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5" r:id="rId4"/>
    <p:sldId id="296" r:id="rId5"/>
    <p:sldId id="301" r:id="rId6"/>
    <p:sldId id="300" r:id="rId7"/>
    <p:sldId id="265" r:id="rId8"/>
    <p:sldId id="258" r:id="rId9"/>
    <p:sldId id="260" r:id="rId10"/>
    <p:sldId id="263" r:id="rId11"/>
    <p:sldId id="262" r:id="rId12"/>
    <p:sldId id="302" r:id="rId13"/>
    <p:sldId id="29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BBF43-EBBD-44BD-AA1D-D00142E0FE7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6554C-C7F7-4FB1-BDFE-FC0D0E302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4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2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0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4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9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1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6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1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8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A43D-D5E9-4175-BC86-AB1E98698B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9D78-D41A-4EF1-8E9E-64DD35D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4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A43D-D5E9-4175-BC86-AB1E98698B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59D78-D41A-4EF1-8E9E-64DD35D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7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84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Куратор сельской школы: формула успешного взаимодействия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30763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Куратор проекта 500+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</a:rPr>
              <a:t>Чернышова</a:t>
            </a:r>
            <a:r>
              <a:rPr lang="ru-RU" dirty="0" smtClean="0">
                <a:solidFill>
                  <a:srgbClr val="002060"/>
                </a:solidFill>
              </a:rPr>
              <a:t> Л.В.,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Директор МБОУ «Молотицкая СОШ»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Муромский район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900708" y="86160"/>
            <a:ext cx="8785125" cy="534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ЧТО ДЕЛАТЬ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44624"/>
            <a:ext cx="12192000" cy="1105322"/>
            <a:chOff x="0" y="44624"/>
            <a:chExt cx="12192000" cy="1105322"/>
          </a:xfrm>
        </p:grpSpPr>
        <p:sp>
          <p:nvSpPr>
            <p:cNvPr id="6" name="Дуга 5"/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0"/>
            </p:cNvCxnSpPr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6" idx="2"/>
            </p:cNvCxnSpPr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Овал 8"/>
          <p:cNvSpPr/>
          <p:nvPr/>
        </p:nvSpPr>
        <p:spPr>
          <a:xfrm>
            <a:off x="482072" y="164533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48" y="285878"/>
            <a:ext cx="575131" cy="6329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8373" y="740597"/>
            <a:ext cx="8015213" cy="4659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Учителя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Форсайт-сессия- </a:t>
            </a:r>
            <a:r>
              <a:rPr lang="ru-RU" sz="2400" dirty="0">
                <a:solidFill>
                  <a:srgbClr val="002060"/>
                </a:solidFill>
              </a:rPr>
              <a:t>определение точек развития ОО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Методический автобус (</a:t>
            </a:r>
            <a:r>
              <a:rPr lang="ru-RU" sz="2400" dirty="0" err="1">
                <a:solidFill>
                  <a:srgbClr val="002060"/>
                </a:solidFill>
              </a:rPr>
              <a:t>взаимопосещение</a:t>
            </a:r>
            <a:r>
              <a:rPr lang="ru-RU" sz="2400" dirty="0">
                <a:solidFill>
                  <a:srgbClr val="002060"/>
                </a:solidFill>
              </a:rPr>
              <a:t> уроков)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Ученики: - МОТИВАЦИЯ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Изменения форм и методов контроля, урока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Мониторинг мотивации, как определения реперных точек изменений (1,4,5,7,9,11 классы)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Родители: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Поверх барьеров – встреча родителей со всеми специалистами школы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Неформальные встречи с директором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8" t="23183"/>
          <a:stretch/>
        </p:blipFill>
        <p:spPr>
          <a:xfrm>
            <a:off x="262884" y="5593496"/>
            <a:ext cx="1522831" cy="1089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08" y="5586319"/>
            <a:ext cx="1477901" cy="11084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87" y="5586319"/>
            <a:ext cx="1476957" cy="11077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175" r="11301" b="-1175"/>
          <a:stretch/>
        </p:blipFill>
        <p:spPr>
          <a:xfrm>
            <a:off x="5249978" y="5586319"/>
            <a:ext cx="1605503" cy="1107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03" y="5563600"/>
            <a:ext cx="1476957" cy="1107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38" y="5519678"/>
            <a:ext cx="1476958" cy="11077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39" y="5429020"/>
            <a:ext cx="1458367" cy="10937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39" y="4030881"/>
            <a:ext cx="1390279" cy="10427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39" y="2632742"/>
            <a:ext cx="1390279" cy="10427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39" y="1296073"/>
            <a:ext cx="1308320" cy="98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1F3E635-65E7-C842-A40F-95DECD042BA1}"/>
              </a:ext>
            </a:extLst>
          </p:cNvPr>
          <p:cNvGrpSpPr/>
          <p:nvPr/>
        </p:nvGrpSpPr>
        <p:grpSpPr>
          <a:xfrm>
            <a:off x="0" y="55674"/>
            <a:ext cx="12192000" cy="1105322"/>
            <a:chOff x="0" y="44624"/>
            <a:chExt cx="12192000" cy="1105322"/>
          </a:xfrm>
        </p:grpSpPr>
        <p:sp>
          <p:nvSpPr>
            <p:cNvPr id="5" name="Дуга 4">
              <a:extLst>
                <a:ext uri="{FF2B5EF4-FFF2-40B4-BE49-F238E27FC236}">
                  <a16:creationId xmlns:a16="http://schemas.microsoft.com/office/drawing/2014/main" id="{426B7D1D-46CE-4B4F-B210-C092CDC664F3}"/>
                </a:ext>
              </a:extLst>
            </p:cNvPr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EA6EDAB7-F986-6E42-8961-529A2FD3B34A}"/>
                </a:ext>
              </a:extLst>
            </p:cNvPr>
            <p:cNvCxnSpPr/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8811372-9A2C-C447-B086-12BFBC0A4029}"/>
                </a:ext>
              </a:extLst>
            </p:cNvPr>
            <p:cNvCxnSpPr/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Овал 7">
            <a:extLst>
              <a:ext uri="{FF2B5EF4-FFF2-40B4-BE49-F238E27FC236}">
                <a16:creationId xmlns:a16="http://schemas.microsoft.com/office/drawing/2014/main" id="{C73B5134-54B2-834D-9B38-88C59011B873}"/>
              </a:ext>
            </a:extLst>
          </p:cNvPr>
          <p:cNvSpPr/>
          <p:nvPr/>
        </p:nvSpPr>
        <p:spPr>
          <a:xfrm>
            <a:off x="504053" y="182324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DD03410A-581B-7B4E-9509-625BFEA059A2}"/>
              </a:ext>
            </a:extLst>
          </p:cNvPr>
          <p:cNvSpPr txBox="1">
            <a:spLocks/>
          </p:cNvSpPr>
          <p:nvPr/>
        </p:nvSpPr>
        <p:spPr>
          <a:xfrm>
            <a:off x="3071664" y="55674"/>
            <a:ext cx="60486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ЧТО ПОЛУЧИЛОСЬ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E774DD-C674-0242-986F-E269CC57905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601104" y="273977"/>
            <a:ext cx="698500" cy="698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70593" y="1143732"/>
            <a:ext cx="1058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Команда школы состоит из  целеустремленных профессионалов. Сформированные ими самими новые стратегические цели и задачи помогли перестроить работу как самой команды, так и школы в целом.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31543" y="1179386"/>
            <a:ext cx="18810" cy="48499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838136" y="1409060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38136" y="2479950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64324" y="3392861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56947" y="4290629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6947" y="5169798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70593" y="2114653"/>
            <a:ext cx="10739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Появилась целостная система профессионального роста педагогов, основанная на выявлении предметных и методических дефицитов, построении повышения квалификации на преодолении этих дефицитов.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70592" y="3288380"/>
            <a:ext cx="10978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30101" y="3283189"/>
            <a:ext cx="10859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едется подготовка к научно-практической конференции “Шаг в будущее,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47703" y="4170857"/>
            <a:ext cx="10785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аключен договора с   психолого- педагогической социальной службой района для организации работы классных руководителей, в школе появился психолог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864325" y="5713916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230101" y="5713916"/>
            <a:ext cx="3818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>
              <a:spcAft>
                <a:spcPts val="0"/>
              </a:spcAft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6655" y="5090879"/>
            <a:ext cx="10726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173A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программа инновационной деятельности </a:t>
            </a:r>
            <a:r>
              <a:rPr lang="ru-RU" i="1" dirty="0" smtClean="0">
                <a:solidFill>
                  <a:srgbClr val="173A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кластера профильных лабораторий»</a:t>
            </a:r>
            <a:endParaRPr lang="ru-RU" i="1" dirty="0">
              <a:solidFill>
                <a:srgbClr val="173A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44624"/>
            <a:ext cx="12192000" cy="1105322"/>
            <a:chOff x="0" y="44624"/>
            <a:chExt cx="12192000" cy="1105322"/>
          </a:xfrm>
        </p:grpSpPr>
        <p:sp>
          <p:nvSpPr>
            <p:cNvPr id="5" name="Дуга 4"/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5" idx="0"/>
            </p:cNvCxnSpPr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5" idx="2"/>
            </p:cNvCxnSpPr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Овал 7"/>
          <p:cNvSpPr/>
          <p:nvPr/>
        </p:nvSpPr>
        <p:spPr>
          <a:xfrm>
            <a:off x="482072" y="164533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99" y="263427"/>
            <a:ext cx="599855" cy="604874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431703" y="22324"/>
            <a:ext cx="711714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контакта со школой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AutoShape 2" descr="МБОУ СОШ 30 г. Химки - Главная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4097018" cy="409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МБОУ СОШ 30 г. Химки - Главная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671702" y="1010410"/>
            <a:ext cx="0" cy="56231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578295" y="1195953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578294" y="2099988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570386" y="2941829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570387" y="3846821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580716" y="4963307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ъект 3"/>
          <p:cNvSpPr>
            <a:spLocks noGrp="1"/>
          </p:cNvSpPr>
          <p:nvPr>
            <p:ph idx="1"/>
          </p:nvPr>
        </p:nvSpPr>
        <p:spPr>
          <a:xfrm>
            <a:off x="629299" y="1271987"/>
            <a:ext cx="4413540" cy="512287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дал Опыт работы куратором проекта 500+ лично для меня, как куратора:</a:t>
            </a:r>
          </a:p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саморазвитие.</a:t>
            </a:r>
          </a:p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Личностный </a:t>
            </a: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профессиональный рост.</a:t>
            </a:r>
          </a:p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</a:t>
            </a: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работы	</a:t>
            </a: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разнообразными </a:t>
            </a: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документами.</a:t>
            </a:r>
          </a:p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</a:t>
            </a: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конструктивного взаимодействия </a:t>
            </a: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общеобразовательных </a:t>
            </a:r>
            <a:r>
              <a:rPr lang="ru-RU" sz="4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 </a:t>
            </a:r>
            <a:r>
              <a:rPr lang="ru-RU" sz="4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собой.</a:t>
            </a:r>
          </a:p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</a:t>
            </a: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современных систем оценивания работы образовательных организаций.</a:t>
            </a:r>
          </a:p>
          <a:p>
            <a:pPr algn="just">
              <a:lnSpc>
                <a:spcPct val="114000"/>
              </a:lnSpc>
            </a:pPr>
            <a:endParaRPr lang="ru-RU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917" y="1240583"/>
            <a:ext cx="519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7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dirty="0">
              <a:solidFill>
                <a:srgbClr val="173A5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917" y="1223057"/>
            <a:ext cx="53944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дал Опыт работы куратором проекта 500+ для школы, в которой я являюсь руководителем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Работая с рисковыми профилями школ, в которых я являюсь куратором, у меня была возможность провести сравнительный анализ наличия аналогичных рисков в моей школе, определить слабые места и спланировать мероприятия по предупреждению таких рисков в своей ОО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58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7900" y="2627343"/>
            <a:ext cx="10071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17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solidFill>
                <a:srgbClr val="17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44624"/>
            <a:ext cx="12192000" cy="1105322"/>
            <a:chOff x="0" y="44624"/>
            <a:chExt cx="12192000" cy="1105322"/>
          </a:xfrm>
        </p:grpSpPr>
        <p:sp>
          <p:nvSpPr>
            <p:cNvPr id="5" name="Дуга 4"/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5" idx="0"/>
            </p:cNvCxnSpPr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5" idx="2"/>
            </p:cNvCxnSpPr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Овал 7"/>
          <p:cNvSpPr/>
          <p:nvPr/>
        </p:nvSpPr>
        <p:spPr>
          <a:xfrm>
            <a:off x="482072" y="164533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99" y="263427"/>
            <a:ext cx="599855" cy="604874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431704" y="22324"/>
            <a:ext cx="52565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СТАРТОВАЯ ПОЗИЦИЯ</a:t>
            </a:r>
          </a:p>
        </p:txBody>
      </p:sp>
      <p:sp>
        <p:nvSpPr>
          <p:cNvPr id="12" name="AutoShape 2" descr="МБОУ СОШ 30 г. Химки - Главная | Facebook"/>
          <p:cNvSpPr>
            <a:spLocks noChangeAspect="1" noChangeArrowheads="1"/>
          </p:cNvSpPr>
          <p:nvPr/>
        </p:nvSpPr>
        <p:spPr bwMode="auto">
          <a:xfrm>
            <a:off x="217743" y="1103049"/>
            <a:ext cx="4097018" cy="31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МБОУ СОШ 30 г. Химки - Главная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08168" y="964466"/>
            <a:ext cx="0" cy="56231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659101" y="1245357"/>
            <a:ext cx="7423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Сельская школа, расположенная в 23 км от </a:t>
            </a:r>
            <a:r>
              <a:rPr lang="ru-RU" sz="24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г.Муром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94981" y="2488010"/>
            <a:ext cx="442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Численность обучающихся - 70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81543" y="4936941"/>
            <a:ext cx="753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 балл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ГЭ по русскому языку 4,1, по математике 3,4, качество знаний - 60,42%.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25910" y="3596372"/>
            <a:ext cx="7423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Численность педагогических работников - 10. </a:t>
            </a:r>
          </a:p>
        </p:txBody>
      </p:sp>
      <p:sp>
        <p:nvSpPr>
          <p:cNvPr id="21" name="Овал 20"/>
          <p:cNvSpPr/>
          <p:nvPr/>
        </p:nvSpPr>
        <p:spPr>
          <a:xfrm>
            <a:off x="4332686" y="1353275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14761" y="2595363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45690" y="3723171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337203" y="5246693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" y="1845577"/>
            <a:ext cx="4157234" cy="2720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942" y="4752276"/>
            <a:ext cx="305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Булатниковская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ООШ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5403" y="31591"/>
            <a:ext cx="10515600" cy="6868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ТАРТОВАЯ ПОЗИЦИЯ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86" y="4696243"/>
            <a:ext cx="2520915" cy="1680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51" y="4274163"/>
            <a:ext cx="1818657" cy="2174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03" y="4276152"/>
            <a:ext cx="2043441" cy="2174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795943" y="1522969"/>
            <a:ext cx="2098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Агрошкола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9098" y="2228905"/>
            <a:ext cx="5961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Школьное лесничество «Вереск»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7305" y="2965981"/>
            <a:ext cx="223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Зимний сад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391813" y="1180642"/>
            <a:ext cx="15396" cy="4191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08078" y="1761160"/>
            <a:ext cx="1524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92682" y="2405799"/>
            <a:ext cx="1524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08078" y="3151727"/>
            <a:ext cx="1524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304104" y="3742563"/>
            <a:ext cx="1524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729098" y="3539076"/>
            <a:ext cx="3142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Зеленая комната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114" y="2819049"/>
            <a:ext cx="2551693" cy="1596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4114" y="4769963"/>
            <a:ext cx="2625777" cy="1606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1" name="Группа 30"/>
          <p:cNvGrpSpPr/>
          <p:nvPr/>
        </p:nvGrpSpPr>
        <p:grpSpPr>
          <a:xfrm>
            <a:off x="0" y="44624"/>
            <a:ext cx="12192000" cy="1105322"/>
            <a:chOff x="0" y="44624"/>
            <a:chExt cx="12192000" cy="1105322"/>
          </a:xfrm>
        </p:grpSpPr>
        <p:sp>
          <p:nvSpPr>
            <p:cNvPr id="32" name="Дуга 31"/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/>
            <p:cNvCxnSpPr>
              <a:stCxn id="32" idx="0"/>
            </p:cNvCxnSpPr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stCxn id="32" idx="2"/>
            </p:cNvCxnSpPr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Овал 34"/>
          <p:cNvSpPr/>
          <p:nvPr/>
        </p:nvSpPr>
        <p:spPr>
          <a:xfrm>
            <a:off x="482072" y="164533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99" y="263427"/>
            <a:ext cx="599855" cy="60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3517" y="89316"/>
            <a:ext cx="8339775" cy="50367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СТАРТОВАЯ ПОЗИЦИЯ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0392" y="1527039"/>
            <a:ext cx="3026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Кадетский класс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4151" y="2422173"/>
            <a:ext cx="3473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Музейная комната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4151" y="3210207"/>
            <a:ext cx="401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НПК «Шаг в будущее»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3057" y="4095234"/>
            <a:ext cx="6539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Конкурс-выставка «Дыхание весны»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368882" y="1485900"/>
            <a:ext cx="15396" cy="4191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20286" y="1730526"/>
            <a:ext cx="1524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08078" y="2598670"/>
            <a:ext cx="1524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00380" y="3466814"/>
            <a:ext cx="1524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308078" y="4387621"/>
            <a:ext cx="1524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86" y="4980261"/>
            <a:ext cx="2491958" cy="1685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76" y="4980261"/>
            <a:ext cx="2467426" cy="170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24" y="4980261"/>
            <a:ext cx="2708997" cy="165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2803" y="1908326"/>
            <a:ext cx="1580978" cy="143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91" y="5079077"/>
            <a:ext cx="2391602" cy="148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0" y="44624"/>
            <a:ext cx="12192000" cy="1105322"/>
            <a:chOff x="0" y="44624"/>
            <a:chExt cx="12192000" cy="1105322"/>
          </a:xfrm>
        </p:grpSpPr>
        <p:sp>
          <p:nvSpPr>
            <p:cNvPr id="29" name="Дуга 28"/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9" idx="0"/>
            </p:cNvCxnSpPr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>
              <a:stCxn id="29" idx="2"/>
            </p:cNvCxnSpPr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Овал 31"/>
          <p:cNvSpPr/>
          <p:nvPr/>
        </p:nvSpPr>
        <p:spPr>
          <a:xfrm>
            <a:off x="482072" y="164533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99" y="263427"/>
            <a:ext cx="599855" cy="6048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5" b="36486"/>
          <a:stretch/>
        </p:blipFill>
        <p:spPr>
          <a:xfrm>
            <a:off x="10199003" y="3358003"/>
            <a:ext cx="1558600" cy="16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02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44624"/>
            <a:ext cx="12192000" cy="1105322"/>
            <a:chOff x="0" y="44624"/>
            <a:chExt cx="12192000" cy="1105322"/>
          </a:xfrm>
        </p:grpSpPr>
        <p:sp>
          <p:nvSpPr>
            <p:cNvPr id="5" name="Дуга 4"/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5" idx="0"/>
            </p:cNvCxnSpPr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5" idx="2"/>
            </p:cNvCxnSpPr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Овал 7"/>
          <p:cNvSpPr/>
          <p:nvPr/>
        </p:nvSpPr>
        <p:spPr>
          <a:xfrm>
            <a:off x="482072" y="164533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99" y="263427"/>
            <a:ext cx="599855" cy="604874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431704" y="22324"/>
            <a:ext cx="52565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СТАРТОВАЯ ПОЗИЦИЯ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65694" y="847444"/>
            <a:ext cx="737762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ru-RU" sz="2800" i="1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i="1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 –инвалиды- 3%</a:t>
            </a:r>
          </a:p>
          <a:p>
            <a:pPr lvl="2"/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lvl="2"/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Дети с ОВЗ- 2%</a:t>
            </a:r>
          </a:p>
          <a:p>
            <a:pPr lvl="2"/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lvl="2"/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Дети, оставшиеся без попечения родителей или оказавшиеся в трудной жизненной ситуации- 10%</a:t>
            </a:r>
          </a:p>
          <a:p>
            <a:pPr lvl="2"/>
            <a:endParaRPr lang="ru-RU" sz="3200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lvl="2"/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Только 18 % родителей имею высшее образование</a:t>
            </a:r>
          </a:p>
          <a:p>
            <a:pPr lvl="2"/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2" name="AutoShape 2" descr="МБОУ СОШ 30 г. Химки - Главная | Facebook"/>
          <p:cNvSpPr>
            <a:spLocks noChangeAspect="1" noChangeArrowheads="1"/>
          </p:cNvSpPr>
          <p:nvPr/>
        </p:nvSpPr>
        <p:spPr bwMode="auto">
          <a:xfrm>
            <a:off x="217743" y="1103049"/>
            <a:ext cx="4097018" cy="31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МБОУ СОШ 30 г. Химки - Главная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08168" y="964466"/>
            <a:ext cx="0" cy="56231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323260" y="1149946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345690" y="2257498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23260" y="3205739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00118" y="5188471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314761" y="6291701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" y="1845577"/>
            <a:ext cx="4157234" cy="2720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942" y="4752276"/>
            <a:ext cx="305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Булатниковская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ООШ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44624"/>
            <a:ext cx="12192000" cy="1105322"/>
            <a:chOff x="0" y="44624"/>
            <a:chExt cx="12192000" cy="1105322"/>
          </a:xfrm>
        </p:grpSpPr>
        <p:sp>
          <p:nvSpPr>
            <p:cNvPr id="5" name="Дуга 4"/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5" idx="0"/>
            </p:cNvCxnSpPr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5" idx="2"/>
            </p:cNvCxnSpPr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Овал 7"/>
          <p:cNvSpPr/>
          <p:nvPr/>
        </p:nvSpPr>
        <p:spPr>
          <a:xfrm>
            <a:off x="482072" y="164533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99" y="263427"/>
            <a:ext cx="599855" cy="604874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431703" y="22324"/>
            <a:ext cx="711714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контакта со школой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AutoShape 2" descr="МБОУ СОШ 30 г. Химки - Главная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4097018" cy="409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МБОУ СОШ 30 г. Химки - Главная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671702" y="1010410"/>
            <a:ext cx="0" cy="56231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578295" y="1195953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578294" y="2099988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570386" y="2941829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570387" y="3846821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580716" y="4963307"/>
            <a:ext cx="186813" cy="21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ъект 3"/>
          <p:cNvSpPr>
            <a:spLocks noGrp="1"/>
          </p:cNvSpPr>
          <p:nvPr>
            <p:ph idx="1"/>
          </p:nvPr>
        </p:nvSpPr>
        <p:spPr>
          <a:xfrm>
            <a:off x="640598" y="1366826"/>
            <a:ext cx="441354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</a:t>
            </a:r>
          </a:p>
          <a:p>
            <a:pPr algn="just">
              <a:lnSpc>
                <a:spcPct val="114000"/>
              </a:lnSpc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представления  о проекте «500+» у педагогов школы , отсутствие понимания с чего начинать работу  по проекту, как интерпретировать данные рискового профиля.</a:t>
            </a:r>
          </a:p>
          <a:p>
            <a:pPr algn="just">
              <a:lnSpc>
                <a:spcPct val="114000"/>
              </a:lnSpc>
            </a:pPr>
            <a:endParaRPr lang="ru-RU" sz="2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Опасение в том, что участие в проекте вызовет увеличение количества отчетности и проверок.</a:t>
            </a:r>
          </a:p>
          <a:p>
            <a:pPr algn="just">
              <a:lnSpc>
                <a:spcPct val="114000"/>
              </a:lnSpc>
            </a:pPr>
            <a:endParaRPr lang="ru-RU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917" y="1240583"/>
            <a:ext cx="519545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7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Преодоление трудностей</a:t>
            </a:r>
          </a:p>
          <a:p>
            <a:pPr marL="342900" indent="-3600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73A59"/>
                </a:solidFill>
              </a:rPr>
              <a:t>Установление контакта с коллективом </a:t>
            </a:r>
            <a:r>
              <a:rPr lang="ru-RU" sz="2200" dirty="0" smtClean="0">
                <a:solidFill>
                  <a:srgbClr val="173A59"/>
                </a:solidFill>
              </a:rPr>
              <a:t>школы</a:t>
            </a:r>
          </a:p>
          <a:p>
            <a:pPr marL="342900" indent="-360000" algn="just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173A59"/>
              </a:solidFill>
            </a:endParaRPr>
          </a:p>
          <a:p>
            <a:pPr marL="342900" indent="-3600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173A59"/>
                </a:solidFill>
              </a:rPr>
              <a:t>Изучение информации </a:t>
            </a:r>
            <a:r>
              <a:rPr lang="ru-RU" sz="2200" dirty="0">
                <a:solidFill>
                  <a:srgbClr val="173A59"/>
                </a:solidFill>
              </a:rPr>
              <a:t>о школе</a:t>
            </a:r>
            <a:r>
              <a:rPr lang="ru-RU" sz="2200" dirty="0" smtClean="0">
                <a:solidFill>
                  <a:srgbClr val="173A59"/>
                </a:solidFill>
              </a:rPr>
              <a:t>, перед первым посещением школы.</a:t>
            </a:r>
          </a:p>
          <a:p>
            <a:pPr marL="342900" indent="-360000" algn="just"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rgbClr val="173A59"/>
              </a:solidFill>
            </a:endParaRPr>
          </a:p>
          <a:p>
            <a:pPr marL="342900" indent="-3600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73A59"/>
                </a:solidFill>
              </a:rPr>
              <a:t>Изучение куратором методических рекомендаций по проекту «500+», опыта реализации </a:t>
            </a:r>
            <a:r>
              <a:rPr lang="ru-RU" sz="2200" dirty="0" smtClean="0">
                <a:solidFill>
                  <a:srgbClr val="173A59"/>
                </a:solidFill>
              </a:rPr>
              <a:t>проекта</a:t>
            </a:r>
          </a:p>
          <a:p>
            <a:pPr marL="342900" indent="-360000" algn="just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173A59"/>
              </a:solidFill>
            </a:endParaRPr>
          </a:p>
          <a:p>
            <a:pPr marL="342900" indent="-3600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173A59"/>
                </a:solidFill>
              </a:rPr>
              <a:t>Важно </a:t>
            </a:r>
            <a:r>
              <a:rPr lang="ru-RU" sz="2200" dirty="0">
                <a:solidFill>
                  <a:srgbClr val="173A59"/>
                </a:solidFill>
              </a:rPr>
              <a:t>понимать, ШНОР- реальная возможность для улучшения ситуации в школе. Реализация проекта- это командная работа. Куратор- участник команды</a:t>
            </a:r>
            <a:r>
              <a:rPr lang="ru-RU" sz="2200" dirty="0" smtClean="0">
                <a:solidFill>
                  <a:srgbClr val="173A59"/>
                </a:solidFill>
              </a:rPr>
              <a:t>.</a:t>
            </a:r>
            <a:endParaRPr lang="ru-RU" sz="2200" dirty="0">
              <a:solidFill>
                <a:srgbClr val="173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445207"/>
              </p:ext>
            </p:extLst>
          </p:nvPr>
        </p:nvGraphicFramePr>
        <p:xfrm>
          <a:off x="735909" y="172074"/>
          <a:ext cx="10376591" cy="4461337"/>
        </p:xfrm>
        <a:graphic>
          <a:graphicData uri="http://schemas.openxmlformats.org/drawingml/2006/table">
            <a:tbl>
              <a:tblPr/>
              <a:tblGrid>
                <a:gridCol w="40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5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502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№</a:t>
                      </a:r>
                      <a:endParaRPr lang="ru-RU" sz="1200" dirty="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Список источников</a:t>
                      </a:r>
                      <a:endParaRPr lang="ru-RU" sz="2000" dirty="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72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 1</a:t>
                      </a:r>
                      <a:endParaRPr lang="ru-RU" sz="1200" dirty="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Методика оказания адресной методической помощи общеобразовательным организациям, имеющим низкие образовательные результаты обучающихся</a:t>
                      </a:r>
                      <a:endParaRPr lang="ru-RU" sz="1600" dirty="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2</a:t>
                      </a:r>
                      <a:endParaRPr lang="ru-RU" sz="120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Методика выявления общеобразовательных организаций, имеющих низкие образовательные результаты обучающихся, на основе комплексного анализа данных об образовательных организациях, в том числе данных о качестве образования</a:t>
                      </a:r>
                      <a:endParaRPr lang="ru-RU" sz="1600" dirty="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73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3</a:t>
                      </a:r>
                      <a:endParaRPr lang="ru-RU" sz="120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 характеристик и результатов учебного процесса</a:t>
                      </a:r>
                      <a:endParaRPr lang="ru-RU" sz="1600" dirty="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72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 4</a:t>
                      </a:r>
                      <a:endParaRPr lang="ru-RU" sz="120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Анализ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резильентности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российских школ</a:t>
                      </a:r>
                      <a:endParaRPr lang="ru-RU" sz="1600" dirty="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5</a:t>
                      </a:r>
                      <a:endParaRPr lang="ru-RU" sz="120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Методика выявления ШНОР</a:t>
                      </a:r>
                      <a:endParaRPr lang="ru-RU" sz="1600" dirty="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936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6</a:t>
                      </a:r>
                      <a:endParaRPr lang="ru-RU" sz="120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по комплексному анализу данных о ШНОР</a:t>
                      </a:r>
                      <a:endParaRPr lang="ru-RU" sz="1600" dirty="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141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 7</a:t>
                      </a:r>
                      <a:endParaRPr lang="ru-RU" sz="120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Условия преодоления рисков низких образовательных результатов (на основе анализа практик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резильентных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школ)</a:t>
                      </a:r>
                      <a:endParaRPr lang="ru-RU" sz="1600" dirty="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8</a:t>
                      </a:r>
                      <a:endParaRPr lang="ru-RU" sz="1200" dirty="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Методика ОЭСР «Анкетные опросы в школах для целей повышения качества среды обучения общими усилиями», 2018</a:t>
                      </a:r>
                      <a:endParaRPr lang="ru-RU" sz="1600" dirty="0">
                        <a:effectLst/>
                      </a:endParaRPr>
                    </a:p>
                  </a:txBody>
                  <a:tcPr marL="42246" marR="42246" marT="21123" marB="2112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866592" y="354976"/>
            <a:ext cx="1053188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106686"/>
              </p:ext>
            </p:extLst>
          </p:nvPr>
        </p:nvGraphicFramePr>
        <p:xfrm>
          <a:off x="735909" y="4633411"/>
          <a:ext cx="10389291" cy="1809996"/>
        </p:xfrm>
        <a:graphic>
          <a:graphicData uri="http://schemas.openxmlformats.org/drawingml/2006/table">
            <a:tbl>
              <a:tblPr/>
              <a:tblGrid>
                <a:gridCol w="394392">
                  <a:extLst>
                    <a:ext uri="{9D8B030D-6E8A-4147-A177-3AD203B41FA5}">
                      <a16:colId xmlns:a16="http://schemas.microsoft.com/office/drawing/2014/main" val="2248526851"/>
                    </a:ext>
                  </a:extLst>
                </a:gridCol>
                <a:gridCol w="9994899">
                  <a:extLst>
                    <a:ext uri="{9D8B030D-6E8A-4147-A177-3AD203B41FA5}">
                      <a16:colId xmlns:a16="http://schemas.microsoft.com/office/drawing/2014/main" val="3353459294"/>
                    </a:ext>
                  </a:extLst>
                </a:gridCol>
              </a:tblGrid>
              <a:tr h="146685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</a:endParaRPr>
                    </a:p>
                  </a:txBody>
                  <a:tcPr marL="42155" marR="42155" marT="21078" marB="2107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 – эффективный директор: как разработать и реализовать программу улучшения образовательных результатов учащихся школы: учебно-методическое пособие / [сост. Н.В.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Бысик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др.]. М.: Университетская книга, 2018.</a:t>
                      </a:r>
                      <a:endParaRPr lang="ru-RU" sz="1600" dirty="0">
                        <a:effectLst/>
                      </a:endParaRPr>
                    </a:p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Глава 2. Входной мониторинг в программах перехода школы в эффективный режим работы (углубленная диагностика качества школьных процессов)</a:t>
                      </a:r>
                      <a:endParaRPr lang="ru-RU" sz="1600" dirty="0">
                        <a:effectLst/>
                      </a:endParaRPr>
                    </a:p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Глава 3. Разработка программы перехода школы в эффективный режим работы.</a:t>
                      </a:r>
                      <a:endParaRPr lang="ru-RU" sz="16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337AB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</a:endParaRPr>
                    </a:p>
                  </a:txBody>
                  <a:tcPr marL="42155" marR="42155" marT="21078" marB="2107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379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8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900708" y="86160"/>
            <a:ext cx="8785125" cy="534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С ЧЕГО НАЧАТЬ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44624"/>
            <a:ext cx="12192000" cy="1105322"/>
            <a:chOff x="0" y="44624"/>
            <a:chExt cx="12192000" cy="1105322"/>
          </a:xfrm>
        </p:grpSpPr>
        <p:sp>
          <p:nvSpPr>
            <p:cNvPr id="6" name="Дуга 5"/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0"/>
            </p:cNvCxnSpPr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6" idx="2"/>
            </p:cNvCxnSpPr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Овал 8"/>
          <p:cNvSpPr/>
          <p:nvPr/>
        </p:nvSpPr>
        <p:spPr>
          <a:xfrm>
            <a:off x="482072" y="164533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48" y="285878"/>
            <a:ext cx="575131" cy="63290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57038" y="918785"/>
            <a:ext cx="788521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Самоанализ деятельности ОО за 3 года (показатели результативности и процессов рейтинга школ МО) с построением SWOT анализа и выделением сильных/слабых сторон, возможностей и угроз развития.</a:t>
            </a:r>
          </a:p>
          <a:p>
            <a:pPr>
              <a:spcAft>
                <a:spcPts val="0"/>
              </a:spcAft>
              <a:buFont typeface="+mj-lt"/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№ 1 «Определение жизненного цикла организации»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Адизес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Вы определите стадию жизненного цикла организации, в которой трудитесь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+mj-lt"/>
              <a:buAutoNum type="arabicPeriod"/>
            </a:pPr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 «Стили принятия решения»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методике Алана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определите свой собственный (доминирующий, избегаемый) стиль принятия решений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ru-RU" sz="20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  № 3 Тест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 личностные характеристики, значимые для управленца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+mj-lt"/>
              <a:buAutoNum type="arabicPeriod"/>
            </a:pPr>
            <a:endParaRPr lang="ru-RU" sz="20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№4 Стили управления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Адизис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анализ ведущих характеристик управленческой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команды.</a:t>
            </a:r>
            <a:endParaRPr lang="ru-RU" sz="20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855" y="1236648"/>
            <a:ext cx="394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Рисковые профили: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407195" y="2443033"/>
            <a:ext cx="800100" cy="2581275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9112" y="2309860"/>
            <a:ext cx="3208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7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доля обучающихся с ОВЗ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359" y="3978112"/>
            <a:ext cx="3030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7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доля обучающихся с рисками учебной </a:t>
            </a:r>
            <a:r>
              <a:rPr lang="ru-RU" sz="2400" dirty="0" err="1">
                <a:solidFill>
                  <a:srgbClr val="17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endParaRPr lang="ru-RU" sz="2400" dirty="0">
              <a:solidFill>
                <a:srgbClr val="17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1F3E635-65E7-C842-A40F-95DECD042BA1}"/>
              </a:ext>
            </a:extLst>
          </p:cNvPr>
          <p:cNvGrpSpPr/>
          <p:nvPr/>
        </p:nvGrpSpPr>
        <p:grpSpPr>
          <a:xfrm>
            <a:off x="0" y="55674"/>
            <a:ext cx="12192000" cy="1105322"/>
            <a:chOff x="0" y="44624"/>
            <a:chExt cx="12192000" cy="1105322"/>
          </a:xfrm>
        </p:grpSpPr>
        <p:sp>
          <p:nvSpPr>
            <p:cNvPr id="5" name="Дуга 4">
              <a:extLst>
                <a:ext uri="{FF2B5EF4-FFF2-40B4-BE49-F238E27FC236}">
                  <a16:creationId xmlns:a16="http://schemas.microsoft.com/office/drawing/2014/main" id="{426B7D1D-46CE-4B4F-B210-C092CDC664F3}"/>
                </a:ext>
              </a:extLst>
            </p:cNvPr>
            <p:cNvSpPr/>
            <p:nvPr/>
          </p:nvSpPr>
          <p:spPr>
            <a:xfrm rot="5400000">
              <a:off x="397693" y="44624"/>
              <a:ext cx="1105322" cy="1105322"/>
            </a:xfrm>
            <a:prstGeom prst="arc">
              <a:avLst>
                <a:gd name="adj1" fmla="val 16200000"/>
                <a:gd name="adj2" fmla="val 5426713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EA6EDAB7-F986-6E42-8961-529A2FD3B34A}"/>
                </a:ext>
              </a:extLst>
            </p:cNvPr>
            <p:cNvCxnSpPr/>
            <p:nvPr/>
          </p:nvCxnSpPr>
          <p:spPr>
            <a:xfrm>
              <a:off x="1503015" y="597285"/>
              <a:ext cx="106889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8811372-9A2C-C447-B086-12BFBC0A4029}"/>
                </a:ext>
              </a:extLst>
            </p:cNvPr>
            <p:cNvCxnSpPr/>
            <p:nvPr/>
          </p:nvCxnSpPr>
          <p:spPr>
            <a:xfrm flipH="1">
              <a:off x="0" y="592991"/>
              <a:ext cx="397710" cy="42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Овал 7">
            <a:extLst>
              <a:ext uri="{FF2B5EF4-FFF2-40B4-BE49-F238E27FC236}">
                <a16:creationId xmlns:a16="http://schemas.microsoft.com/office/drawing/2014/main" id="{C73B5134-54B2-834D-9B38-88C59011B873}"/>
              </a:ext>
            </a:extLst>
          </p:cNvPr>
          <p:cNvSpPr/>
          <p:nvPr/>
        </p:nvSpPr>
        <p:spPr>
          <a:xfrm>
            <a:off x="504053" y="182324"/>
            <a:ext cx="892602" cy="870412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DD03410A-581B-7B4E-9509-625BFEA059A2}"/>
              </a:ext>
            </a:extLst>
          </p:cNvPr>
          <p:cNvSpPr txBox="1">
            <a:spLocks/>
          </p:cNvSpPr>
          <p:nvPr/>
        </p:nvSpPr>
        <p:spPr>
          <a:xfrm>
            <a:off x="3071664" y="55674"/>
            <a:ext cx="60486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ЧТО </a:t>
            </a:r>
            <a:r>
              <a:rPr lang="ru-RU" sz="3200" b="1" dirty="0" smtClean="0">
                <a:solidFill>
                  <a:srgbClr val="002060"/>
                </a:solidFill>
              </a:rPr>
              <a:t>ЭТО ДАЛО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E774DD-C674-0242-986F-E269CC57905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601104" y="273977"/>
            <a:ext cx="698500" cy="698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8855" y="1298268"/>
            <a:ext cx="1160749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Аналитическая работа позволила уточнить выявленные ранее факторы риска ОО, спроектировать тактические и стратегические шаги 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ОО. </a:t>
            </a:r>
          </a:p>
          <a:p>
            <a:pPr indent="359410">
              <a:spcAft>
                <a:spcPts val="0"/>
              </a:spcAft>
            </a:pP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359410"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деятельности и компетенции административной команды позволил: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увидеть сильные и слабые стороны каждого,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перераспределить обязанности и роли внутри команды,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перестроить работу от функционирования на стратегическое планирование.</a:t>
            </a:r>
          </a:p>
          <a:p>
            <a:pPr>
              <a:spcAft>
                <a:spcPts val="0"/>
              </a:spcAft>
            </a:pPr>
            <a:endParaRPr lang="ru-RU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4013"/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Уточнение рисков мотивации, дисциплины обучающихся школы, послужило основой для: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переноса фокуса методической работы на внедрение новых методов и форм урока (перевернутый класс, проектное обучение, формирующее оценивание и </a:t>
            </a:r>
            <a:r>
              <a:rPr lang="ru-RU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тд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создания мониторинга определения уровня мотивации обучающихся, как инструмента анализа достижения поставленных методических и предметных результатов.</a:t>
            </a:r>
          </a:p>
          <a:p>
            <a:pPr indent="354013"/>
            <a:endParaRPr lang="ru-RU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4013"/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над вовлеченность родителей в жизнь школы: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быстрые и ощутимые результаты в частоте и качестве обратной связи;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повышению активности участия родителей в образовательных событиях школы (участие в открытых уроках, проведение мастер-классов, совместные воспитательные мероприятия и </a:t>
            </a:r>
            <a:r>
              <a:rPr lang="ru-RU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тд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>
              <a:spcAft>
                <a:spcPts val="0"/>
              </a:spcAft>
            </a:pP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967</Words>
  <Application>Microsoft Office PowerPoint</Application>
  <PresentationFormat>Широкоэкранный</PresentationFormat>
  <Paragraphs>128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Куратор сельской школы: формула успешного взаимодействия</vt:lpstr>
      <vt:lpstr>Презентация PowerPoint</vt:lpstr>
      <vt:lpstr>СТАРТОВАЯ ПОЗИЦИЯ</vt:lpstr>
      <vt:lpstr>СТАРТОВАЯ ПОЗИЦИЯ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Школы, которым можно доверять</dc:title>
  <dc:creator>maltv70</dc:creator>
  <cp:lastModifiedBy>Director</cp:lastModifiedBy>
  <cp:revision>57</cp:revision>
  <dcterms:created xsi:type="dcterms:W3CDTF">2021-03-14T18:42:32Z</dcterms:created>
  <dcterms:modified xsi:type="dcterms:W3CDTF">2021-10-07T07:51:14Z</dcterms:modified>
</cp:coreProperties>
</file>