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94" r:id="rId24"/>
    <p:sldId id="295" r:id="rId25"/>
    <p:sldId id="296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8397-CA9E-4BAF-80DE-C1831D9A50B9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78172-0E76-46AF-92C4-B2D801092B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82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78172-0E76-46AF-92C4-B2D801092B4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51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78172-0E76-46AF-92C4-B2D801092B4F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83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4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DCD772-4DAD-401F-8CA1-5758813BA5AD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1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F4F225-75A8-46F7-927E-ACBDD4E1EB3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4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1772816"/>
            <a:ext cx="8064896" cy="1512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9709" y="1916832"/>
            <a:ext cx="8064896" cy="1512168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Рабочее совещание по актуальным вопросам государственной аккредитации,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организации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проведения ВПР СПО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аттестации педагогических работников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4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ОБРАЗОВАНИЯ ВЛАДИМИРСКОЙ ОБЛАСТИ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ВЛАДИМИРСКОЙ ОБЛАСТИ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РЕГИОНАЛЬНЫЙ ИНФОРМАЦИОННО-АНАЛИТИЧЕСКИЙ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 ОЦЕНКИ КАЧЕСТВА ОБРАЗОВАНИЯ»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0" y="116634"/>
            <a:ext cx="1284736" cy="122413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Прямоугольник 6"/>
          <p:cNvSpPr/>
          <p:nvPr/>
        </p:nvSpPr>
        <p:spPr>
          <a:xfrm>
            <a:off x="1907705" y="3356993"/>
            <a:ext cx="687306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Докладчики: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Рязанцева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Елена Ивановна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директора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РИАЦОКО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Юдакова Светлана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Владимировна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заведующий отделом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профессионального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Спирин Иван Михайлович – главный специалист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процедур аттестации педагогических работников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62373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Владимир,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2021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3DC1249F-3A63-4407-907C-E6B2C7E3816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30" y="116629"/>
            <a:ext cx="1256445" cy="1323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0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0575" y="188640"/>
            <a:ext cx="2718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ФЗ от 11.06.2021 №170 </a:t>
            </a:r>
            <a:r>
              <a:rPr lang="ru-RU" sz="1600" b="1" dirty="0" smtClean="0"/>
              <a:t>– ФЗ </a:t>
            </a:r>
            <a:endParaRPr lang="ru-RU" sz="1600" dirty="0"/>
          </a:p>
        </p:txBody>
      </p:sp>
      <p:pic>
        <p:nvPicPr>
          <p:cNvPr id="5122" name="Picture 2" descr="C:\Users\Admin\Desktop\Скриншот 18-11-2021 1311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/>
          <a:stretch/>
        </p:blipFill>
        <p:spPr bwMode="auto">
          <a:xfrm>
            <a:off x="0" y="764704"/>
            <a:ext cx="914399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6013" y="188640"/>
            <a:ext cx="457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АККРЕДИТАЦИОННЫЕ ПОКАЗАТЕЛИ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692696"/>
            <a:ext cx="868136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 – совокупность обязательных требований в соответствии с настоящим Федеральным законом к качеству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8847" y="1844824"/>
            <a:ext cx="8646043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формируются на основе требований к результатам освоения образовательных программ и требований к условиям реализации образовательных программ, определяющих качество подготовки обучающихся;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подлежат обсуждению с профессиональным сообществом;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их числовом выражении будут запрашиваться с использованием межведомственного взаимодействия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11879" y="1340768"/>
            <a:ext cx="504657" cy="43204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077072"/>
            <a:ext cx="6089074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Главный принцип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ВЕРИФИЦИРОВАННОСТЬ ДАННЫХ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Образовательные организации формируют открытые и общедоступные информационные ресурсы, содержащие информацию об их деятельности, и обеспечивают доступ к таким ресурсам посредством размещения их в информационно-телекоммуникационных сетях, в том числе на официальном сайте образовательной организации в сети «Интернет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29 Федерального закона от 29.12.2012 № 273-ФЗ «Об образовании в Российской Федерации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»).</a:t>
            </a:r>
          </a:p>
        </p:txBody>
      </p:sp>
      <p:pic>
        <p:nvPicPr>
          <p:cNvPr id="6146" name="Picture 2" descr="C:\Users\Admin\Desktop\Скриншот 18-11-2021 13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268598"/>
            <a:ext cx="2160241" cy="21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332656"/>
            <a:ext cx="87299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Скриншот 18-11-2021 132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7281"/>
            <a:ext cx="424847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Скриншот 18-11-2021 132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82" y="2138410"/>
            <a:ext cx="4481976" cy="453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2564904"/>
            <a:ext cx="264604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Приказ Рособрнадзора 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29.05.2014 г. №785 утратил силу 31.12.2020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5396" y="4653136"/>
            <a:ext cx="264600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Рособрнадзора от 14.08.2020 г. №831 вступил в силу с 01.01.2021 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2030" y="1412776"/>
            <a:ext cx="3688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33379"/>
            <a:ext cx="698477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Размещение информации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сайте образовательной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Admin\Desktop\Скриншот 18-11-2021 132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3580"/>
            <a:ext cx="449818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Скриншот 18-11-2021 132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76" y="1533596"/>
            <a:ext cx="4468767" cy="43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688" y="1164264"/>
            <a:ext cx="158417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документа - 01.03.2022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Скриншот 18-11-2021 133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2" y="476672"/>
            <a:ext cx="41084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1618" y="1484784"/>
            <a:ext cx="4320480" cy="289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Федеральная служба по надзору в сфере образования и науки </a:t>
            </a:r>
          </a:p>
          <a:p>
            <a:pPr algn="ctr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(Рособрнадзор)</a:t>
            </a:r>
          </a:p>
          <a:p>
            <a:pPr algn="ctr"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</a:t>
            </a:r>
          </a:p>
          <a:p>
            <a:pPr algn="ctr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23 июля 2021 г. № 1052</a:t>
            </a:r>
          </a:p>
          <a:p>
            <a:pPr algn="ctr"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 утверждении Административного регламента предоставления Федеральной службой по надзору в сфере образования и науки государственной услуги по государственной аккредитации образовательной деятельности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4078" y="5013176"/>
            <a:ext cx="30603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вступает в силу с </a:t>
            </a:r>
          </a:p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сентября 2021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Admin\Desktop\Скриншот 18-11-2021 133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18" y="5013176"/>
            <a:ext cx="5564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Скриншот 18-11-2021 133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82" y="5011507"/>
            <a:ext cx="5564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Get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65138"/>
            <a:ext cx="8461375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GetIm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93713"/>
            <a:ext cx="8489950" cy="58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GetImage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21" y="332656"/>
            <a:ext cx="4349958" cy="62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GetImage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79425"/>
            <a:ext cx="8461375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GetImage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84188"/>
            <a:ext cx="8432800" cy="58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75722"/>
            <a:ext cx="813690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Актуальные вопросы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государственной аккредитации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5" y="4653136"/>
            <a:ext cx="6873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Рязанцева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Елена Ивановна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директора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РИАЦОКО</a:t>
            </a:r>
          </a:p>
        </p:txBody>
      </p:sp>
    </p:spTree>
    <p:extLst>
      <p:ext uri="{BB962C8B-B14F-4D97-AF65-F5344CB8AC3E}">
        <p14:creationId xmlns:p14="http://schemas.microsoft.com/office/powerpoint/2010/main" val="26041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GetImage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74663"/>
            <a:ext cx="8451850" cy="59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GetImage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69900"/>
            <a:ext cx="848995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GetImage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34584" cy="64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dmin\Desktop\GetImage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2344"/>
            <a:ext cx="4639691" cy="66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криншот 19-11-2021 082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" y="836711"/>
            <a:ext cx="9117845" cy="5049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Скриншот 19-11-2021 083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Скриншот 19-11-2021 083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6" y="692696"/>
            <a:ext cx="9161165" cy="54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24696"/>
            <a:ext cx="8136904" cy="2074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«Опыт организации и проведения ВПР СПО </a:t>
            </a:r>
          </a:p>
          <a:p>
            <a:pPr lvl="0" algn="ctr">
              <a:spcBef>
                <a:spcPct val="20000"/>
              </a:spcBef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образовательных учреждениях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Владимирского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региона»</a:t>
            </a:r>
          </a:p>
          <a:p>
            <a:pPr lvl="0" algn="ctr">
              <a:spcBef>
                <a:spcPct val="2000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результаты анкетирования)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6325" y="4312418"/>
            <a:ext cx="6873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Докладчик: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Юдакова Светлана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Владимировна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отделом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профессионального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0301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7"/>
            <a:ext cx="820891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анкеты </a:t>
            </a:r>
            <a: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исследование опыта организации и проведения ВПР в образовательных организациях СПО Владимирского региона для оптимизации данного процесса в будущем.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04864"/>
            <a:ext cx="820891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Респонденты: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ответственные организаторы ВПР СПО в профессиональных образовательных организациях Владимирского региона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215" algn="just"/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респондентов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32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479" y="3951638"/>
            <a:ext cx="820891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приняли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анкетировании следующие ОО СПО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215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021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0215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60" y="4365104"/>
            <a:ext cx="61023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3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6322"/>
            <a:ext cx="82809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C00000"/>
                </a:solidFill>
              </a:rPr>
              <a:t>1. ВПР </a:t>
            </a:r>
            <a:r>
              <a:rPr lang="ru-RU" b="1" i="1" dirty="0">
                <a:solidFill>
                  <a:srgbClr val="C00000"/>
                </a:solidFill>
              </a:rPr>
              <a:t>СПО способствует совершенствованию единой системы оценки качества образования в </a:t>
            </a:r>
            <a:r>
              <a:rPr lang="ru-RU" b="1" i="1" dirty="0" smtClean="0">
                <a:solidFill>
                  <a:srgbClr val="C00000"/>
                </a:solidFill>
              </a:rPr>
              <a:t>РФ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246974"/>
              </p:ext>
            </p:extLst>
          </p:nvPr>
        </p:nvGraphicFramePr>
        <p:xfrm>
          <a:off x="539552" y="2132856"/>
          <a:ext cx="8280920" cy="882618"/>
        </p:xfrm>
        <a:graphic>
          <a:graphicData uri="http://schemas.openxmlformats.org/drawingml/2006/table">
            <a:tbl>
              <a:tblPr firstRow="1" firstCol="1" bandRow="1"/>
              <a:tblGrid>
                <a:gridCol w="2422973"/>
                <a:gridCol w="2422973"/>
                <a:gridCol w="3434974"/>
              </a:tblGrid>
              <a:tr h="441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«Нет»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«Затрудняюсь ответить»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(59 %)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(31 %)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(9 %)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3573016"/>
            <a:ext cx="828092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indent="450215" algn="just"/>
            <a:r>
              <a:rPr lang="ru-RU" sz="2000" b="1" i="1" dirty="0" smtClean="0">
                <a:solidFill>
                  <a:srgbClr val="C00000"/>
                </a:solidFill>
                <a:effectLst/>
              </a:rPr>
              <a:t>2. Оценки за проверочные работы должны использоваться ОУ для анализа состояния образовательного процесса, разработки и внедрения действенных методов и средств его совершенствования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67742"/>
              </p:ext>
            </p:extLst>
          </p:nvPr>
        </p:nvGraphicFramePr>
        <p:xfrm>
          <a:off x="539554" y="5013176"/>
          <a:ext cx="8280919" cy="882000"/>
        </p:xfrm>
        <a:graphic>
          <a:graphicData uri="http://schemas.openxmlformats.org/drawingml/2006/table">
            <a:tbl>
              <a:tblPr firstRow="1" firstCol="1" bandRow="1"/>
              <a:tblGrid>
                <a:gridCol w="2491605"/>
                <a:gridCol w="2491604"/>
                <a:gridCol w="3297710"/>
              </a:tblGrid>
              <a:tr h="44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«Да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«Нет»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«Затрудняюсь ответить»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(75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(19 %)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(6 %)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7200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В нашем ОУ задачи образовательного процесса будут решаться с учетом результатов ВПР 2021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688763"/>
              </p:ext>
            </p:extLst>
          </p:nvPr>
        </p:nvGraphicFramePr>
        <p:xfrm>
          <a:off x="468723" y="1628800"/>
          <a:ext cx="8280105" cy="1092226"/>
        </p:xfrm>
        <a:graphic>
          <a:graphicData uri="http://schemas.openxmlformats.org/drawingml/2006/table">
            <a:tbl>
              <a:tblPr firstRow="1" firstCol="1" bandRow="1"/>
              <a:tblGrid>
                <a:gridCol w="2759747"/>
                <a:gridCol w="2239561"/>
                <a:gridCol w="3280797"/>
              </a:tblGrid>
              <a:tr h="546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«Нет»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«Затрудняюсь ответить»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(72 %)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(16 %)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(13 %)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8359" y="3248109"/>
            <a:ext cx="82801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Для нашего ОУ выполнение ВПР на бланках является оптимальной формой оценки результатов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46926"/>
              </p:ext>
            </p:extLst>
          </p:nvPr>
        </p:nvGraphicFramePr>
        <p:xfrm>
          <a:off x="468358" y="4365104"/>
          <a:ext cx="8280920" cy="1189936"/>
        </p:xfrm>
        <a:graphic>
          <a:graphicData uri="http://schemas.openxmlformats.org/drawingml/2006/table">
            <a:tbl>
              <a:tblPr firstRow="1" firstCol="1" bandRow="1"/>
              <a:tblGrid>
                <a:gridCol w="2681441"/>
                <a:gridCol w="2287112"/>
                <a:gridCol w="3312367"/>
              </a:tblGrid>
              <a:tr h="594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«Нет»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«Затрудняюсь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ответить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(56 %)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(31 %)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(13 %)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81015"/>
            <a:ext cx="784178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3 апреля 2020 г. «О продлении действия разрешений и иных особенностях в отношении разрешительной деятельности в 2020 году»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276873"/>
            <a:ext cx="3672408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Продлить на 1 год государственную аккредитацию образовательных программ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реализуемых организациями, осуществляющими образовательную деятельность, срок действия свидетельств о государственной аккредитации которых истекает в период: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15 марта по 31 декабря 2020 г.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января по 31 декабря 2021 г., в том числе продление срока действия которых осуществлялось в период с 15 марта по 31 декабря 2020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0486" y="2276873"/>
            <a:ext cx="3920894" cy="42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 smtClean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Органом государственной власти, уполномоченным на осуществление государственной аккредитации образовательной деятельности, в 2021 году может быть принято решение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проведении всех аккредитационных экспертиз в рамках государственной аккредитации образовательных программ с использованием дистанционных технологий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выезда в организации, осуществляющие образовательную деятельность, по месту проживания экспертов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483768" y="1693519"/>
            <a:ext cx="504056" cy="50405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528905" y="1693519"/>
            <a:ext cx="504056" cy="50405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1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40338"/>
            <a:ext cx="82089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Причиной (-ами) выбора нашим ОУ проверочной работы на бланках 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(-ются):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удобство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для обучающихся и организаторов ВПР;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доступность, быстрота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проведения;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более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привычный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для студентов формат выполнения контрольных работ;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«Текст (вопросы, тесты) 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легче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читаются и воспринимаются на бумаге; всегда можно перелистнуть лист с более сложным вопросом и вернуться к его решению чуть позже»;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нет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необходимости задействовать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дополнительных сотрудников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(информационных специалистов); использование обычных аудиторий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Апробация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процедуры ВПР. На следующий год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предпочтени</a:t>
            </a:r>
            <a:r>
              <a:rPr lang="ru-RU" sz="20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отдадим прохождению процедуры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 компьютерах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отсутствие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альтернативного выбора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40338"/>
            <a:ext cx="82089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Причиной (-ами) выбора нашим ОУ проверочной работы на бланках </a:t>
            </a:r>
            <a:b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(-ются):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«У колледжа 3 площадки: во Владимире, Собинке и Ставрово;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компьютерные классы</a:t>
            </a: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Собинке и Ставрово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 подходят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проведения такой работы»;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отсутствие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в достаточном количестве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компьютерной техники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распределение групп студентов по нескольким аудиториям во время  проведения ВПР;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компьютерный класс один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технические сложности</a:t>
            </a: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организации ВПР на ПК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большому контингенту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обучающихся;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одну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сессию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невозможно организовать проверочную работу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компьютерной форме </a:t>
            </a:r>
            <a:r>
              <a:rPr lang="ru-RU" sz="2000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всех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участников (большой контингент);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???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нестабильность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скорости интернета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072" y="332656"/>
            <a:ext cx="8352928" cy="46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Наше ОУ имеет возможности организовать ВПР в компьютерной 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форме</a:t>
            </a:r>
            <a:endParaRPr lang="ru-RU" dirty="0"/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523544"/>
              </p:ext>
            </p:extLst>
          </p:nvPr>
        </p:nvGraphicFramePr>
        <p:xfrm>
          <a:off x="430493" y="908720"/>
          <a:ext cx="8280920" cy="936104"/>
        </p:xfrm>
        <a:graphic>
          <a:graphicData uri="http://schemas.openxmlformats.org/drawingml/2006/table">
            <a:tbl>
              <a:tblPr firstRow="1" firstCol="1" bandRow="1"/>
              <a:tblGrid>
                <a:gridCol w="2832057"/>
                <a:gridCol w="1920471"/>
                <a:gridCol w="3528392"/>
              </a:tblGrid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«Да»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«Нет»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«Затрудняюсь ответить»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(56 %)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 (31 %)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(13 %)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988840"/>
            <a:ext cx="8424936" cy="460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Если нет, то почему?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 колледжа 3 площадки во Владимире, Собинке и Ставрово;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компьютерные классы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Собинке и Ставрово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 подходят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проведения такой работы;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нет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достаточного количества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компьютеров для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одновременного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выполнения ВПР;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одну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сессию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невозможно организовать работу 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ru-RU" sz="2000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всех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участников;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???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 компьютерных класса (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50 компьютеров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 на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1200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человек;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нестабильность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скорости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интернета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отсутствие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необходимого количества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компьютеров</a:t>
            </a: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аудиторий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технического обеспечения</a:t>
            </a: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(соответствующего программирования);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технических специалистов</a:t>
            </a: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единовременного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проведения ВПР.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42083"/>
            <a:ext cx="8208912" cy="4512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7. Какие трудности испытывал ответственный организатор за проведение ВПР СПО в ОУ?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«Серьезных трудностей не было (но пришлось полностью изменять расписание занятий в дни проведения ВПР СПО, освобождать учебные кабинеты, так как было занято большое количество студентов, педагогов и сотрудников колледжа)». 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0215" algn="ctr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… при подготовке списка участников? </a:t>
            </a:r>
            <a:endParaRPr lang="ru-RU" sz="20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присвоение участникам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личного кода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???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требование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подготовки списков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участников на ранних сроках </a:t>
            </a:r>
            <a:b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 7 сентября</a:t>
            </a: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трудно реализовать;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затраты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времени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5165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7. Какие трудности испытывал ответственный организатор ВПР СПО в ОУ 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215"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подготовке аудиторий?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определение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аудитории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для проведения ВПР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 компьютере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нарушение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графика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учебного процесса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 подготовке списка сотрудников по функционалу?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«Предмет математика проводился в один день и для первокурсников, и для завершивших обучение по общеобразовательным программам, поэтому были трудности, связанные с выполнением требования, в котором говорится, что педагог,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ведущий предмет не может выступать в роли организатора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 этому предмету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а в случае большого потока студентов-участников это требование было бы тяжело реализовать при отсутствии одного из организаторов»;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определение и назначение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свободных сотрудников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954" y="692696"/>
            <a:ext cx="8064896" cy="4139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7. Какие трудности испытывал ответственный организатор за проведение ВПР СПО в ОУ 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215" algn="ctr"/>
            <a:endParaRPr lang="ru-RU" sz="2000" b="1" i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215"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подготовке КИМ?</a:t>
            </a:r>
          </a:p>
          <a:p>
            <a:pPr indent="450215"/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большой объем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печати за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короткое время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дополнительные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материальные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затраты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на печать и рабочее время сотрудников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endParaRPr lang="ru-RU" sz="2000" b="1" i="1" dirty="0" smtClean="0">
              <a:solidFill>
                <a:srgbClr val="C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 работе в личном кабинете ОУ на портале ФИС ОКО?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нет трудностей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30029"/>
            <a:ext cx="8280920" cy="4765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7. Какие трудности испытывал ответственный организатор за проведение ВПР СПО в ОУ 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215"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день проведения перед началом ВПР?</a:t>
            </a:r>
          </a:p>
          <a:p>
            <a:pPr indent="450215" algn="just"/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«Приходилось выходить на работу в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5 часов утра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техника подводила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при печати бланков»;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необходимость распечатки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КИМ накануне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«на ответственного организатора возлагался довольно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емкий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алгоритм действий, особенно при подготовке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 выполнению заданий на ПК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 распечаткой и распределением логинов и паролей, сверкой списков и т.п.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 час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 окончании проведения ВПР?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нет трудностей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543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/>
              </a:rPr>
              <a:t>7. Какие трудности испытывал ответственный организатор за проведение ВПР СПО в ОУ </a:t>
            </a:r>
            <a:endParaRPr lang="ru-RU" sz="2000" b="1" dirty="0" smtClean="0">
              <a:effectLst/>
            </a:endParaRPr>
          </a:p>
          <a:p>
            <a:pPr indent="450215"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/>
              </a:rPr>
              <a:t>при обеспечении процесса сдачи-приемки бланков с ответами в РИАЦОКО?</a:t>
            </a:r>
            <a:endParaRPr lang="ru-RU" sz="2000" b="1" dirty="0" smtClean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трудностей не возникало, все очень оперативно;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транспортное сообщение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; большая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удаленность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от РИАЦОКО;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«сдача-приемка в РИАЦОКО трудностей не вызывала, но были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нарушены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сроки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проверки! В результате чего, было очень мало времени для занесения в ФИС ОКО»;</a:t>
            </a: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при сборе и загрузке результатов ВПР в ФИС ОКО?</a:t>
            </a:r>
            <a:endParaRPr lang="ru-RU" sz="2000" b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недостаточное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количество времени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из-за долгой проверки экспертами;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большое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количество данных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формы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очень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объемные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, особенно в части дублирования отметок из аттестатов;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«начала заполнять формы на сайте, потом редактировать не было возможности, скачала формы,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формат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, которых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не поддерживал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рабочий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компьютер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»;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затраты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времени на командировки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;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отдаленность</a:t>
            </a: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территории.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52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51521"/>
            <a:ext cx="89505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8. Оцените по пятибалльной шкале техническую поддержку ВПР СПО: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78171"/>
              </p:ext>
            </p:extLst>
          </p:nvPr>
        </p:nvGraphicFramePr>
        <p:xfrm>
          <a:off x="395537" y="1412776"/>
          <a:ext cx="8064895" cy="3708000"/>
        </p:xfrm>
        <a:graphic>
          <a:graphicData uri="http://schemas.openxmlformats.org/drawingml/2006/table">
            <a:tbl>
              <a:tblPr firstRow="1" firstCol="1" bandRow="1"/>
              <a:tblGrid>
                <a:gridCol w="6840759"/>
                <a:gridCol w="1224136"/>
              </a:tblGrid>
              <a:tr h="41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ФИС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ОКО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Баллы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Инструктивные материалы на портале ФИС ОКО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«Форум поддержки СПО» на портале ФИС ОКО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4,9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Техническая поддержка ФИС ОКО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4,8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Информационно-технологическое 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сопровождение 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ГБУ ВО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РИАЦОКО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Баллы</a:t>
                      </a:r>
                      <a:endParaRPr lang="ru-RU" sz="20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 сайте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4,9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 телефону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5,0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 электронной почте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4,9</a:t>
                      </a:r>
                      <a:endParaRPr lang="ru-RU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2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630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9. Перечислите Ваши пожелания по усовершенствованию процесса  организации и проведения ВПР СПО:</a:t>
            </a:r>
            <a:endParaRPr lang="ru-RU" sz="2000" b="1" i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Составлять график</a:t>
            </a:r>
            <a:r>
              <a:rPr lang="ru-RU" sz="19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проведения ВПР СПО </a:t>
            </a: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 учетом загруженности учреждений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в сентябре и начале октября различными отчетами (которых очень много), например, последний большой отчет СПО-1 сдается до 05 октября»; «… </a:t>
            </a: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первоначальные отчеты 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необходимо было сдавать </a:t>
            </a: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 на первой неделе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»;</a:t>
            </a:r>
            <a:endParaRPr lang="ru-RU" sz="1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дать возможность ОО </a:t>
            </a: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самим определять даты</a:t>
            </a:r>
            <a:r>
              <a:rPr lang="ru-RU" sz="19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ВПР СПО;</a:t>
            </a:r>
            <a:endParaRPr lang="ru-RU" sz="1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учесть проблему </a:t>
            </a: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выполнения учебного плана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endParaRPr lang="ru-RU" sz="1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задания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ВПР должны </a:t>
            </a: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соответствовать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примерным </a:t>
            </a: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программам</a:t>
            </a:r>
            <a:r>
              <a:rPr lang="ru-RU" sz="19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дисциплин общеобразовательного цикла;</a:t>
            </a:r>
            <a:endParaRPr lang="ru-RU" sz="1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хотелось бы организовать проведение ВПР </a:t>
            </a: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компьютерной форме для всех дисциплин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; «Было бы гораздо легче, если бы разрешили проводить математику на ПК …»;</a:t>
            </a:r>
            <a:endParaRPr lang="ru-RU" sz="1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выделение бюджетных средств</a:t>
            </a:r>
            <a:r>
              <a:rPr lang="ru-RU" sz="19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 приобретение оргтехники и персональных компьютеров для проведения ВПР СПО;</a:t>
            </a:r>
            <a:r>
              <a:rPr lang="ru-RU" sz="19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оплачивать работу</a:t>
            </a:r>
            <a:r>
              <a:rPr lang="ru-RU" sz="19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 организации и проведению ВПР; определить статью расходов на финансирование организации и проведении ВПР;</a:t>
            </a:r>
            <a:endParaRPr lang="ru-RU" sz="19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Федеральный закон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11.06.2021 № 170-ФЗ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 внесении изменений в отдельные законодательные акты Российской Федерации в связи с принятием федерального закона «О государственном контроле (надзоре) и муниципальном контроле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оссийской Федерации»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объединение 4"/>
          <p:cNvSpPr/>
          <p:nvPr/>
        </p:nvSpPr>
        <p:spPr>
          <a:xfrm>
            <a:off x="353294" y="1214755"/>
            <a:ext cx="8424936" cy="657381"/>
          </a:xfrm>
          <a:prstGeom prst="flowChartMerg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91335" y="123615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Начало действия документа – 01.07.2021 (за исключением отдельных положений)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94" y="2001626"/>
            <a:ext cx="84249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Статья 104.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Изменения вносятся в статьи: 6, 7, 29, 76, 90, 91, 92, 93, 95.1, 97, 100 Федерального закона от 29.12.2012 № 273-ФЗ «Об образовании в Российской Федерации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8856" y="2852936"/>
            <a:ext cx="842493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16 ст. 136 вступает в силу с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01.03.2022</a:t>
            </a:r>
            <a:b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образовательные программы, имеющие государственную аккредитацию на 1 марта 2022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относящиеся к соответствующему уровню образования либо укрупненной группе профессий, специальностей и направлений подготовки, </a:t>
            </a:r>
            <a:r>
              <a:rPr lang="ru-RU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считаются имеющими государственную аккредитацию бессрочно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за исключением имеющих государственную аккредитацию основных образовательных программ, реализуемых иностранными образовательными организациями, осуществляющими образовательную деятельность за пределами территории Российской Федерации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4658220" y="2001626"/>
            <a:ext cx="1100965" cy="29925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085184"/>
            <a:ext cx="8440095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4 ст. 138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пункты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1 - 4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 статьи 2, статьи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25,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пункт 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статьи 33, статья 60, пункты 1, 2,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4 - 12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14 статьи 61, пункты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7 - 9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статьи 67, пункт 2 статьи 80, подпункт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пункта 2 статьи 90, пункты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2 - 8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подпункты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«а», «в» - «л»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пункта 9, пункты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10 - 12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подпункты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«а» - «в»,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абзацы третий-шестой подпункта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«г»,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подпункты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«д» - «щ»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пункта 13, пункты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14 - 16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подпункты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«а» - «д», «ж» - «м»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пункта 17 статьи 97, подпункт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«а»,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абзацы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четвертый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седьмой подпункта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пункта 2 статьи 101,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подпункты «б» - «г»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пункта 6, пункт 7, абзац восьмой пункта 9, пункты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11 статьи 104, части 1, 2, 4, 6,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8 - 12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16 статьи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136 настоящего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Федерального закона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вступают в силу с 1 марта 2022 года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3294" y="6157985"/>
            <a:ext cx="6988731" cy="29925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80703" y="2591009"/>
            <a:ext cx="361241" cy="21602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60541" y="4782950"/>
            <a:ext cx="361241" cy="21602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6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C00000"/>
                </a:solidFill>
                <a:effectLst/>
                <a:latin typeface="Times New Roman"/>
                <a:ea typeface="Calibri"/>
                <a:cs typeface="Times New Roman"/>
              </a:rPr>
              <a:t>9. Перечислите Ваши пожелания по усовершенствованию процесса  организации и проведения ВПР СПО:</a:t>
            </a:r>
            <a:endParaRPr lang="ru-RU" sz="2000" b="1" i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для сокращения сроков проведения ВПР и занесения результатов на портал ФИС ОКО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увеличить количество экспертов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проверяющих работы;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увеличить сроки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проведения;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ускорить  проверку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экспертами ВПР согласно установленным срокам;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организация пунктов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проверки ВПР по территориям расположения</a:t>
            </a:r>
            <a:r>
              <a:rPr lang="ru-RU" sz="20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образовательных учреждений СПО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(город, район);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«Все нормально, главное мы приобрели опыт проведения. Сложно когда первый раз»;  «Пожеланий нет, все в норме»; «Пожеланий и предложений нет»;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«Все было грамотно организовано»;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«Желаем специалистам ГБУ ВО РИАЦОКО здоровья, терпения и сил! Благодарим их за грамотную и своевременную помощь!»;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«Спасибо за четкую организацию».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53962"/>
            <a:ext cx="813690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Аттестация педагогических работников организаций, осуществляющих образовательную деятельность и находящихся в ведении Владимирской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6325" y="4312418"/>
            <a:ext cx="6873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Докладчик: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Спирин Иван Михайлович – главный специалист отдела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обеспечения процедур аттестации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9401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136904" cy="4176464"/>
          </a:xfrm>
          <a:ln>
            <a:solidFill>
              <a:srgbClr val="C00000"/>
            </a:solidFill>
          </a:ln>
        </p:spPr>
        <p:txBody>
          <a:bodyPr anchor="ctr">
            <a:noAutofit/>
          </a:bodyPr>
          <a:lstStyle/>
          <a:p>
            <a:pPr algn="just"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ст.49 №273-ФЗ от 29.12.2012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 педагогическим работникам рекомендовано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каждые 5 лет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проходить аттестацию, с целью повышения своего профессионального уровня.</a:t>
            </a:r>
          </a:p>
          <a:p>
            <a:pPr algn="just">
              <a:buClr>
                <a:srgbClr val="C00000"/>
              </a:buClr>
              <a:buSzPct val="100000"/>
              <a:buFont typeface="Symbol" pitchFamily="18" charset="2"/>
              <a:buChar char="·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ст.47 №273-ФЗ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 имеет право на дополнительное профессиональное образование по профилю педагогической деятельности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реже чем один раз в 3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C00000"/>
              </a:buClr>
              <a:buSzPct val="100000"/>
              <a:buFont typeface="Symbol" pitchFamily="18" charset="2"/>
              <a:buChar char="·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настоящее время Всесторонний анализ профессиональной деятельности педагогических работников 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 период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короновирусных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ограничений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осуществляется посредством анализа документов (материалов), представленных аттестуемым педагогическим работником в аттестационную комиссию (портфолио). Пост. Департамента образования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№11 от 27.04.2020.</a:t>
            </a:r>
          </a:p>
          <a:p>
            <a:pPr algn="just">
              <a:buClr>
                <a:srgbClr val="C00000"/>
              </a:buClr>
              <a:buSzPct val="100000"/>
              <a:buFont typeface="Symbol" pitchFamily="18" charset="2"/>
              <a:buChar char="·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постановлением департамента образования от 15.02.2019 №2 , передача материалов электронного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осуществляется посредством защищенной сети оператором образовательной организации, ответственным за передачу.</a:t>
            </a:r>
          </a:p>
          <a:p>
            <a:endParaRPr lang="ru-RU" sz="1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32656"/>
            <a:ext cx="8064896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Аттестация педагогических работников является эффективным инструментом управления качеством образования, способом контроля за образовательным процессом и профессиональными способностями педагогического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417518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94656"/>
          </a:xfrm>
          <a:ln>
            <a:solidFill>
              <a:srgbClr val="C0000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являются документы и материалы, соответствующие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основаниям для установления педагогическим работникам квалификационных категорий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168352"/>
          </a:xfrm>
          <a:ln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При подготовке к процедуре аттестации педагогические работники изучают основания для установления квалификационных категорий (приложение к приказу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144 от 29.02.2016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Об аттестации педагогических работников организаций, осуществляющих образовательную деятельность  и находящихся в ведении Владимирской области, педагогических работников муниципальных и частных организаций, осуществляющих образовательную деятельность на территории Владимирской области» с изменениями, внесенными приказом ДО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№261 от 05.10.2021 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55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pirin\Desktop\Спр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347864"/>
            <a:ext cx="4574164" cy="617747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3864634" cy="5697559"/>
          </a:xfrm>
          <a:ln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документ заверяется печатью учреждения, подписью руководителя, который берет на себя ответственность за достоверность предоставленной информации, и переводится в формат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подготовленных документах должна учитываться результативность деятельности педагога в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период, то есть с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даты последней аттестации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0389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pirin\Desktop\Образец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4437112"/>
            <a:ext cx="4144655" cy="792088"/>
          </a:xfrm>
          <a:prstGeom prst="rect">
            <a:avLst/>
          </a:prstGeom>
          <a:noFill/>
        </p:spPr>
      </p:pic>
      <p:pic>
        <p:nvPicPr>
          <p:cNvPr id="2050" name="Picture 2" descr="C:\Users\Spirin\Desktop\Образец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692696"/>
            <a:ext cx="4211073" cy="33123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4536504" cy="6336704"/>
          </a:xfrm>
          <a:ln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marL="0" indent="274320" algn="ctr"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Количество баллов, которое педагог может получить в ходе всестороннего анализа профессиональной деятельности, зависит от полноты собранного портфолио и от  уровня, на котором представлены подтверждающие документы (уровень образовательной организации, муниципальный, региональный или федеральный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Сканированные документы педагоги сортируют по основаниям, по каждому основанию - в отдельную папку, которой присваивается номер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критерия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Затем папки по каждому основанию формируют в одну папку, которой присваивают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ФИО педагога, должность и название образовательной организации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Эту папку архивируют (например с помощью программы «7-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ZIP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или другого архиватора; архивировать каждую папку по основаниям не надо), подгружают на защищенный канал и направляют в наш центр, в отдел аттестации по специальному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алгоритму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35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ln>
            <a:solidFill>
              <a:srgbClr val="C00000"/>
            </a:solidFill>
          </a:ln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Требования к  справкам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Справка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документ, содержащий описание и (или) подтверждение тех или иных фактов, событий служебного или биографического характера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Поскольку данные справки являются исходящим документом, при составлении и оформлении  справки используются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следующие реквизиты: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во-первых, на ней должен быть указан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адресат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оформляется в соответствии с установленными требованиями (в правом верхнем углу бланка)</a:t>
            </a:r>
          </a:p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углового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штампа организации с датой и  исходящим номером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следует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текст: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Текст начинается с указания в именительном падеже фамилии, имени, отчества лица, о котором сообщаются сведения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Внешние справки подписываются руководителем организации (его заместителем) или иным уполномоченным лицом и заверяются печатью организации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00000"/>
              <a:buFont typeface="Symbol" pitchFamily="18" charset="2"/>
              <a:buChar char="·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Руководители заверяют справки педагогов только на уровне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586474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 anchor="ctr"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3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561" y="188640"/>
            <a:ext cx="8440095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принятии решения о государственной аккредитации аккредитационным органом выдается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бессрочное свидетельство о государственной аккредитации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организациям, осуществляющим образовательную деятельность, за исключением: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03806"/>
            <a:ext cx="2664296" cy="440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ru-RU" sz="1400" i="1" u="sng" dirty="0" smtClean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Иностранных образовательных организаций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осуществляющих образовательную деятельность за пределами территории Российской Федерации (срок свидетельства о государственной аккредитации: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шесть лет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организации, осуществляющей образовательную деятельность по основным профессиональным образовательным программам;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двенадцать лет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организации, осуществляющей образовательную деятельность по основным общеобразовательным программам)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1" y="1203806"/>
            <a:ext cx="2664296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Организаций, осуществляющих образовательную деятельность и возникших в результате реорганизации </a:t>
            </a:r>
            <a:r>
              <a:rPr lang="ru-RU" sz="1400" i="1" u="sng" dirty="0" smtClean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в форме разделения или выделения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которым выдается временное свидетельство о государственной аккредитации по образовательным программам, реализация которых осуществлялась реорганизованной организацией и которые имели государственную аккредитацию, без проведения аккредитационной экспертизы (срок действия временного свидетельства о государственной аккредитации составляет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один год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3152" y="1203806"/>
            <a:ext cx="2967487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Организаций, осуществляющих образовательную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деятельность, которым установлены контрольные цифры приема на обучение по не имеющим государственной аккредитации образовательным программам по профессиям, специальностям и направлениям подготовки либо укрупненным группам профессий, специальностей и направлений подготовки за счет бюджетных ассигнований федерального бюджета, бюджетов субъектов РФ и местных бюджетов, которым выдается временное свидетельство о государственной аккредитации сроком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один год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данным профессиям, специальностям и направлениям подготовки либо укрупненным группам профессий, специальностей и направлений подготовки без проведения аккредитационной экспертизы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11659" y="995682"/>
            <a:ext cx="504657" cy="20640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727264"/>
            <a:ext cx="5400601" cy="10926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рамках мониторинга в системе образования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будет осуществляться аккредитационный мониторинг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предметом которого является систематическое стандартизированное наблюдение за выполнением организациями, осуществляющими образовательную деятельность, </a:t>
            </a:r>
            <a:r>
              <a:rPr lang="ru-RU" sz="1300" u="sng" dirty="0" smtClean="0"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аккредитационных показателей</a:t>
            </a:r>
            <a:endParaRPr lang="ru-RU" sz="1300" u="sng" dirty="0">
              <a:uFill>
                <a:solidFill>
                  <a:srgbClr val="C000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46203" y="995682"/>
            <a:ext cx="504657" cy="20640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094568" y="995682"/>
            <a:ext cx="504657" cy="20640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4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42493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Государственная аккредитация образовательной деятельности проводится: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0688"/>
            <a:ext cx="338437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основным образовательным программам, реализуемым в соответствии с федеральными государственными образовательными стандартами, за исключением образовательных программ дошкольного образования, а также по основным образовательным программам, реализуемым в соответствии с образовательными стандартами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7541" y="620688"/>
            <a:ext cx="4167838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основным образовательным программам, за исключением образовательных программ дошкольного образования,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 подготовки научных и научно-педагогических кадров в аспирантуре (адъюнктуре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образовательных программ, реализуемых в соответствии с федеральным государственным образовательным стандартом образования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обучающихся с нарушением интеллекта, и основных образовательным программам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Скриншот 18-11-2021 114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4408"/>
            <a:ext cx="593600" cy="4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1794" y="3064667"/>
            <a:ext cx="842493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государственной аккредитации образовательной деятельности: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501" y="3825256"/>
            <a:ext cx="3358800" cy="117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273-ФЗ «Об образовании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Российской Федерации»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 29.12.2012 ст. 92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151" y="5157192"/>
            <a:ext cx="335776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Подтверждение соответствия федеральным государственным образовательным стандартам образовательной деятельности по основным образовательным программам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4262" y="3825256"/>
            <a:ext cx="421918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Подтверждение аккредитационным органом соответствия качества образования по заявленным для государственной аккредитации образовательных программ установленным аккредитационным показателям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04261" y="5156743"/>
            <a:ext cx="4219190" cy="117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Аккредитационные показатели – совокупность обязательных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требований в соответствии с настоящим Федеральным законом к качеству образования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Admin\Desktop\Скриншот 18-11-2021 114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593600" cy="4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983" y="553028"/>
            <a:ext cx="842493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Положением о государственной аккредитации образовательной деятельности устанавливаются: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8522" y="1268760"/>
            <a:ext cx="3312368" cy="375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indent="285750">
              <a:buFont typeface="Calibri" pitchFamily="34" charset="0"/>
              <a:buChar char="–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Требования к заявлению о государственной аккредитации, перечень включаемых в него сведений, требования к документам, необходимым для проведения государственной аккредитации и прилагаемым к заявлению о государственной аккредитации, и их перечень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Calibri" pitchFamily="34" charset="0"/>
              <a:buChar char="–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285750">
              <a:buFont typeface="Calibri" pitchFamily="34" charset="0"/>
              <a:buChar char="–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Порядок представления организацией, осуществляющей образовательную деятельность, заявления о государственной аккредитации и документов, необходимых для проведения государственной аккредитации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6451" y="1268760"/>
            <a:ext cx="3590945" cy="3754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indent="285750">
              <a:buFont typeface="Calibri" pitchFamily="34" charset="0"/>
              <a:buChar char="–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Порядок разработки, согласования и утверждения аккредитационных показателей;</a:t>
            </a:r>
          </a:p>
          <a:p>
            <a:pPr marL="285750" indent="-285750">
              <a:buFont typeface="Calibri" pitchFamily="34" charset="0"/>
              <a:buChar char="–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285750">
              <a:buFont typeface="Calibri" pitchFamily="34" charset="0"/>
              <a:buChar char="–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Порядок учета сведений о результатах мониторинга в системе образования, независимой оценки качества образования и качества подготовки обучающихся, независимой оценки условий осуществления образовательной деятельности, профессионально-общественной аккредитации, сведений из отчетов организации, осуществляющей образовательную деятельность, о  самообследовании, применяемый при проведении государственной аккредитации образовательной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Admin\Desktop\Скриншот 18-11-2021 125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" b="763"/>
          <a:stretch/>
        </p:blipFill>
        <p:spPr bwMode="auto">
          <a:xfrm>
            <a:off x="176801" y="2829217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Скриншот 18-11-2021 12550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34" y="292494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6955" y="5334480"/>
            <a:ext cx="47278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!! вступает в силу с 1 марта 2022 года !!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08855"/>
            <a:ext cx="845992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 внесении изменений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отдельные законодательные акты Российской Федерации в связи с принятием федерального закона «О государственном контроле (надзоре) и муниципальном контроле в Российской Федерации»</a:t>
            </a:r>
          </a:p>
        </p:txBody>
      </p:sp>
      <p:pic>
        <p:nvPicPr>
          <p:cNvPr id="3074" name="Picture 2" descr="C:\Users\Admin\Desktop\Скриншот 18-11-2021 13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0369"/>
            <a:ext cx="3927600" cy="66237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Скриншот 18-11-2021 130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28" y="2080369"/>
            <a:ext cx="3927228" cy="6762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7" y="2997273"/>
            <a:ext cx="3927600" cy="28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ФЗ от 29.12.2012 №273 –ФЗ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Цель государственной аккредитации – подтверждение соответствия образовательной деятельности по ООП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установленным аккредитационным показателям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2996952"/>
            <a:ext cx="392722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рамках мониторинга в системе образования осуществляется аккредитационный мониторинг, предметом которого является систематическое стандартизированное наблюдение за выполнением организациями, осуществляющими образовательную деятельность, 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аккредитационных показателей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0575" y="188640"/>
            <a:ext cx="2718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ФЗ от 11.06.2021 №170 </a:t>
            </a:r>
            <a:r>
              <a:rPr lang="ru-RU" sz="1600" b="1" dirty="0" smtClean="0"/>
              <a:t>– ФЗ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302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Скриншот 18-11-2021 130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084"/>
            <a:ext cx="8568952" cy="613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418" y="6267143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Проекты НПА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утверждении аккредитационных показателей 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u="sng" dirty="0">
                <a:latin typeface="Times New Roman" pitchFamily="18" charset="0"/>
                <a:cs typeface="Times New Roman" pitchFamily="18" charset="0"/>
              </a:rPr>
              <a:t>https://regulation.gov.ru/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633</TotalTime>
  <Words>2810</Words>
  <Application>Microsoft Office PowerPoint</Application>
  <PresentationFormat>Экран (4:3)</PresentationFormat>
  <Paragraphs>263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Начальная</vt:lpstr>
      <vt:lpstr>Рабочее совещание по актуальным вопросам государственной аккредитации, опыту организации и проведения ВПР СПО и аттестации педагогических работников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Основой портфолио  являются документы и материалы, соответствующие основаниям для установления педагогическим работникам квалификационных категорий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RRR</dc:creator>
  <cp:lastModifiedBy>Admin</cp:lastModifiedBy>
  <cp:revision>58</cp:revision>
  <dcterms:created xsi:type="dcterms:W3CDTF">2021-08-28T19:04:45Z</dcterms:created>
  <dcterms:modified xsi:type="dcterms:W3CDTF">2021-11-23T08:26:36Z</dcterms:modified>
</cp:coreProperties>
</file>