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81" r:id="rId3"/>
    <p:sldId id="258" r:id="rId4"/>
    <p:sldId id="259" r:id="rId5"/>
    <p:sldId id="290" r:id="rId6"/>
    <p:sldId id="272" r:id="rId7"/>
    <p:sldId id="273" r:id="rId8"/>
    <p:sldId id="288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264" r:id="rId21"/>
    <p:sldId id="30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78397-CA9E-4BAF-80DE-C1831D9A50B9}" type="datetimeFigureOut">
              <a:rPr lang="ru-RU" smtClean="0"/>
              <a:t>14.09.2021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78172-0E76-46AF-92C4-B2D801092B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82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8172-0E76-46AF-92C4-B2D801092B4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51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14.09.2021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53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14.09.2021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75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14.09.2021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91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14.09.2021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14.09.2021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82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14.09.2021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49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14.09.2021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31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14.09.2021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44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14.09.2021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72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14.09.2021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25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14.09.2021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1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CD772-4DAD-401F-8CA1-5758813BA5AD}" type="datetimeFigureOut">
              <a:rPr lang="ru-RU" smtClean="0"/>
              <a:t>14.09.2021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08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302433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n-lt"/>
              </a:rPr>
              <a:t>«О содержании и ходе подготовки</a:t>
            </a:r>
            <a:br>
              <a:rPr lang="ru-RU" sz="2400" b="1" dirty="0">
                <a:solidFill>
                  <a:srgbClr val="C00000"/>
                </a:solidFill>
                <a:latin typeface="+mn-lt"/>
              </a:rPr>
            </a:br>
            <a:r>
              <a:rPr lang="ru-RU" sz="2400" b="1" dirty="0">
                <a:solidFill>
                  <a:srgbClr val="C00000"/>
                </a:solidFill>
                <a:latin typeface="+mn-lt"/>
              </a:rPr>
              <a:t>к всероссийским проверочным работам обучающихся организаций среднего профессионального образования на территории Владимирской области»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663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+mj-lt"/>
              </a:rPr>
              <a:t>ДЕПАРТАМЕНТ ОБРАЗОВАНИЯ ВЛАДИМИРСКОЙ ОБЛАСТИ</a:t>
            </a:r>
          </a:p>
          <a:p>
            <a:pPr algn="ctr"/>
            <a:r>
              <a:rPr lang="ru-RU" sz="1200" dirty="0">
                <a:latin typeface="+mj-lt"/>
              </a:rPr>
              <a:t>ГОСУДАРСТВЕННОЕ БЮДЖЕТНОЕ УЧРЕЖДЕНИЕ</a:t>
            </a:r>
          </a:p>
          <a:p>
            <a:pPr algn="ctr"/>
            <a:r>
              <a:rPr lang="ru-RU" sz="1200" dirty="0">
                <a:latin typeface="+mj-lt"/>
              </a:rPr>
              <a:t> ВЛАДИМИРСКОЙ ОБЛАСТИ «РЕГИОНАЛЬНЫЙ ИНФОРМАЦИОННО-АНАЛИТИЧЕСКИЙ </a:t>
            </a:r>
          </a:p>
          <a:p>
            <a:pPr algn="ctr"/>
            <a:r>
              <a:rPr lang="ru-RU" sz="1200" dirty="0">
                <a:latin typeface="+mj-lt"/>
              </a:rPr>
              <a:t>ЦЕНТР ОЦЕНКИ КАЧЕСТВА ОБРАЗОВАНИЯ»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1"/>
            <a:ext cx="1009650" cy="96202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Прямоугольник 6"/>
          <p:cNvSpPr/>
          <p:nvPr/>
        </p:nvSpPr>
        <p:spPr>
          <a:xfrm>
            <a:off x="2987824" y="4005064"/>
            <a:ext cx="576221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2000" b="1" dirty="0" smtClean="0"/>
          </a:p>
          <a:p>
            <a:pPr algn="r"/>
            <a:r>
              <a:rPr lang="ru-RU" dirty="0" smtClean="0"/>
              <a:t>Юдакова Светлана Владимировна – заведующий отделом оценки качества </a:t>
            </a:r>
            <a:br>
              <a:rPr lang="ru-RU" dirty="0" smtClean="0"/>
            </a:br>
            <a:r>
              <a:rPr lang="ru-RU" dirty="0" smtClean="0"/>
              <a:t>профессионального образования</a:t>
            </a:r>
            <a:br>
              <a:rPr lang="ru-RU" dirty="0" smtClean="0"/>
            </a:br>
            <a:r>
              <a:rPr lang="ru-RU" dirty="0" smtClean="0"/>
              <a:t>ГБУ </a:t>
            </a:r>
            <a:r>
              <a:rPr lang="ru-RU" dirty="0"/>
              <a:t>ВО </a:t>
            </a:r>
            <a:r>
              <a:rPr lang="ru-RU" dirty="0" smtClean="0"/>
              <a:t>РИАЦОКО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609329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г. Владимир,</a:t>
            </a:r>
            <a:br>
              <a:rPr lang="ru-RU" sz="1600" dirty="0">
                <a:latin typeface="+mj-lt"/>
              </a:rPr>
            </a:br>
            <a:r>
              <a:rPr lang="ru-RU" sz="1600" dirty="0">
                <a:latin typeface="+mj-lt"/>
              </a:rPr>
              <a:t>2021 г.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xmlns:lc="http://schemas.openxmlformats.org/drawingml/2006/lockedCanvas" id="{3DC1249F-3A63-4407-907C-E6B2C7E3816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352" y="116630"/>
            <a:ext cx="1035419" cy="962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409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16824" cy="72008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Ответственные в образовательной организации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214638"/>
              </p:ext>
            </p:extLst>
          </p:nvPr>
        </p:nvGraphicFramePr>
        <p:xfrm>
          <a:off x="323528" y="980728"/>
          <a:ext cx="8352927" cy="5400600"/>
        </p:xfrm>
        <a:graphic>
          <a:graphicData uri="http://schemas.openxmlformats.org/drawingml/2006/table">
            <a:tbl>
              <a:tblPr firstRow="1" firstCol="1" bandRow="1"/>
              <a:tblGrid>
                <a:gridCol w="2087577"/>
                <a:gridCol w="2088450"/>
                <a:gridCol w="2088450"/>
                <a:gridCol w="2088450"/>
              </a:tblGrid>
              <a:tr h="1015414"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400" b="1" dirty="0">
                          <a:effectLst/>
                        </a:rPr>
                        <a:t>Ответственный организатор в образовательной организации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400" b="1" dirty="0">
                          <a:effectLst/>
                        </a:rPr>
                        <a:t>Организатор в аудитории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400" b="1" dirty="0">
                          <a:effectLst/>
                        </a:rPr>
                        <a:t>Технический специалист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400" b="1" dirty="0">
                          <a:effectLst/>
                        </a:rPr>
                        <a:t>Дежурные на этажах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04172"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300" b="0" dirty="0">
                          <a:effectLst/>
                        </a:rPr>
                        <a:t>Директор ОО или назначенное им лицо</a:t>
                      </a:r>
                      <a:endParaRPr lang="ru-RU" sz="1300" b="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300" b="0" dirty="0">
                          <a:effectLst/>
                        </a:rPr>
                        <a:t>Сотрудник </a:t>
                      </a:r>
                      <a:r>
                        <a:rPr lang="ru-RU" sz="1300" b="0" dirty="0" smtClean="0">
                          <a:effectLst/>
                        </a:rPr>
                        <a:t>ОО, </a:t>
                      </a:r>
                      <a:r>
                        <a:rPr lang="ru-RU" sz="1300" b="0" dirty="0">
                          <a:effectLst/>
                        </a:rPr>
                        <a:t>назначенный директором</a:t>
                      </a:r>
                    </a:p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000" b="0" dirty="0">
                          <a:effectLst/>
                        </a:rPr>
                        <a:t>(не является преподавателем по предмету проверочной работы)</a:t>
                      </a:r>
                      <a:endParaRPr lang="ru-RU" sz="1000" b="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300" b="0" dirty="0">
                          <a:effectLst/>
                        </a:rPr>
                        <a:t>Сотрудник ОО, назначенный директором</a:t>
                      </a:r>
                      <a:endParaRPr lang="ru-RU" sz="1300" b="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300" b="0" dirty="0">
                          <a:effectLst/>
                        </a:rPr>
                        <a:t>Сотрудники ОО, назначенные директором</a:t>
                      </a:r>
                      <a:endParaRPr lang="ru-RU" sz="1300" b="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53">
                <a:tc gridSpan="4"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400" b="1" dirty="0">
                          <a:effectLst/>
                        </a:rPr>
                        <a:t>ФУНКЦИИ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161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Arial" pitchFamily="34" charset="0"/>
                        <a:buChar char="•"/>
                      </a:pPr>
                      <a:r>
                        <a:rPr lang="ru-RU" sz="1300" dirty="0" smtClean="0">
                          <a:effectLst/>
                        </a:rPr>
                        <a:t>взаимодействие </a:t>
                      </a:r>
                      <a:r>
                        <a:rPr lang="ru-RU" sz="1300" dirty="0">
                          <a:effectLst/>
                        </a:rPr>
                        <a:t>с </a:t>
                      </a:r>
                      <a:r>
                        <a:rPr lang="ru-RU" sz="1300" dirty="0" smtClean="0">
                          <a:effectLst/>
                        </a:rPr>
                        <a:t>региональным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координатором;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Arial" pitchFamily="34" charset="0"/>
                        <a:buChar char="•"/>
                      </a:pPr>
                      <a:r>
                        <a:rPr lang="ru-RU" sz="1300" dirty="0" smtClean="0">
                          <a:effectLst/>
                        </a:rPr>
                        <a:t>общая координация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проведения </a:t>
                      </a:r>
                      <a:r>
                        <a:rPr lang="ru-RU" sz="1300" dirty="0">
                          <a:effectLst/>
                        </a:rPr>
                        <a:t>ВПР </a:t>
                      </a:r>
                    </a:p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Arial" pitchFamily="34" charset="0"/>
                        <a:buChar char="•"/>
                      </a:pPr>
                      <a:r>
                        <a:rPr lang="ru-RU" sz="1300" dirty="0" smtClean="0">
                          <a:effectLst/>
                        </a:rPr>
                        <a:t>1 </a:t>
                      </a:r>
                      <a:r>
                        <a:rPr lang="ru-RU" sz="1300" dirty="0">
                          <a:effectLst/>
                        </a:rPr>
                        <a:t>организатор на 25 участников</a:t>
                      </a:r>
                      <a:r>
                        <a:rPr lang="ru-RU" sz="1300" dirty="0" smtClean="0">
                          <a:effectLst/>
                        </a:rPr>
                        <a:t>;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Arial" pitchFamily="34" charset="0"/>
                        <a:buChar char="•"/>
                      </a:pPr>
                      <a:r>
                        <a:rPr lang="ru-RU" sz="1300" dirty="0" smtClean="0">
                          <a:effectLst/>
                        </a:rPr>
                        <a:t>ответственность </a:t>
                      </a:r>
                      <a:r>
                        <a:rPr lang="ru-RU" sz="1300" dirty="0">
                          <a:effectLst/>
                        </a:rPr>
                        <a:t>за проведение ВПР в аудитории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Arial" pitchFamily="34" charset="0"/>
                        <a:buChar char="•"/>
                      </a:pPr>
                      <a:r>
                        <a:rPr lang="ru-RU" sz="1300" dirty="0" smtClean="0">
                          <a:effectLst/>
                        </a:rPr>
                        <a:t>работа </a:t>
                      </a:r>
                      <a:r>
                        <a:rPr lang="ru-RU" sz="1300" dirty="0">
                          <a:effectLst/>
                        </a:rPr>
                        <a:t>с ФИС ОКО; </a:t>
                      </a:r>
                      <a:endParaRPr lang="ru-RU" sz="1300" dirty="0" smtClean="0">
                        <a:effectLst/>
                      </a:endParaRPr>
                    </a:p>
                    <a:p>
                      <a:pPr marL="171450" indent="-171450" algn="l"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Arial" pitchFamily="34" charset="0"/>
                        <a:buChar char="•"/>
                      </a:pPr>
                      <a:r>
                        <a:rPr lang="ru-RU" sz="1300" dirty="0" smtClean="0">
                          <a:effectLst/>
                        </a:rPr>
                        <a:t>печать </a:t>
                      </a:r>
                      <a:r>
                        <a:rPr lang="ru-RU" sz="1300" dirty="0">
                          <a:effectLst/>
                        </a:rPr>
                        <a:t>материалов;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Arial" pitchFamily="34" charset="0"/>
                        <a:buChar char="•"/>
                      </a:pPr>
                      <a:r>
                        <a:rPr lang="ru-RU" sz="1300" dirty="0" smtClean="0">
                          <a:effectLst/>
                        </a:rPr>
                        <a:t>заполнение </a:t>
                      </a:r>
                      <a:r>
                        <a:rPr lang="ru-RU" sz="1300" dirty="0">
                          <a:effectLst/>
                        </a:rPr>
                        <a:t>формы сбора информации об </a:t>
                      </a:r>
                      <a:r>
                        <a:rPr lang="ru-RU" sz="1300" dirty="0" smtClean="0">
                          <a:effectLst/>
                        </a:rPr>
                        <a:t>ОО;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Arial" pitchFamily="34" charset="0"/>
                        <a:buChar char="•"/>
                      </a:pPr>
                      <a:r>
                        <a:rPr lang="ru-RU" sz="1300" dirty="0" smtClean="0">
                          <a:effectLst/>
                        </a:rPr>
                        <a:t>загрузка </a:t>
                      </a:r>
                      <a:r>
                        <a:rPr lang="ru-RU" sz="1300" dirty="0">
                          <a:effectLst/>
                        </a:rPr>
                        <a:t>формы в личный кабинет ФИС ОКО</a:t>
                      </a:r>
                    </a:p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ответственность </a:t>
                      </a:r>
                      <a:r>
                        <a:rPr lang="ru-RU" sz="1300" dirty="0">
                          <a:effectLst/>
                        </a:rPr>
                        <a:t>за соблюдение порядка и тишины </a:t>
                      </a:r>
                      <a:r>
                        <a:rPr lang="ru-RU" sz="1300" dirty="0" smtClean="0">
                          <a:effectLst/>
                        </a:rPr>
                        <a:t>во </a:t>
                      </a:r>
                      <a:r>
                        <a:rPr lang="ru-RU" sz="1300" dirty="0">
                          <a:effectLst/>
                        </a:rPr>
                        <a:t>время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проведения ВПР (в коридорах, холлы и т.д.)</a:t>
                      </a:r>
                    </a:p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1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Подготовка к ВПР СПО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8352928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ru-RU" b="1" i="1" dirty="0"/>
              <a:t>Подготовить</a:t>
            </a:r>
            <a:r>
              <a:rPr lang="ru-RU" b="1" i="1" dirty="0" smtClean="0"/>
              <a:t>:</a:t>
            </a:r>
          </a:p>
          <a:p>
            <a:pPr>
              <a:lnSpc>
                <a:spcPts val="2300"/>
              </a:lnSpc>
            </a:pPr>
            <a:endParaRPr lang="ru-RU" b="1" i="1" dirty="0"/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список </a:t>
            </a:r>
            <a:r>
              <a:rPr lang="ru-RU" dirty="0"/>
              <a:t>участников ВПР;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необходимое </a:t>
            </a:r>
            <a:r>
              <a:rPr lang="ru-RU" dirty="0"/>
              <a:t>количество аудиторий для участников ВПР;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список </a:t>
            </a:r>
            <a:r>
              <a:rPr lang="ru-RU" dirty="0"/>
              <a:t>участников ВПР </a:t>
            </a:r>
            <a:r>
              <a:rPr lang="ru-RU" dirty="0" smtClean="0"/>
              <a:t>по </a:t>
            </a:r>
            <a:r>
              <a:rPr lang="ru-RU" dirty="0"/>
              <a:t>аудиториям;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список </a:t>
            </a:r>
            <a:r>
              <a:rPr lang="ru-RU" dirty="0"/>
              <a:t>сотрудников с распределением функциональных обязанностей;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аудитории </a:t>
            </a:r>
            <a:r>
              <a:rPr lang="ru-RU" dirty="0"/>
              <a:t>для размещения участников ВПР, закончивших выполнение работы раньше отведенного времени (при необходимости);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помещение</a:t>
            </a:r>
            <a:r>
              <a:rPr lang="ru-RU" dirty="0"/>
              <a:t>, выделенное для печати, распределения по аудиториям, приемки-передачи материалов ВПР;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инструкции </a:t>
            </a:r>
            <a:r>
              <a:rPr lang="ru-RU" dirty="0"/>
              <a:t>для организаторов в аудиториях (по количеству аудиторий); </a:t>
            </a:r>
            <a:r>
              <a:rPr lang="ru-RU" i="1" dirty="0">
                <a:solidFill>
                  <a:srgbClr val="0070C0"/>
                </a:solidFill>
              </a:rPr>
              <a:t>на сайте РИА ЦОКО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инструкции </a:t>
            </a:r>
            <a:r>
              <a:rPr lang="ru-RU" dirty="0"/>
              <a:t>для участников ВПР (по количеству аудиторий); </a:t>
            </a:r>
            <a:r>
              <a:rPr lang="ru-RU" i="1" dirty="0">
                <a:solidFill>
                  <a:srgbClr val="0070C0"/>
                </a:solidFill>
              </a:rPr>
              <a:t>в личном кабинете ФИС ОКО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пакеты </a:t>
            </a:r>
            <a:r>
              <a:rPr lang="ru-RU" dirty="0"/>
              <a:t>формата А4 для упаковки бланков с ответами участников ВПР (</a:t>
            </a:r>
            <a:r>
              <a:rPr lang="ru-RU" dirty="0" smtClean="0"/>
              <a:t>по количеству </a:t>
            </a:r>
            <a:r>
              <a:rPr lang="ru-RU" dirty="0"/>
              <a:t>аудиторий);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бумагу </a:t>
            </a:r>
            <a:r>
              <a:rPr lang="ru-RU" dirty="0"/>
              <a:t>для черновиков (из расчёта не менее 2 листов на одного участника).</a:t>
            </a:r>
          </a:p>
        </p:txBody>
      </p:sp>
    </p:spTree>
    <p:extLst>
      <p:ext uri="{BB962C8B-B14F-4D97-AF65-F5344CB8AC3E}">
        <p14:creationId xmlns:p14="http://schemas.microsoft.com/office/powerpoint/2010/main" val="425102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Подготовка аудиторий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52736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В каждой аудитории</a:t>
            </a:r>
            <a:r>
              <a:rPr lang="ru-RU" dirty="0"/>
              <a:t> должно находиться не более 25-ти участников. Допускается использование поточных аудиторий при наличии одного организатора в аудитории на каждые 25 участников. Если в аудитории размещается больше 25 участников, ее следует условно разделить на зоны (не более 25 участников в каждой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i="1" dirty="0"/>
              <a:t>Каждая аудитория</a:t>
            </a:r>
            <a:r>
              <a:rPr lang="ru-RU" dirty="0"/>
              <a:t> для проведения ВПР должна быть обеспечена: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рабочими </a:t>
            </a:r>
            <a:r>
              <a:rPr lang="ru-RU" dirty="0"/>
              <a:t>местами в соответствии с количеством участников;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рабочими </a:t>
            </a:r>
            <a:r>
              <a:rPr lang="ru-RU" dirty="0"/>
              <a:t>местами для организаторов в аудитории;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местом </a:t>
            </a:r>
            <a:r>
              <a:rPr lang="ru-RU" dirty="0"/>
              <a:t>для личных вещей участников ВПР</a:t>
            </a:r>
            <a:r>
              <a:rPr lang="ru-RU" dirty="0" smtClean="0"/>
              <a:t>.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endParaRPr lang="ru-RU" dirty="0"/>
          </a:p>
          <a:p>
            <a:r>
              <a:rPr lang="ru-RU" i="1" dirty="0"/>
              <a:t>На рабочем месте</a:t>
            </a:r>
            <a:r>
              <a:rPr lang="ru-RU" dirty="0"/>
              <a:t> </a:t>
            </a:r>
            <a:r>
              <a:rPr lang="ru-RU" i="1" dirty="0"/>
              <a:t>участника</a:t>
            </a:r>
            <a:r>
              <a:rPr lang="ru-RU" dirty="0"/>
              <a:t> ВПР должны находиться: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ручка </a:t>
            </a:r>
            <a:r>
              <a:rPr lang="ru-RU" dirty="0"/>
              <a:t>(синяя или черная, работа выполняется ручкой одного цвета);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листы </a:t>
            </a:r>
            <a:r>
              <a:rPr lang="ru-RU" dirty="0"/>
              <a:t>для черновика</a:t>
            </a:r>
            <a:r>
              <a:rPr lang="ru-RU" dirty="0" smtClean="0"/>
              <a:t>.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endParaRPr lang="ru-RU" dirty="0"/>
          </a:p>
          <a:p>
            <a:r>
              <a:rPr lang="ru-RU" i="1" dirty="0"/>
              <a:t>На рабочем месте организатора </a:t>
            </a:r>
            <a:r>
              <a:rPr lang="ru-RU" dirty="0"/>
              <a:t>в аудитории должны находиться: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не </a:t>
            </a:r>
            <a:r>
              <a:rPr lang="ru-RU" dirty="0"/>
              <a:t>менее двух запасных ручек (синих или черных);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дополнительные </a:t>
            </a:r>
            <a:r>
              <a:rPr lang="ru-RU" dirty="0"/>
              <a:t>листы для черновика;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dirty="0" smtClean="0"/>
              <a:t>жесткая </a:t>
            </a:r>
            <a:r>
              <a:rPr lang="ru-RU" dirty="0"/>
              <a:t>папка-планшет для закрепления протокола.</a:t>
            </a:r>
          </a:p>
        </p:txBody>
      </p:sp>
    </p:spTree>
    <p:extLst>
      <p:ext uri="{BB962C8B-B14F-4D97-AF65-F5344CB8AC3E}">
        <p14:creationId xmlns:p14="http://schemas.microsoft.com/office/powerpoint/2010/main" val="99837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Ответственный организатор в ОО</a:t>
            </a:r>
            <a:br>
              <a:rPr lang="ru-RU" sz="2800" b="1" dirty="0">
                <a:solidFill>
                  <a:srgbClr val="C00000"/>
                </a:solidFill>
                <a:latin typeface="+mn-lt"/>
              </a:rPr>
            </a:br>
            <a:r>
              <a:rPr lang="ru-RU" sz="2800" i="1" dirty="0">
                <a:solidFill>
                  <a:srgbClr val="C00000"/>
                </a:solidFill>
                <a:latin typeface="+mn-lt"/>
              </a:rPr>
              <a:t>должен: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56792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получить </a:t>
            </a:r>
            <a:r>
              <a:rPr lang="ru-RU" sz="2000" dirty="0"/>
              <a:t>коды для участников ВПР через личный кабинет в ФИС ОКО;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скачать </a:t>
            </a:r>
            <a:r>
              <a:rPr lang="ru-RU" sz="2000" dirty="0"/>
              <a:t>через личный кабинет в ФИС ОКО материалы для проведения ВПР, соблюдая конфиденциальность (размещение архивов </a:t>
            </a:r>
            <a:r>
              <a:rPr lang="ru-RU" sz="2000" dirty="0" smtClean="0">
                <a:solidFill>
                  <a:srgbClr val="0070C0"/>
                </a:solidFill>
              </a:rPr>
              <a:t>14.09.2021</a:t>
            </a:r>
            <a:r>
              <a:rPr lang="ru-RU" sz="2000" dirty="0" smtClean="0"/>
              <a:t>);</a:t>
            </a:r>
            <a:endParaRPr lang="ru-RU" sz="2000" dirty="0"/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распечатать </a:t>
            </a:r>
            <a:r>
              <a:rPr lang="ru-RU" sz="2000" dirty="0"/>
              <a:t>материалы проверочной работы по количеству участников ВПР;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сформировать </a:t>
            </a:r>
            <a:r>
              <a:rPr lang="ru-RU" sz="2000" dirty="0"/>
              <a:t>комплекты проверочных работ по количеству участников для каждой аудитории.</a:t>
            </a:r>
          </a:p>
        </p:txBody>
      </p:sp>
    </p:spTree>
    <p:extLst>
      <p:ext uri="{BB962C8B-B14F-4D97-AF65-F5344CB8AC3E}">
        <p14:creationId xmlns:p14="http://schemas.microsoft.com/office/powerpoint/2010/main" val="15964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Ответственный организатор в ОО</a:t>
            </a:r>
            <a:br>
              <a:rPr lang="ru-RU" sz="2800" b="1" dirty="0">
                <a:solidFill>
                  <a:srgbClr val="C00000"/>
                </a:solidFill>
                <a:latin typeface="+mn-lt"/>
              </a:rPr>
            </a:br>
            <a:r>
              <a:rPr lang="ru-RU" sz="2800" i="1" dirty="0">
                <a:solidFill>
                  <a:srgbClr val="C00000"/>
                </a:solidFill>
                <a:latin typeface="+mn-lt"/>
              </a:rPr>
              <a:t>должен </a:t>
            </a:r>
            <a:r>
              <a:rPr lang="ru-RU" sz="2800" b="1" i="1" u="sng" dirty="0">
                <a:solidFill>
                  <a:srgbClr val="C00000"/>
                </a:solidFill>
                <a:latin typeface="+mn-lt"/>
              </a:rPr>
              <a:t>перед началом проведения ВПР: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56792"/>
            <a:ext cx="79208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скорректировать </a:t>
            </a:r>
            <a:r>
              <a:rPr lang="ru-RU" sz="2000" dirty="0"/>
              <a:t>списки участников с учетом фактической явки;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проверить </a:t>
            </a:r>
            <a:r>
              <a:rPr lang="ru-RU" sz="2000" dirty="0"/>
              <a:t>готовность аудиторий;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выдать </a:t>
            </a:r>
            <a:r>
              <a:rPr lang="ru-RU" sz="2000" dirty="0"/>
              <a:t>организаторам в аудиториях комплекты материалов для проведения ВПР;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листы </a:t>
            </a:r>
            <a:r>
              <a:rPr lang="ru-RU" sz="2000" dirty="0"/>
              <a:t>бумаги для черновиков;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инструкцию </a:t>
            </a:r>
            <a:r>
              <a:rPr lang="ru-RU" sz="2000" dirty="0"/>
              <a:t>для участников ВПР;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протокол </a:t>
            </a:r>
            <a:r>
              <a:rPr lang="ru-RU" sz="2000" dirty="0"/>
              <a:t>проведения ВПР</a:t>
            </a:r>
            <a:r>
              <a:rPr lang="ru-RU" sz="2000" dirty="0" smtClean="0"/>
              <a:t>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протокол </a:t>
            </a:r>
            <a:r>
              <a:rPr lang="ru-RU" sz="2000" dirty="0"/>
              <a:t>с кодами участников;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пакет </a:t>
            </a:r>
            <a:r>
              <a:rPr lang="ru-RU" sz="2000" dirty="0"/>
              <a:t>для упаковки материалов ВПР в аудитории;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проверить </a:t>
            </a:r>
            <a:r>
              <a:rPr lang="ru-RU" sz="2000" dirty="0"/>
              <a:t>готовность дежурных на этажах.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38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Ответственный организатор в ОО</a:t>
            </a:r>
            <a:br>
              <a:rPr lang="ru-RU" sz="2800" b="1" dirty="0">
                <a:solidFill>
                  <a:srgbClr val="C00000"/>
                </a:solidFill>
                <a:latin typeface="+mn-lt"/>
              </a:rPr>
            </a:br>
            <a:r>
              <a:rPr lang="ru-RU" sz="2800" i="1" dirty="0">
                <a:solidFill>
                  <a:srgbClr val="C00000"/>
                </a:solidFill>
                <a:latin typeface="+mn-lt"/>
              </a:rPr>
              <a:t>должен </a:t>
            </a:r>
            <a:r>
              <a:rPr lang="ru-RU" sz="2800" b="1" i="1" u="sng" dirty="0">
                <a:solidFill>
                  <a:srgbClr val="C00000"/>
                </a:solidFill>
                <a:latin typeface="+mn-lt"/>
              </a:rPr>
              <a:t>по окончании проведения </a:t>
            </a:r>
            <a:r>
              <a:rPr lang="ru-RU" sz="2800" b="1" i="1" u="sng" dirty="0" smtClean="0">
                <a:solidFill>
                  <a:srgbClr val="C00000"/>
                </a:solidFill>
                <a:latin typeface="+mn-lt"/>
              </a:rPr>
              <a:t>ВПР СПО:</a:t>
            </a:r>
            <a:endParaRPr lang="ru-RU" sz="2800" b="1" i="1" u="sng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4076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принять </a:t>
            </a:r>
            <a:r>
              <a:rPr lang="ru-RU" sz="2000" dirty="0"/>
              <a:t>от организаторов в аудиториях материалы ВПР, протоколы;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в </a:t>
            </a:r>
            <a:r>
              <a:rPr lang="ru-RU" sz="2000" dirty="0"/>
              <a:t>день проверочной работы передать в ГБУ </a:t>
            </a:r>
            <a:r>
              <a:rPr lang="ru-RU" sz="2000" dirty="0" smtClean="0"/>
              <a:t>ВО РИАЦОКО </a:t>
            </a:r>
            <a:r>
              <a:rPr lang="ru-RU" sz="2000" dirty="0"/>
              <a:t>(</a:t>
            </a:r>
            <a:r>
              <a:rPr lang="ru-RU" sz="2000" dirty="0">
                <a:solidFill>
                  <a:srgbClr val="0070C0"/>
                </a:solidFill>
              </a:rPr>
              <a:t>г. Владимир, ул. Михайловская, 47</a:t>
            </a:r>
            <a:r>
              <a:rPr lang="ru-RU" sz="2000" dirty="0"/>
              <a:t>) упакованные в пакеты бланки с ответами участников ВПО;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принять </a:t>
            </a:r>
            <a:r>
              <a:rPr lang="ru-RU" sz="2000" dirty="0"/>
              <a:t>от ГБУ </a:t>
            </a:r>
            <a:r>
              <a:rPr lang="ru-RU" sz="2000" dirty="0" smtClean="0"/>
              <a:t>ВО РИАЦОКО </a:t>
            </a:r>
            <a:r>
              <a:rPr lang="ru-RU" sz="2000" dirty="0"/>
              <a:t>проверенные экспертами работы (</a:t>
            </a:r>
            <a:r>
              <a:rPr lang="ru-RU" sz="2000" dirty="0">
                <a:solidFill>
                  <a:srgbClr val="0070C0"/>
                </a:solidFill>
              </a:rPr>
              <a:t>не позднее </a:t>
            </a:r>
            <a:r>
              <a:rPr lang="ru-RU" sz="2000" dirty="0" smtClean="0">
                <a:solidFill>
                  <a:srgbClr val="0070C0"/>
                </a:solidFill>
              </a:rPr>
              <a:t>21.10.2021</a:t>
            </a:r>
            <a:r>
              <a:rPr lang="ru-RU" sz="2000" dirty="0" smtClean="0"/>
              <a:t>);</a:t>
            </a:r>
            <a:endParaRPr lang="ru-RU" sz="2000" dirty="0"/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скачать </a:t>
            </a:r>
            <a:r>
              <a:rPr lang="ru-RU" sz="2000" dirty="0"/>
              <a:t>форму сбора результатов </a:t>
            </a:r>
            <a:r>
              <a:rPr lang="ru-RU" sz="2000" dirty="0" smtClean="0"/>
              <a:t>ВПР в </a:t>
            </a:r>
            <a:r>
              <a:rPr lang="ru-RU" sz="2000" dirty="0"/>
              <a:t>личном кабинете ФИС ОКО;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/>
              <a:t> </a:t>
            </a:r>
            <a:r>
              <a:rPr lang="ru-RU" sz="2000" dirty="0" smtClean="0"/>
              <a:t>заполнить </a:t>
            </a:r>
            <a:r>
              <a:rPr lang="ru-RU" sz="2000" dirty="0"/>
              <a:t>код, номер варианта работы и баллы за задания каждого из участников;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осуществить </a:t>
            </a:r>
            <a:r>
              <a:rPr lang="ru-RU" sz="2000" dirty="0"/>
              <a:t>загрузку результатов ВПР в ФИС ОКО (</a:t>
            </a:r>
            <a:r>
              <a:rPr lang="ru-RU" sz="2000" dirty="0">
                <a:solidFill>
                  <a:srgbClr val="0070C0"/>
                </a:solidFill>
              </a:rPr>
              <a:t>не позднее </a:t>
            </a:r>
            <a:r>
              <a:rPr lang="ru-RU" sz="2000" dirty="0" smtClean="0">
                <a:solidFill>
                  <a:srgbClr val="0070C0"/>
                </a:solidFill>
              </a:rPr>
              <a:t>27.10.2021</a:t>
            </a:r>
            <a:r>
              <a:rPr lang="ru-RU" sz="2000" dirty="0" smtClean="0"/>
              <a:t>).</a:t>
            </a:r>
            <a:endParaRPr lang="ru-RU" sz="2000" dirty="0"/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endParaRPr lang="ru-RU" sz="2000" dirty="0"/>
          </a:p>
          <a:p>
            <a:pPr>
              <a:buClr>
                <a:srgbClr val="C00000"/>
              </a:buClr>
              <a:buSzPct val="90000"/>
            </a:pPr>
            <a:r>
              <a:rPr lang="ru-RU" sz="2000" b="1" dirty="0"/>
              <a:t>Примечание: </a:t>
            </a:r>
            <a:r>
              <a:rPr lang="ru-RU" sz="2000" dirty="0"/>
              <a:t>П</a:t>
            </a:r>
            <a:r>
              <a:rPr lang="ru-RU" sz="2000" dirty="0" smtClean="0"/>
              <a:t>ередаются </a:t>
            </a:r>
            <a:r>
              <a:rPr lang="ru-RU" sz="2000" dirty="0"/>
              <a:t>только коды участников, Ф.И.О. не указываются. Соответствие Ф.И.О. и кода остается в образовательной организации в виде бумажного протокола.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2656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Результаты</a:t>
            </a:r>
            <a:endParaRPr lang="ru-RU" sz="2800" b="1" i="1" u="sng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обработка </a:t>
            </a:r>
            <a:r>
              <a:rPr lang="ru-RU" sz="2000" dirty="0"/>
              <a:t>результатов ВПР СПО обеспечивается Федеральным организатором (</a:t>
            </a:r>
            <a:r>
              <a:rPr lang="ru-RU" sz="2000" dirty="0">
                <a:solidFill>
                  <a:srgbClr val="0070C0"/>
                </a:solidFill>
              </a:rPr>
              <a:t>до </a:t>
            </a:r>
            <a:r>
              <a:rPr lang="ru-RU" sz="2000" dirty="0" smtClean="0">
                <a:solidFill>
                  <a:srgbClr val="0070C0"/>
                </a:solidFill>
              </a:rPr>
              <a:t>15.11.2021</a:t>
            </a:r>
            <a:r>
              <a:rPr lang="ru-RU" sz="2000" dirty="0" smtClean="0"/>
              <a:t>);</a:t>
            </a:r>
            <a:br>
              <a:rPr lang="ru-RU" sz="2000" dirty="0" smtClean="0"/>
            </a:br>
            <a:endParaRPr lang="ru-RU" sz="2000" dirty="0"/>
          </a:p>
          <a:p>
            <a:pPr marL="285750" indent="-285750" algn="ctr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ответственный </a:t>
            </a:r>
            <a:r>
              <a:rPr lang="ru-RU" sz="2000" dirty="0"/>
              <a:t>организатор получает статистические отчеты с результатами ВПР СПО в личном кабинете ФИС ОКО в разделе «Аналитика» (</a:t>
            </a:r>
            <a:r>
              <a:rPr lang="ru-RU" sz="2000" dirty="0">
                <a:solidFill>
                  <a:srgbClr val="0070C0"/>
                </a:solidFill>
              </a:rPr>
              <a:t>с </a:t>
            </a:r>
            <a:r>
              <a:rPr lang="ru-RU" sz="2000" dirty="0" smtClean="0">
                <a:solidFill>
                  <a:srgbClr val="0070C0"/>
                </a:solidFill>
              </a:rPr>
              <a:t>21.11.21021</a:t>
            </a:r>
            <a:r>
              <a:rPr lang="ru-RU" sz="2000" dirty="0" smtClean="0"/>
              <a:t>).</a:t>
            </a:r>
            <a:endParaRPr lang="ru-RU" sz="2000" dirty="0"/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4099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16824" cy="72008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График проведения ВПР СПО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на территории Владимирской области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062997"/>
              </p:ext>
            </p:extLst>
          </p:nvPr>
        </p:nvGraphicFramePr>
        <p:xfrm>
          <a:off x="467544" y="1815840"/>
          <a:ext cx="8136904" cy="4695911"/>
        </p:xfrm>
        <a:graphic>
          <a:graphicData uri="http://schemas.openxmlformats.org/drawingml/2006/table">
            <a:tbl>
              <a:tblPr firstRow="1" firstCol="1" bandRow="1"/>
              <a:tblGrid>
                <a:gridCol w="1728192"/>
                <a:gridCol w="6408712"/>
              </a:tblGrid>
              <a:tr h="23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Дата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Мероприятия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5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Проведение ВПР по математике, химии, обществознанию, русскому языку, истории, биологии, физике, информатике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Проведение ВПР по математике, русскому языку, истории, биологии, </a:t>
                      </a:r>
                      <a:r>
                        <a:rPr lang="ru-RU" sz="1300" dirty="0" smtClean="0">
                          <a:effectLst/>
                        </a:rPr>
                        <a:t>информатике, работы по оценке метапредметных результатов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Проведение ВПР по математике, химии, обществознанию, русскому языку, истории, биологии, физике, </a:t>
                      </a:r>
                      <a:r>
                        <a:rPr lang="ru-RU" sz="1300" dirty="0" smtClean="0">
                          <a:effectLst/>
                        </a:rPr>
                        <a:t>информатике,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работы по оценке метапредметных результатов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</a:rPr>
                        <a:t>Проведение ВПР по химии, обществознанию, русскому </a:t>
                      </a:r>
                      <a:r>
                        <a:rPr lang="ru-RU" sz="1300" dirty="0" smtClean="0">
                          <a:effectLst/>
                        </a:rPr>
                        <a:t>языку,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работы по оценке метапредметных результатов</a:t>
                      </a:r>
                      <a:endParaRPr lang="ru-RU" sz="1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Проверка </a:t>
                      </a:r>
                      <a:r>
                        <a:rPr lang="ru-RU" sz="1300" dirty="0">
                          <a:effectLst/>
                        </a:rPr>
                        <a:t>работ по математике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</a:t>
                      </a:r>
                      <a:r>
                        <a:rPr lang="ru-RU" sz="1300" dirty="0" smtClean="0">
                          <a:effectLst/>
                        </a:rPr>
                        <a:t>математике</a:t>
                      </a:r>
                      <a:r>
                        <a:rPr lang="ru-RU" sz="13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300" dirty="0" smtClean="0">
                          <a:effectLst/>
                        </a:rPr>
                        <a:t>химии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26.09.2021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русскому языку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</a:rPr>
                        <a:t>Проведение ВПР по </a:t>
                      </a:r>
                      <a:r>
                        <a:rPr lang="ru-RU" sz="1300" dirty="0" smtClean="0">
                          <a:effectLst/>
                        </a:rPr>
                        <a:t>математике,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работы по оценке метапредметных результатов</a:t>
                      </a:r>
                      <a:endParaRPr lang="ru-RU" sz="1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Проведение ВПР </a:t>
                      </a:r>
                      <a:r>
                        <a:rPr lang="ru-RU" sz="1300" dirty="0" smtClean="0">
                          <a:effectLst/>
                        </a:rPr>
                        <a:t>по оценке метапредметных результатов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</a:rPr>
                        <a:t>Проведение ВПР </a:t>
                      </a:r>
                      <a:r>
                        <a:rPr lang="ru-RU" sz="1300" dirty="0" smtClean="0">
                          <a:effectLst/>
                        </a:rPr>
                        <a:t>по оценке метапредметных результатов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физике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</a:rPr>
                        <a:t>Проведение ВПР </a:t>
                      </a:r>
                      <a:r>
                        <a:rPr lang="ru-RU" sz="1300" dirty="0" smtClean="0">
                          <a:effectLst/>
                        </a:rPr>
                        <a:t>по оценке метапредметных результатов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биологии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908720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 smtClean="0"/>
              <a:t>график </a:t>
            </a:r>
            <a:r>
              <a:rPr lang="ru-RU" sz="1600" dirty="0"/>
              <a:t>проведения ВПР СПО по каждой ОО представлен </a:t>
            </a:r>
            <a:r>
              <a:rPr lang="ru-RU" sz="1600" dirty="0">
                <a:solidFill>
                  <a:srgbClr val="0070C0"/>
                </a:solidFill>
              </a:rPr>
              <a:t>на сайте ГБУ ВО </a:t>
            </a:r>
            <a:r>
              <a:rPr lang="ru-RU" sz="1600" dirty="0" smtClean="0">
                <a:solidFill>
                  <a:srgbClr val="0070C0"/>
                </a:solidFill>
              </a:rPr>
              <a:t>РИАЦОКО</a:t>
            </a:r>
            <a:r>
              <a:rPr lang="ru-RU" sz="1600" dirty="0"/>
              <a:t>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07534" y="1340768"/>
            <a:ext cx="4600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План мероприятий по проведению ВПР СПО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9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87325"/>
              </p:ext>
            </p:extLst>
          </p:nvPr>
        </p:nvGraphicFramePr>
        <p:xfrm>
          <a:off x="395536" y="908720"/>
          <a:ext cx="8352928" cy="5504208"/>
        </p:xfrm>
        <a:graphic>
          <a:graphicData uri="http://schemas.openxmlformats.org/drawingml/2006/table">
            <a:tbl>
              <a:tblPr firstRow="1" firstCol="1" bandRow="1"/>
              <a:tblGrid>
                <a:gridCol w="1440160"/>
                <a:gridCol w="6912768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Дата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Мероприятия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5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01.10.2021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</a:t>
                      </a:r>
                      <a:r>
                        <a:rPr lang="ru-RU" sz="1300" dirty="0" smtClean="0">
                          <a:effectLst/>
                        </a:rPr>
                        <a:t>математике, биологии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02.10.2021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Проверка работ по </a:t>
                      </a:r>
                      <a:r>
                        <a:rPr lang="ru-RU" sz="1300" b="0" dirty="0" smtClean="0">
                          <a:effectLst/>
                        </a:rPr>
                        <a:t>математике,</a:t>
                      </a:r>
                      <a:r>
                        <a:rPr lang="ru-RU" sz="1300" b="0" baseline="0" dirty="0" smtClean="0">
                          <a:effectLst/>
                        </a:rPr>
                        <a:t> </a:t>
                      </a:r>
                      <a:r>
                        <a:rPr lang="ru-RU" sz="1300" b="0" dirty="0" smtClean="0">
                          <a:effectLst/>
                        </a:rPr>
                        <a:t>информатике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03.10.2021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Проверка работ по русскому </a:t>
                      </a:r>
                      <a:r>
                        <a:rPr lang="ru-RU" sz="1300" b="0" dirty="0" smtClean="0">
                          <a:effectLst/>
                        </a:rPr>
                        <a:t>языку,</a:t>
                      </a:r>
                      <a:r>
                        <a:rPr lang="ru-RU" sz="1300" b="0" baseline="0" dirty="0" smtClean="0">
                          <a:effectLst/>
                        </a:rPr>
                        <a:t> </a:t>
                      </a:r>
                      <a:r>
                        <a:rPr lang="ru-RU" sz="1300" b="0" dirty="0" smtClean="0">
                          <a:effectLst/>
                        </a:rPr>
                        <a:t>информатике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04.10.2021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05.10.2021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Проведение ВПР </a:t>
                      </a:r>
                      <a:r>
                        <a:rPr lang="ru-RU" sz="1300" dirty="0" smtClean="0">
                          <a:effectLst/>
                        </a:rPr>
                        <a:t>по оценке метапредметных результатов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06.10.2021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Проведение ВПР </a:t>
                      </a:r>
                      <a:r>
                        <a:rPr lang="ru-RU" sz="1300" dirty="0" smtClean="0">
                          <a:effectLst/>
                        </a:rPr>
                        <a:t>по оценке метапредметных результатов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физике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07.10.2021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08.10.2021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Проведение ВПР </a:t>
                      </a:r>
                      <a:r>
                        <a:rPr lang="ru-RU" sz="1300" dirty="0" smtClean="0">
                          <a:effectLst/>
                        </a:rPr>
                        <a:t>по оценке метапредметных результатов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</a:t>
                      </a:r>
                      <a:r>
                        <a:rPr lang="ru-RU" sz="1300" dirty="0" smtClean="0">
                          <a:effectLst/>
                        </a:rPr>
                        <a:t>работ по оценке метапредметных результатов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обществознанию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истории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26.10.2021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Передача проверенных работ в ОО, загрузка результатов в ФИС ОКО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11760" y="404664"/>
            <a:ext cx="4600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План мероприятий по проведению ВПР СПО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31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n-lt"/>
              </a:rPr>
              <a:t>Анкетирование </a:t>
            </a:r>
            <a:br>
              <a:rPr lang="ru-RU" sz="2400" b="1" dirty="0">
                <a:solidFill>
                  <a:srgbClr val="C00000"/>
                </a:solidFill>
                <a:latin typeface="+mn-lt"/>
              </a:rPr>
            </a:br>
            <a:r>
              <a:rPr lang="ru-RU" sz="2400" dirty="0">
                <a:solidFill>
                  <a:srgbClr val="C00000"/>
                </a:solidFill>
                <a:latin typeface="+mn-lt"/>
              </a:rPr>
              <a:t>представителей администрации ОО СПО</a:t>
            </a:r>
            <a:br>
              <a:rPr lang="ru-RU" sz="2400" dirty="0">
                <a:solidFill>
                  <a:srgbClr val="C00000"/>
                </a:solidFill>
                <a:latin typeface="+mn-lt"/>
              </a:rPr>
            </a:br>
            <a:r>
              <a:rPr lang="ru-RU" sz="2400" dirty="0" smtClean="0">
                <a:solidFill>
                  <a:srgbClr val="0070C0"/>
                </a:solidFill>
                <a:latin typeface="+mn-lt"/>
              </a:rPr>
              <a:t>15.09.2021 </a:t>
            </a:r>
            <a:r>
              <a:rPr lang="ru-RU" sz="2400" dirty="0">
                <a:solidFill>
                  <a:srgbClr val="0070C0"/>
                </a:solidFill>
                <a:latin typeface="+mn-lt"/>
              </a:rPr>
              <a:t>- 20.10.2021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9894" y="1484784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SzPct val="90000"/>
            </a:pPr>
            <a:r>
              <a:rPr lang="ru-RU" sz="2000" b="1" dirty="0"/>
              <a:t>Цель: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сбор </a:t>
            </a:r>
            <a:r>
              <a:rPr lang="ru-RU" sz="2000" dirty="0"/>
              <a:t>мнений о возможности использования результатов ВПР СПО для повышения качества образования;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получение </a:t>
            </a:r>
            <a:r>
              <a:rPr lang="ru-RU" sz="2000" dirty="0"/>
              <a:t>дополнительной информации об особенностях проведения процедуры ВПР </a:t>
            </a:r>
            <a:r>
              <a:rPr lang="ru-RU" sz="2000" dirty="0" smtClean="0"/>
              <a:t>СПО;</a:t>
            </a:r>
            <a:endParaRPr lang="ru-RU" sz="2000" dirty="0"/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 smtClean="0"/>
              <a:t>проведение </a:t>
            </a:r>
            <a:r>
              <a:rPr lang="ru-RU" sz="2000" dirty="0"/>
              <a:t>всестороннего анализа результатов обучающихся.</a:t>
            </a:r>
          </a:p>
          <a:p>
            <a:pPr>
              <a:buClr>
                <a:srgbClr val="C00000"/>
              </a:buClr>
              <a:buSzPct val="90000"/>
            </a:pPr>
            <a:endParaRPr lang="ru-RU" sz="2000" dirty="0"/>
          </a:p>
          <a:p>
            <a:pPr>
              <a:buClr>
                <a:srgbClr val="C00000"/>
              </a:buClr>
              <a:buSzPct val="90000"/>
            </a:pPr>
            <a:r>
              <a:rPr lang="ru-RU" sz="2000" b="1" dirty="0"/>
              <a:t>Участники:</a:t>
            </a:r>
            <a:r>
              <a:rPr lang="ru-RU" sz="2000" dirty="0"/>
              <a:t> директор или заместитель директора</a:t>
            </a:r>
          </a:p>
          <a:p>
            <a:pPr>
              <a:buClr>
                <a:srgbClr val="C00000"/>
              </a:buClr>
              <a:buSzPct val="90000"/>
            </a:pPr>
            <a:endParaRPr lang="ru-RU" sz="2000" dirty="0"/>
          </a:p>
          <a:p>
            <a:pPr>
              <a:buClr>
                <a:srgbClr val="C00000"/>
              </a:buClr>
              <a:buSzPct val="90000"/>
            </a:pPr>
            <a:r>
              <a:rPr lang="ru-RU" sz="2000" dirty="0"/>
              <a:t>Анкетирование осуществляется в электронном виде (ссылка для анкетирования публикуется в личных кабинетах образовательных организаций ФИС ОКО</a:t>
            </a:r>
            <a:r>
              <a:rPr lang="ru-RU" sz="2000" dirty="0" smtClean="0"/>
              <a:t>).</a:t>
            </a:r>
            <a:endParaRPr lang="ru-RU" sz="2000" dirty="0"/>
          </a:p>
          <a:p>
            <a:pPr>
              <a:buClr>
                <a:srgbClr val="C00000"/>
              </a:buClr>
              <a:buSzPct val="90000"/>
            </a:pPr>
            <a:endParaRPr lang="ru-RU" sz="2000" dirty="0"/>
          </a:p>
          <a:p>
            <a:pPr>
              <a:buClr>
                <a:srgbClr val="C00000"/>
              </a:buClr>
              <a:buSzPct val="90000"/>
            </a:pPr>
            <a:r>
              <a:rPr lang="ru-RU" sz="2000" dirty="0" smtClean="0"/>
              <a:t>При </a:t>
            </a:r>
            <a:r>
              <a:rPr lang="ru-RU" sz="2000" dirty="0"/>
              <a:t>проведении анкетирования исключаются персональные данные </a:t>
            </a:r>
            <a:r>
              <a:rPr lang="ru-RU" sz="2000" dirty="0" smtClean="0"/>
              <a:t>участников.</a:t>
            </a:r>
            <a:endParaRPr lang="ru-RU" sz="2000" dirty="0"/>
          </a:p>
          <a:p>
            <a:pPr>
              <a:buClr>
                <a:srgbClr val="C00000"/>
              </a:buClr>
              <a:buSzPct val="90000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67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564" y="116632"/>
            <a:ext cx="8219256" cy="12101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Документы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, регламентирующие организацию проведения ВПР СПО в 2021/2022 учебном году 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347339"/>
              </p:ext>
            </p:extLst>
          </p:nvPr>
        </p:nvGraphicFramePr>
        <p:xfrm>
          <a:off x="401782" y="1579419"/>
          <a:ext cx="8340436" cy="4021715"/>
        </p:xfrm>
        <a:graphic>
          <a:graphicData uri="http://schemas.openxmlformats.org/drawingml/2006/table">
            <a:tbl>
              <a:tblPr/>
              <a:tblGrid>
                <a:gridCol w="3893127"/>
                <a:gridCol w="4447309"/>
              </a:tblGrid>
              <a:tr h="612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Приказ Рособрнадзора </a:t>
                      </a:r>
                    </a:p>
                  </a:txBody>
                  <a:tcPr anchor="ctr"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dirty="0" smtClean="0"/>
                        <a:t>от 29.07.2021 г. № 1079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8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Письма Рособрнадзора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от 25.02.2021 г. № 14-22 </a:t>
                      </a:r>
                    </a:p>
                    <a:p>
                      <a:pPr marL="285750" indent="-285750" algn="l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от 19.03.2021 г. № 03-98 </a:t>
                      </a:r>
                    </a:p>
                    <a:p>
                      <a:pPr marL="285750" indent="-285750" algn="l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от 09.08.2021 г. № 08-162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Письмо ФГБУ «ФИОКО»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dirty="0" smtClean="0"/>
                        <a:t>от 18.06.2021 г. № 02-21/302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2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Распоряжение Департамента образования Владимирской области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dirty="0" smtClean="0"/>
                        <a:t>от 25.08.2021 г. №</a:t>
                      </a:r>
                      <a:r>
                        <a:rPr lang="ru-RU" baseline="0" dirty="0" smtClean="0"/>
                        <a:t> 912</a:t>
                      </a:r>
                      <a:r>
                        <a:rPr lang="ru-RU" dirty="0" smtClean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2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Приказ ГБУ ВО РИАЦОКО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dirty="0" smtClean="0"/>
                        <a:t>От 31.08.2021 № 478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91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Техническая поддержка</a:t>
            </a:r>
            <a:endParaRPr lang="ru-RU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196752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Инструктивные </a:t>
            </a:r>
            <a:r>
              <a:rPr lang="ru-RU" dirty="0"/>
              <a:t>материалы на сайте ФИС </a:t>
            </a:r>
            <a:r>
              <a:rPr lang="ru-RU" dirty="0" smtClean="0"/>
              <a:t>ОКО: </a:t>
            </a:r>
            <a:endParaRPr lang="ru-RU" dirty="0"/>
          </a:p>
          <a:p>
            <a:r>
              <a:rPr lang="en-US" u="sng" dirty="0" smtClean="0">
                <a:solidFill>
                  <a:srgbClr val="C00000"/>
                </a:solidFill>
              </a:rPr>
              <a:t>https</a:t>
            </a:r>
            <a:r>
              <a:rPr lang="en-US" u="sng" dirty="0">
                <a:solidFill>
                  <a:srgbClr val="C00000"/>
                </a:solidFill>
              </a:rPr>
              <a:t>://spo-fisoko.obrnadzor.gov.ru/lk/publications/vpr-spo</a:t>
            </a:r>
            <a:endParaRPr lang="ru-RU" u="sng" dirty="0">
              <a:solidFill>
                <a:srgbClr val="C00000"/>
              </a:solidFill>
            </a:endParaRPr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Р</a:t>
            </a:r>
            <a:r>
              <a:rPr lang="ru-RU" dirty="0" smtClean="0"/>
              <a:t>аздел </a:t>
            </a:r>
            <a:r>
              <a:rPr lang="ru-RU" dirty="0"/>
              <a:t>сайта ФИС ОКО «Форум поддержки СПО</a:t>
            </a:r>
            <a:r>
              <a:rPr lang="ru-RU" dirty="0" smtClean="0"/>
              <a:t>»:</a:t>
            </a:r>
          </a:p>
          <a:p>
            <a:r>
              <a:rPr lang="en-US" u="sng" dirty="0">
                <a:solidFill>
                  <a:srgbClr val="C00000"/>
                </a:solidFill>
              </a:rPr>
              <a:t>https://</a:t>
            </a:r>
            <a:r>
              <a:rPr lang="en-US" u="sng" dirty="0" smtClean="0">
                <a:solidFill>
                  <a:srgbClr val="C00000"/>
                </a:solidFill>
              </a:rPr>
              <a:t>help-fisoko.obrnadzor.gov.ru/spo/rt1.php</a:t>
            </a:r>
            <a:endParaRPr lang="ru-RU" u="sng" dirty="0" smtClean="0">
              <a:solidFill>
                <a:srgbClr val="C00000"/>
              </a:solidFill>
            </a:endParaRPr>
          </a:p>
          <a:p>
            <a:endParaRPr lang="ru-RU" dirty="0"/>
          </a:p>
          <a:p>
            <a:r>
              <a:rPr lang="ru-RU" dirty="0"/>
              <a:t>Техническая поддержка ФИС ОКО: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>
                <a:solidFill>
                  <a:srgbClr val="C00000"/>
                </a:solidFill>
              </a:rPr>
              <a:t>helpfisoko@fioco.ru</a:t>
            </a:r>
          </a:p>
          <a:p>
            <a:endParaRPr lang="ru-RU" dirty="0"/>
          </a:p>
          <a:p>
            <a:r>
              <a:rPr lang="ru-RU" dirty="0"/>
              <a:t>И</a:t>
            </a:r>
            <a:r>
              <a:rPr lang="ru-RU" dirty="0" smtClean="0"/>
              <a:t>нформационно-технологическое сопровождение: </a:t>
            </a:r>
          </a:p>
          <a:p>
            <a:pPr marL="285750" indent="-285750">
              <a:buClr>
                <a:srgbClr val="C00000"/>
              </a:buClr>
              <a:buSzPct val="50000"/>
              <a:buFont typeface="Arial" pitchFamily="34" charset="0"/>
              <a:buChar char="•"/>
            </a:pPr>
            <a:r>
              <a:rPr lang="ru-RU" dirty="0"/>
              <a:t>на сайте ГБУ ВО РИА ЦОКО </a:t>
            </a:r>
            <a:r>
              <a:rPr lang="ru-RU" u="sng" dirty="0">
                <a:solidFill>
                  <a:srgbClr val="C00000"/>
                </a:solidFill>
              </a:rPr>
              <a:t>https://riacoko33.ru</a:t>
            </a:r>
            <a:r>
              <a:rPr lang="ru-RU" u="sng" dirty="0" smtClean="0">
                <a:solidFill>
                  <a:srgbClr val="C00000"/>
                </a:solidFill>
              </a:rPr>
              <a:t>/</a:t>
            </a:r>
            <a:endParaRPr lang="ru-RU" u="sng" dirty="0">
              <a:solidFill>
                <a:srgbClr val="C00000"/>
              </a:solidFill>
            </a:endParaRPr>
          </a:p>
          <a:p>
            <a:pPr marL="285750" indent="-285750">
              <a:buClr>
                <a:srgbClr val="C00000"/>
              </a:buClr>
              <a:buSzPct val="50000"/>
              <a:buFont typeface="Arial" pitchFamily="34" charset="0"/>
              <a:buChar char="•"/>
            </a:pPr>
            <a:r>
              <a:rPr lang="ru-RU" dirty="0" smtClean="0"/>
              <a:t>по </a:t>
            </a:r>
            <a:r>
              <a:rPr lang="ru-RU" dirty="0"/>
              <a:t>телефону </a:t>
            </a:r>
            <a:r>
              <a:rPr lang="ru-RU" dirty="0">
                <a:solidFill>
                  <a:srgbClr val="C00000"/>
                </a:solidFill>
              </a:rPr>
              <a:t>8(4922) 33-17-95</a:t>
            </a:r>
          </a:p>
          <a:p>
            <a:pPr marL="285750" indent="-285750">
              <a:buClr>
                <a:srgbClr val="C00000"/>
              </a:buClr>
              <a:buSzPct val="50000"/>
              <a:buFont typeface="Arial" pitchFamily="34" charset="0"/>
              <a:buChar char="•"/>
            </a:pPr>
            <a:r>
              <a:rPr lang="ru-RU" dirty="0" smtClean="0"/>
              <a:t>электронной почте </a:t>
            </a:r>
            <a:r>
              <a:rPr lang="en-US" u="sng" dirty="0">
                <a:solidFill>
                  <a:srgbClr val="C00000"/>
                </a:solidFill>
              </a:rPr>
              <a:t>akkreditatsiaprof@yandex.ru</a:t>
            </a:r>
            <a:r>
              <a:rPr lang="ru-RU" u="sng" dirty="0">
                <a:solidFill>
                  <a:srgbClr val="C00000"/>
                </a:solidFill>
              </a:rPr>
              <a:t> </a:t>
            </a:r>
            <a:br>
              <a:rPr lang="ru-RU" u="sng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                   </a:t>
            </a:r>
            <a:r>
              <a:rPr lang="ru-RU" dirty="0" smtClean="0">
                <a:solidFill>
                  <a:srgbClr val="C00000"/>
                </a:solidFill>
              </a:rPr>
              <a:t>                 </a:t>
            </a:r>
            <a:r>
              <a:rPr lang="en-US" u="sng" dirty="0" smtClean="0">
                <a:solidFill>
                  <a:srgbClr val="C00000"/>
                </a:solidFill>
              </a:rPr>
              <a:t>akkreditatsiaprof@riacoko33.ru</a:t>
            </a:r>
            <a:endParaRPr lang="ru-RU" u="sng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48074" y="4293096"/>
            <a:ext cx="29164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Отдел </a:t>
            </a:r>
            <a:r>
              <a:rPr lang="ru-RU" sz="1600" dirty="0"/>
              <a:t>оценки качества профессионального </a:t>
            </a:r>
            <a:r>
              <a:rPr lang="ru-RU" sz="1600" dirty="0" smtClean="0"/>
              <a:t>образования ГБУ ВО РИАЦОКО</a:t>
            </a:r>
            <a:endParaRPr lang="ru-RU" sz="16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940152" y="4365104"/>
            <a:ext cx="0" cy="75898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30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+mn-lt"/>
              </a:rPr>
              <a:t>Спасибо за внимание!</a:t>
            </a:r>
            <a:endParaRPr lang="ru-RU" sz="60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88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386" y="332656"/>
            <a:ext cx="8229600" cy="8689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Цели ВПР СПО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4203" y="119675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dirty="0" smtClean="0"/>
              <a:t>развитие </a:t>
            </a:r>
            <a:r>
              <a:rPr lang="ru-RU" dirty="0"/>
              <a:t>единого образовательного пространства Российской Федерации</a:t>
            </a:r>
            <a:r>
              <a:rPr lang="ru-RU" dirty="0" smtClean="0"/>
              <a:t>;</a:t>
            </a:r>
            <a:endParaRPr lang="ru-RU" dirty="0"/>
          </a:p>
          <a:p>
            <a:pPr marL="285750" indent="-285750" algn="ctr"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dirty="0" smtClean="0"/>
              <a:t>совершенствование </a:t>
            </a:r>
            <a:r>
              <a:rPr lang="ru-RU" dirty="0"/>
              <a:t>единой системы оценки качества образования.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89843" y="198884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Организатор ВПР СПО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4203" y="2636912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000" dirty="0"/>
              <a:t>Федеральное государственное бюджетное учреждение «Федеральный институт оценки качества образования</a:t>
            </a:r>
            <a:r>
              <a:rPr lang="ru-RU" sz="2000" dirty="0" smtClean="0"/>
              <a:t>»</a:t>
            </a:r>
          </a:p>
          <a:p>
            <a:pPr algn="ctr">
              <a:buClr>
                <a:srgbClr val="C00000"/>
              </a:buClr>
              <a:buSzPct val="120000"/>
            </a:pPr>
            <a:r>
              <a:rPr lang="ru-RU" sz="2000" dirty="0" smtClean="0"/>
              <a:t>(</a:t>
            </a:r>
            <a:r>
              <a:rPr lang="ru-RU" sz="2000" dirty="0"/>
              <a:t>ФГБУ «ФИОКО</a:t>
            </a:r>
            <a:r>
              <a:rPr lang="ru-RU" sz="2000" dirty="0" smtClean="0"/>
              <a:t>»)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4203" y="4149080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Информационное и технологическое сопровождение подготовки проведения ВПР СПО осуществляется с использованием федеральной информационной</a:t>
            </a:r>
          </a:p>
          <a:p>
            <a:r>
              <a:rPr lang="ru-RU" dirty="0"/>
              <a:t>системы оценки качества образования (ФИС ОКО) через личный кабинет образовательной </a:t>
            </a:r>
            <a:r>
              <a:rPr lang="ru-RU" dirty="0" smtClean="0"/>
              <a:t>организации</a:t>
            </a:r>
          </a:p>
          <a:p>
            <a:endParaRPr lang="ru-RU" dirty="0"/>
          </a:p>
          <a:p>
            <a:pPr algn="ctr"/>
            <a:r>
              <a:rPr lang="en-US" u="sng" dirty="0">
                <a:solidFill>
                  <a:srgbClr val="C00000"/>
                </a:solidFill>
              </a:rPr>
              <a:t>https://spo-fisoko.obrnadzor.gov.ru/lk/publications/vpr-spo</a:t>
            </a:r>
            <a:endParaRPr lang="ru-RU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4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Участники 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ВПР СПО в 2021/2022 учебном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году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026033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Обучающиеся: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</a:p>
          <a:p>
            <a:pPr marL="342900" indent="-342900" algn="ctr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uFill>
                  <a:solidFill>
                    <a:srgbClr val="C00000"/>
                  </a:solidFill>
                </a:uFill>
              </a:rPr>
              <a:t>по </a:t>
            </a:r>
            <a:r>
              <a:rPr lang="ru-RU" sz="2000" dirty="0">
                <a:uFill>
                  <a:solidFill>
                    <a:srgbClr val="C00000"/>
                  </a:solidFill>
                </a:uFill>
              </a:rPr>
              <a:t>образовательным программам подготовки </a:t>
            </a:r>
            <a:r>
              <a:rPr lang="ru-RU" sz="2000" b="1" dirty="0">
                <a:uFill>
                  <a:solidFill>
                    <a:srgbClr val="C00000"/>
                  </a:solidFill>
                </a:uFill>
              </a:rPr>
              <a:t>специалистов среднего звена (ППССЗ)</a:t>
            </a:r>
            <a:r>
              <a:rPr lang="ru-RU" sz="2000" dirty="0">
                <a:uFill>
                  <a:solidFill>
                    <a:srgbClr val="C00000"/>
                  </a:solidFill>
                </a:uFill>
              </a:rPr>
              <a:t> и программам подготовки </a:t>
            </a:r>
            <a:r>
              <a:rPr lang="ru-RU" sz="2000" b="1" dirty="0">
                <a:uFill>
                  <a:solidFill>
                    <a:srgbClr val="C00000"/>
                  </a:solidFill>
                </a:uFill>
              </a:rPr>
              <a:t>квалифицированных рабочих и служащих (ППКРС); </a:t>
            </a:r>
            <a:endParaRPr lang="ru-RU" sz="2000" b="1" dirty="0" smtClean="0">
              <a:uFill>
                <a:solidFill>
                  <a:srgbClr val="C00000"/>
                </a:solidFill>
              </a:uFill>
            </a:endParaRPr>
          </a:p>
          <a:p>
            <a:pPr marL="342900" indent="-342900" algn="ctr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uFill>
                  <a:solidFill>
                    <a:srgbClr val="C00000"/>
                  </a:solidFill>
                </a:uFill>
              </a:rPr>
              <a:t>поступившие </a:t>
            </a:r>
            <a:r>
              <a:rPr lang="ru-RU" sz="2000" dirty="0">
                <a:uFill>
                  <a:solidFill>
                    <a:srgbClr val="C00000"/>
                  </a:solidFill>
                </a:uFill>
              </a:rPr>
              <a:t>на базе </a:t>
            </a:r>
            <a:r>
              <a:rPr lang="ru-RU" sz="2000" b="1" dirty="0">
                <a:uFill>
                  <a:solidFill>
                    <a:srgbClr val="C00000"/>
                  </a:solidFill>
                </a:uFill>
              </a:rPr>
              <a:t>основного общего образования </a:t>
            </a:r>
            <a:endParaRPr lang="ru-RU" sz="2000" dirty="0">
              <a:uFill>
                <a:solidFill>
                  <a:srgbClr val="C00000"/>
                </a:solidFill>
              </a:uFill>
            </a:endParaRPr>
          </a:p>
          <a:p>
            <a:pPr marL="342900" indent="-342900" algn="ctr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uFill>
                  <a:solidFill>
                    <a:srgbClr val="C00000"/>
                  </a:solidFill>
                </a:uFill>
              </a:rPr>
              <a:t>проходящие </a:t>
            </a:r>
            <a:r>
              <a:rPr lang="ru-RU" sz="2000" dirty="0">
                <a:uFill>
                  <a:solidFill>
                    <a:srgbClr val="C00000"/>
                  </a:solidFill>
                </a:uFill>
              </a:rPr>
              <a:t>обучение по </a:t>
            </a:r>
            <a:r>
              <a:rPr lang="ru-RU" sz="2000" b="1" dirty="0">
                <a:uFill>
                  <a:solidFill>
                    <a:srgbClr val="C00000"/>
                  </a:solidFill>
                </a:uFill>
              </a:rPr>
              <a:t>очной </a:t>
            </a:r>
            <a:r>
              <a:rPr lang="ru-RU" sz="2000" dirty="0">
                <a:uFill>
                  <a:solidFill>
                    <a:srgbClr val="C00000"/>
                  </a:solidFill>
                </a:uFill>
              </a:rPr>
              <a:t>форме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5076331"/>
            <a:ext cx="1997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</a:t>
            </a:r>
            <a:r>
              <a:rPr lang="ru-RU" sz="2000" b="1" dirty="0" smtClean="0"/>
              <a:t>ервых</a:t>
            </a:r>
            <a:r>
              <a:rPr lang="ru-RU" sz="2000" b="1" dirty="0" smtClean="0"/>
              <a:t> </a:t>
            </a:r>
            <a:r>
              <a:rPr lang="ru-RU" sz="2000" b="1" dirty="0"/>
              <a:t>курсов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90350" y="5075744"/>
            <a:ext cx="4830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завершившие</a:t>
            </a:r>
            <a:r>
              <a:rPr lang="ru-RU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предыдущем</a:t>
            </a:r>
            <a:r>
              <a:rPr lang="ru-RU" sz="2000" b="1" dirty="0"/>
              <a:t> </a:t>
            </a:r>
            <a:r>
              <a:rPr lang="ru-RU" sz="2000" dirty="0"/>
              <a:t>учебном году освоение общеобразовательных предметов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ru-RU" sz="2000" dirty="0"/>
              <a:t>далее – завершившие) </a:t>
            </a:r>
          </a:p>
        </p:txBody>
      </p:sp>
      <p:sp>
        <p:nvSpPr>
          <p:cNvPr id="7" name="Стрелка вправо 6"/>
          <p:cNvSpPr/>
          <p:nvPr/>
        </p:nvSpPr>
        <p:spPr>
          <a:xfrm rot="7547779">
            <a:off x="2578195" y="4565868"/>
            <a:ext cx="748087" cy="260568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</a:t>
            </a:r>
            <a:r>
              <a:rPr lang="ru-RU" dirty="0" smtClean="0"/>
              <a:t>бразовательные </a:t>
            </a:r>
            <a:r>
              <a:rPr lang="ru-RU" dirty="0"/>
              <a:t>организации, реализующие программы среднего профессионального образования независимо от организационно-правовой формы и  ведомственной принадлежности. </a:t>
            </a:r>
          </a:p>
        </p:txBody>
      </p:sp>
      <p:sp>
        <p:nvSpPr>
          <p:cNvPr id="9" name="Стрелка вправо 8"/>
          <p:cNvSpPr/>
          <p:nvPr/>
        </p:nvSpPr>
        <p:spPr>
          <a:xfrm rot="3528429">
            <a:off x="5871282" y="4558602"/>
            <a:ext cx="748087" cy="260568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0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Участники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ВПР СПО в 2021/2022 учебном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году на территории Владимирской области</a:t>
            </a:r>
            <a:endParaRPr lang="ru-RU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0"/>
            <a:ext cx="85689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100" dirty="0" smtClean="0"/>
          </a:p>
          <a:p>
            <a:pPr lvl="0"/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4340" y="1268760"/>
            <a:ext cx="26654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ВБМК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ВСК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ВАМК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ВИК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ВОККИ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ВОМК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ВПедК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ВПолК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ВХМК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ВЭТК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ВТК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АН ПОО ВТЭП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ГАПОУ ВО ГХТК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ГСК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КМедК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КПГК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КТК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МКРЭП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МПедК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/>
            </a:pPr>
            <a:r>
              <a:rPr lang="ru-RU" sz="1600" dirty="0"/>
              <a:t>ГБПОУ ВО МПГК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86798" y="1268760"/>
            <a:ext cx="5040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ГБПОУ ВО МИК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ГБПОУ ВО ММедК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ГБПОУ ВО АППК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ГАПОУ ВО ВТЭК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ГАПОУ ВО НАПК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ГБПОУ ВО КМашК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ГБПОУ ВО СИГК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ГБПОУ ВО ВАК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ГБПОУ ВО МЛТТ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ГБПОУ ВО ЮПИГК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ГБПОУ ВО КПолК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ГБПОУ ВО ППГК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ЧПОУ СГК 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Учреждение СПО ВТТ при учреждении ВО ВИТиГ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ФГБОУ ВО ВлГУ (КИТП)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ФГБОУ ВО КГТА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МИ ВлГУ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МИЛМЖ ВШНИ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Суздальский филиал ФГБОУ ВО СПбГИК</a:t>
            </a:r>
          </a:p>
          <a:p>
            <a:pPr marL="342900" lvl="0" indent="-342900">
              <a:buClr>
                <a:srgbClr val="C00000"/>
              </a:buClr>
              <a:buSzPct val="60000"/>
              <a:buFont typeface="+mj-lt"/>
              <a:buAutoNum type="arabicPeriod" startAt="21"/>
            </a:pPr>
            <a:r>
              <a:rPr lang="ru-RU" sz="1600" dirty="0"/>
              <a:t>Владимирский филиал Финуниверситета</a:t>
            </a:r>
          </a:p>
        </p:txBody>
      </p:sp>
    </p:spTree>
    <p:extLst>
      <p:ext uri="{BB962C8B-B14F-4D97-AF65-F5344CB8AC3E}">
        <p14:creationId xmlns:p14="http://schemas.microsoft.com/office/powerpoint/2010/main" val="28908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408712" cy="8640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Виды проверочных работ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233726"/>
              </p:ext>
            </p:extLst>
          </p:nvPr>
        </p:nvGraphicFramePr>
        <p:xfrm>
          <a:off x="683568" y="1628800"/>
          <a:ext cx="7848871" cy="4176463"/>
        </p:xfrm>
        <a:graphic>
          <a:graphicData uri="http://schemas.openxmlformats.org/drawingml/2006/table">
            <a:tbl>
              <a:tblPr firstRow="1" firstCol="1" bandRow="1"/>
              <a:tblGrid>
                <a:gridCol w="2801173"/>
                <a:gridCol w="1244966"/>
                <a:gridCol w="1130844"/>
                <a:gridCol w="1335944"/>
                <a:gridCol w="1335944"/>
              </a:tblGrid>
              <a:tr h="334117">
                <a:tc rowSpan="3"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Проверочные </a:t>
                      </a:r>
                      <a:r>
                        <a:rPr lang="ru-RU" sz="1600" b="1" dirty="0">
                          <a:effectLst/>
                        </a:rPr>
                        <a:t>работы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600" b="1" dirty="0">
                          <a:effectLst/>
                        </a:rPr>
                        <a:t>Участники ВПР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600" i="1" dirty="0">
                          <a:effectLst/>
                        </a:rPr>
                        <a:t>1 курс</a:t>
                      </a:r>
                      <a:endParaRPr lang="ru-RU" sz="1200" i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600" i="1" dirty="0">
                          <a:effectLst/>
                        </a:rPr>
                        <a:t>Завершившие</a:t>
                      </a:r>
                      <a:endParaRPr lang="ru-RU" sz="1200" i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9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600" i="1" dirty="0">
                          <a:effectLst/>
                        </a:rPr>
                        <a:t>ППССЗ</a:t>
                      </a:r>
                      <a:endParaRPr lang="ru-RU" sz="1200" i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600" i="1" dirty="0">
                          <a:effectLst/>
                        </a:rPr>
                        <a:t>ППКРС</a:t>
                      </a:r>
                      <a:endParaRPr lang="ru-RU" sz="1200" i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600" i="1" dirty="0">
                          <a:effectLst/>
                        </a:rPr>
                        <a:t>ППССЗ</a:t>
                      </a:r>
                      <a:endParaRPr lang="ru-RU" sz="1200" i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600" i="1" dirty="0">
                          <a:effectLst/>
                        </a:rPr>
                        <a:t>ППКРС</a:t>
                      </a:r>
                      <a:endParaRPr lang="ru-RU" sz="1200" i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2351"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600" dirty="0">
                          <a:effectLst/>
                        </a:rPr>
                        <a:t>с оценкой метапредметных результатов обучения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468"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600" dirty="0">
                          <a:effectLst/>
                        </a:rPr>
                        <a:t>по выбранному профильному учебному предмету из числа общеобразовательных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effectLst/>
                        </a:rPr>
                        <a:t>+</a:t>
                      </a:r>
                      <a:endParaRPr lang="ru-RU" sz="14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_</a:t>
                      </a:r>
                      <a:endParaRPr lang="ru-RU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100"/>
                        </a:spcAft>
                      </a:pP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_</a:t>
                      </a:r>
                      <a:endParaRPr lang="ru-RU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73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404664"/>
            <a:ext cx="8229600" cy="86409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пособы 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проведения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ВПР СПО 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988840"/>
            <a:ext cx="2736304" cy="9144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только </a:t>
            </a:r>
            <a:r>
              <a:rPr lang="ru-RU" b="1" dirty="0">
                <a:solidFill>
                  <a:schemeClr val="tx1"/>
                </a:solidFill>
              </a:rPr>
              <a:t>на компьютерах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8184" y="1988840"/>
            <a:ext cx="2736304" cy="9144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 </a:t>
            </a:r>
            <a:r>
              <a:rPr lang="ru-RU" b="1" dirty="0"/>
              <a:t>бланках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75856" y="1988840"/>
            <a:ext cx="2736304" cy="9144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 </a:t>
            </a:r>
            <a:r>
              <a:rPr lang="ru-RU" b="1" dirty="0"/>
              <a:t>бланках или на компьютерах </a:t>
            </a:r>
            <a:endParaRPr lang="ru-RU" b="1" dirty="0" smtClean="0"/>
          </a:p>
          <a:p>
            <a:pPr algn="ctr"/>
            <a:r>
              <a:rPr lang="ru-RU" b="1" dirty="0" smtClean="0"/>
              <a:t>(</a:t>
            </a:r>
            <a:r>
              <a:rPr lang="ru-RU" b="1" dirty="0"/>
              <a:t>по решению ОО)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1" y="3140968"/>
            <a:ext cx="2736304" cy="25715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• иностранный язык (ППССЗ</a:t>
            </a:r>
            <a:r>
              <a:rPr lang="ru-RU" dirty="0"/>
              <a:t>)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• часть </a:t>
            </a:r>
            <a:r>
              <a:rPr lang="ru-RU" dirty="0"/>
              <a:t>заданий по </a:t>
            </a:r>
            <a:r>
              <a:rPr lang="ru-RU" dirty="0" smtClean="0"/>
              <a:t>информатике</a:t>
            </a:r>
          </a:p>
          <a:p>
            <a:r>
              <a:rPr lang="ru-RU" dirty="0" smtClean="0"/>
              <a:t>(1курс ППССЗ</a:t>
            </a:r>
            <a:r>
              <a:rPr lang="ru-RU" dirty="0"/>
              <a:t>)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28184" y="3140968"/>
            <a:ext cx="2736304" cy="25715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остальные учебные предметы </a:t>
            </a:r>
            <a:endParaRPr lang="ru-RU" dirty="0"/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75856" y="3140968"/>
            <a:ext cx="2736304" cy="25715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работа </a:t>
            </a:r>
            <a:r>
              <a:rPr lang="ru-RU" dirty="0"/>
              <a:t>с оценкой метапредметных результатов обучения (все </a:t>
            </a:r>
            <a:r>
              <a:rPr lang="ru-RU" dirty="0" smtClean="0"/>
              <a:t>обучающиеся</a:t>
            </a:r>
            <a:r>
              <a:rPr lang="ru-RU" dirty="0"/>
              <a:t>)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2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Способы проведения ВПР СПО 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на территории Владимирской области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822782"/>
              </p:ext>
            </p:extLst>
          </p:nvPr>
        </p:nvGraphicFramePr>
        <p:xfrm>
          <a:off x="395536" y="1340768"/>
          <a:ext cx="8352928" cy="5328596"/>
        </p:xfrm>
        <a:graphic>
          <a:graphicData uri="http://schemas.openxmlformats.org/drawingml/2006/table">
            <a:tbl>
              <a:tblPr/>
              <a:tblGrid>
                <a:gridCol w="4176464"/>
                <a:gridCol w="2180122"/>
                <a:gridCol w="1996342"/>
              </a:tblGrid>
              <a:tr h="424396">
                <a:tc rowSpan="2"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Проверочная работа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Количество ОО, выполняющих ВПР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396">
                <a:tc vMerge="1"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бланках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компьютерах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77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 оценкой метапредметных результатов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33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Математика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История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Биология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Химия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Информатика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Физика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Обществознание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8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Особенности проведения ВПР СПО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8512" y="1196752"/>
            <a:ext cx="8136904" cy="5106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 smtClean="0"/>
              <a:t>ВПР </a:t>
            </a:r>
            <a:r>
              <a:rPr lang="ru-RU" sz="1700" dirty="0"/>
              <a:t>СПО проводятся анонимно</a:t>
            </a:r>
            <a:r>
              <a:rPr lang="ru-RU" sz="1700" dirty="0" smtClean="0"/>
              <a:t>;</a:t>
            </a:r>
            <a:endParaRPr lang="ru-RU" sz="1700" dirty="0"/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 smtClean="0"/>
              <a:t>участнику </a:t>
            </a:r>
            <a:r>
              <a:rPr lang="ru-RU" sz="1700" dirty="0"/>
              <a:t>присваивается уникальный код, который выдается ему один раз до начала проведения проверочных работ;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 smtClean="0"/>
              <a:t>администрация ОО принимает </a:t>
            </a:r>
            <a:r>
              <a:rPr lang="ru-RU" sz="1700" dirty="0"/>
              <a:t>решение о фиксации и хранении результатов участников с привязкой к Ф.И.О.;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 smtClean="0"/>
              <a:t>не </a:t>
            </a:r>
            <a:r>
              <a:rPr lang="ru-RU" sz="1700" dirty="0"/>
              <a:t>предусмотрено использование результатов ВПР для оценки деятельности образовательных организаций, преподавателей, региональных и муниципальных органов управления образованием;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 smtClean="0"/>
              <a:t>результаты </a:t>
            </a:r>
            <a:r>
              <a:rPr lang="ru-RU" sz="1700" dirty="0"/>
              <a:t>ВПР могут быть использованы </a:t>
            </a:r>
            <a:r>
              <a:rPr lang="ru-RU" sz="1700" dirty="0" smtClean="0"/>
              <a:t>ОО для </a:t>
            </a:r>
            <a:r>
              <a:rPr lang="ru-RU" sz="1700" dirty="0"/>
              <a:t>совершенствования образовательного процесса, а региональными органами управления образованием – для анализа текущего состояния системы СПО и формирования программ ее развития;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 smtClean="0"/>
              <a:t>содержание </a:t>
            </a:r>
            <a:r>
              <a:rPr lang="ru-RU" sz="1700" dirty="0"/>
              <a:t>заданий проверочных работ соответствуют </a:t>
            </a:r>
            <a:r>
              <a:rPr lang="ru-RU" sz="1700" dirty="0" smtClean="0"/>
              <a:t>ФГОС;</a:t>
            </a:r>
            <a:endParaRPr lang="ru-RU" sz="1700" dirty="0"/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 smtClean="0"/>
              <a:t>местом </a:t>
            </a:r>
            <a:r>
              <a:rPr lang="ru-RU" sz="1700" dirty="0"/>
              <a:t>проведения ВПР являются </a:t>
            </a:r>
            <a:r>
              <a:rPr lang="ru-RU" sz="1700" dirty="0" smtClean="0"/>
              <a:t>ОО СПО, </a:t>
            </a:r>
            <a:r>
              <a:rPr lang="ru-RU" sz="1700" dirty="0"/>
              <a:t>где обучаются их участники;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 smtClean="0"/>
              <a:t>проверка </a:t>
            </a:r>
            <a:r>
              <a:rPr lang="ru-RU" sz="1700" dirty="0"/>
              <a:t>работ участников ВПР осуществляется на базе ГБУ ВО </a:t>
            </a:r>
            <a:r>
              <a:rPr lang="ru-RU" sz="1700" dirty="0" smtClean="0"/>
              <a:t>РИАЦОКО </a:t>
            </a:r>
            <a:r>
              <a:rPr lang="ru-RU" sz="1700" dirty="0"/>
              <a:t>независимыми экспертами из числа учителей общеобразовательных организаций и преподавателей </a:t>
            </a:r>
            <a:r>
              <a:rPr lang="ru-RU" sz="1700" dirty="0" smtClean="0"/>
              <a:t>ВУЗов </a:t>
            </a:r>
            <a:r>
              <a:rPr lang="ru-RU" sz="1700" dirty="0"/>
              <a:t>г. Владимира.</a:t>
            </a:r>
          </a:p>
        </p:txBody>
      </p:sp>
    </p:spTree>
    <p:extLst>
      <p:ext uri="{BB962C8B-B14F-4D97-AF65-F5344CB8AC3E}">
        <p14:creationId xmlns:p14="http://schemas.microsoft.com/office/powerpoint/2010/main" val="11061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1563</Words>
  <Application>Microsoft Office PowerPoint</Application>
  <PresentationFormat>Экран (4:3)</PresentationFormat>
  <Paragraphs>327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«О содержании и ходе подготовки к всероссийским проверочным работам обучающихся организаций среднего профессионального образования на территории Владимирской области»</vt:lpstr>
      <vt:lpstr>Документы, регламентирующие организацию проведения ВПР СПО в 2021/2022 учебном году </vt:lpstr>
      <vt:lpstr>Цели ВПР СПО</vt:lpstr>
      <vt:lpstr>Участники ВПР СПО в 2021/2022 учебном году</vt:lpstr>
      <vt:lpstr>Участники ВПР СПО в 2021/2022 учебном году на территории Владимирской области</vt:lpstr>
      <vt:lpstr>Виды проверочных работ</vt:lpstr>
      <vt:lpstr>Способы проведения ВПР СПО </vt:lpstr>
      <vt:lpstr>Способы проведения ВПР СПО  на территории Владимирской области</vt:lpstr>
      <vt:lpstr>Особенности проведения ВПР СПО</vt:lpstr>
      <vt:lpstr>Ответственные в образовательной организации </vt:lpstr>
      <vt:lpstr>Подготовка к ВПР СПО</vt:lpstr>
      <vt:lpstr>Подготовка аудиторий</vt:lpstr>
      <vt:lpstr>Ответственный организатор в ОО должен:</vt:lpstr>
      <vt:lpstr>Ответственный организатор в ОО должен перед началом проведения ВПР:</vt:lpstr>
      <vt:lpstr>Ответственный организатор в ОО должен по окончании проведения ВПР СПО:</vt:lpstr>
      <vt:lpstr>Результаты</vt:lpstr>
      <vt:lpstr>График проведения ВПР СПО  на территории Владимирской области</vt:lpstr>
      <vt:lpstr>Презентация PowerPoint</vt:lpstr>
      <vt:lpstr>Анкетирование  представителей администрации ОО СПО 15.09.2021 - 20.10.2021</vt:lpstr>
      <vt:lpstr>Техническая поддержка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RRR</dc:creator>
  <cp:lastModifiedBy>Admin</cp:lastModifiedBy>
  <cp:revision>40</cp:revision>
  <dcterms:created xsi:type="dcterms:W3CDTF">2021-08-28T19:04:45Z</dcterms:created>
  <dcterms:modified xsi:type="dcterms:W3CDTF">2021-09-14T05:28:18Z</dcterms:modified>
</cp:coreProperties>
</file>