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311" r:id="rId4"/>
    <p:sldId id="273" r:id="rId5"/>
    <p:sldId id="312" r:id="rId6"/>
    <p:sldId id="314" r:id="rId7"/>
    <p:sldId id="315" r:id="rId8"/>
    <p:sldId id="316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429" autoAdjust="0"/>
  </p:normalViewPr>
  <p:slideViewPr>
    <p:cSldViewPr snapToGrid="0">
      <p:cViewPr varScale="1">
        <p:scale>
          <a:sx n="60" d="100"/>
          <a:sy n="60" d="100"/>
        </p:scale>
        <p:origin x="1550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5A39E-EB57-4368-BE87-7C949F3712E7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CE427-4731-4DF5-A7A1-7DBFCBDFE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0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CE427-4731-4DF5-A7A1-7DBFCBDFE7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79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22D4-5DD5-4031-9C1D-FDDBA2C8A1E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8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22D4-5DD5-4031-9C1D-FDDBA2C8A1E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6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22D4-5DD5-4031-9C1D-FDDBA2C8A1E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3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22D4-5DD5-4031-9C1D-FDDBA2C8A1E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83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22D4-5DD5-4031-9C1D-FDDBA2C8A1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1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</p:spPr>
        <p:txBody>
          <a:bodyPr anchor="b"/>
          <a:lstStyle>
            <a:lvl1pPr algn="ctr">
              <a:defRPr sz="598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40"/>
            <a:ext cx="9144000" cy="1655762"/>
          </a:xfrm>
        </p:spPr>
        <p:txBody>
          <a:bodyPr/>
          <a:lstStyle>
            <a:lvl1pPr marL="0" indent="0" algn="ctr">
              <a:buNone/>
              <a:defRPr sz="2359"/>
            </a:lvl1pPr>
            <a:lvl2pPr marL="456525" indent="0" algn="ctr">
              <a:buNone/>
              <a:defRPr sz="1996"/>
            </a:lvl2pPr>
            <a:lvl3pPr marL="913051" indent="0" algn="ctr">
              <a:buNone/>
              <a:defRPr sz="1724"/>
            </a:lvl3pPr>
            <a:lvl4pPr marL="1369574" indent="0" algn="ctr">
              <a:buNone/>
              <a:defRPr sz="1542"/>
            </a:lvl4pPr>
            <a:lvl5pPr marL="1826098" indent="0" algn="ctr">
              <a:buNone/>
              <a:defRPr sz="1542"/>
            </a:lvl5pPr>
            <a:lvl6pPr marL="2282626" indent="0" algn="ctr">
              <a:buNone/>
              <a:defRPr sz="1542"/>
            </a:lvl6pPr>
            <a:lvl7pPr marL="2739152" indent="0" algn="ctr">
              <a:buNone/>
              <a:defRPr sz="1542"/>
            </a:lvl7pPr>
            <a:lvl8pPr marL="3195676" indent="0" algn="ctr">
              <a:buNone/>
              <a:defRPr sz="1542"/>
            </a:lvl8pPr>
            <a:lvl9pPr marL="3652200" indent="0" algn="ctr">
              <a:buNone/>
              <a:defRPr sz="15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6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7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8" y="365127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7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0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598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359">
                <a:solidFill>
                  <a:schemeClr val="tx1"/>
                </a:solidFill>
              </a:defRPr>
            </a:lvl1pPr>
            <a:lvl2pPr marL="456525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3051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3pPr>
            <a:lvl4pPr marL="1369574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4pPr>
            <a:lvl5pPr marL="1826098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5pPr>
            <a:lvl6pPr marL="228262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6pPr>
            <a:lvl7pPr marL="2739152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7pPr>
            <a:lvl8pPr marL="319567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8pPr>
            <a:lvl9pPr marL="3652200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9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6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359" b="1"/>
            </a:lvl1pPr>
            <a:lvl2pPr marL="456525" indent="0">
              <a:buNone/>
              <a:defRPr sz="1996" b="1"/>
            </a:lvl2pPr>
            <a:lvl3pPr marL="913051" indent="0">
              <a:buNone/>
              <a:defRPr sz="1724" b="1"/>
            </a:lvl3pPr>
            <a:lvl4pPr marL="1369574" indent="0">
              <a:buNone/>
              <a:defRPr sz="1542" b="1"/>
            </a:lvl4pPr>
            <a:lvl5pPr marL="1826098" indent="0">
              <a:buNone/>
              <a:defRPr sz="1542" b="1"/>
            </a:lvl5pPr>
            <a:lvl6pPr marL="2282626" indent="0">
              <a:buNone/>
              <a:defRPr sz="1542" b="1"/>
            </a:lvl6pPr>
            <a:lvl7pPr marL="2739152" indent="0">
              <a:buNone/>
              <a:defRPr sz="1542" b="1"/>
            </a:lvl7pPr>
            <a:lvl8pPr marL="3195676" indent="0">
              <a:buNone/>
              <a:defRPr sz="1542" b="1"/>
            </a:lvl8pPr>
            <a:lvl9pPr marL="3652200" indent="0">
              <a:buNone/>
              <a:defRPr sz="15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7" y="1681163"/>
            <a:ext cx="5183188" cy="823912"/>
          </a:xfrm>
        </p:spPr>
        <p:txBody>
          <a:bodyPr anchor="b"/>
          <a:lstStyle>
            <a:lvl1pPr marL="0" indent="0">
              <a:buNone/>
              <a:defRPr sz="2359" b="1"/>
            </a:lvl1pPr>
            <a:lvl2pPr marL="456525" indent="0">
              <a:buNone/>
              <a:defRPr sz="1996" b="1"/>
            </a:lvl2pPr>
            <a:lvl3pPr marL="913051" indent="0">
              <a:buNone/>
              <a:defRPr sz="1724" b="1"/>
            </a:lvl3pPr>
            <a:lvl4pPr marL="1369574" indent="0">
              <a:buNone/>
              <a:defRPr sz="1542" b="1"/>
            </a:lvl4pPr>
            <a:lvl5pPr marL="1826098" indent="0">
              <a:buNone/>
              <a:defRPr sz="1542" b="1"/>
            </a:lvl5pPr>
            <a:lvl6pPr marL="2282626" indent="0">
              <a:buNone/>
              <a:defRPr sz="1542" b="1"/>
            </a:lvl6pPr>
            <a:lvl7pPr marL="2739152" indent="0">
              <a:buNone/>
              <a:defRPr sz="1542" b="1"/>
            </a:lvl7pPr>
            <a:lvl8pPr marL="3195676" indent="0">
              <a:buNone/>
              <a:defRPr sz="1542" b="1"/>
            </a:lvl8pPr>
            <a:lvl9pPr marL="3652200" indent="0">
              <a:buNone/>
              <a:defRPr sz="15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7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1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175"/>
            </a:lvl1pPr>
            <a:lvl2pPr>
              <a:defRPr sz="2812"/>
            </a:lvl2pPr>
            <a:lvl3pPr>
              <a:defRPr sz="2359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42"/>
            </a:lvl1pPr>
            <a:lvl2pPr marL="456525" indent="0">
              <a:buNone/>
              <a:defRPr sz="1452"/>
            </a:lvl2pPr>
            <a:lvl3pPr marL="913051" indent="0">
              <a:buNone/>
              <a:defRPr sz="1270"/>
            </a:lvl3pPr>
            <a:lvl4pPr marL="1369574" indent="0">
              <a:buNone/>
              <a:defRPr sz="998"/>
            </a:lvl4pPr>
            <a:lvl5pPr marL="1826098" indent="0">
              <a:buNone/>
              <a:defRPr sz="998"/>
            </a:lvl5pPr>
            <a:lvl6pPr marL="2282626" indent="0">
              <a:buNone/>
              <a:defRPr sz="998"/>
            </a:lvl6pPr>
            <a:lvl7pPr marL="2739152" indent="0">
              <a:buNone/>
              <a:defRPr sz="998"/>
            </a:lvl7pPr>
            <a:lvl8pPr marL="3195676" indent="0">
              <a:buNone/>
              <a:defRPr sz="998"/>
            </a:lvl8pPr>
            <a:lvl9pPr marL="3652200" indent="0">
              <a:buNone/>
              <a:defRPr sz="99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75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1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 anchor="t"/>
          <a:lstStyle>
            <a:lvl1pPr marL="0" indent="0">
              <a:buNone/>
              <a:defRPr sz="3175"/>
            </a:lvl1pPr>
            <a:lvl2pPr marL="456525" indent="0">
              <a:buNone/>
              <a:defRPr sz="2812"/>
            </a:lvl2pPr>
            <a:lvl3pPr marL="913051" indent="0">
              <a:buNone/>
              <a:defRPr sz="2359"/>
            </a:lvl3pPr>
            <a:lvl4pPr marL="1369574" indent="0">
              <a:buNone/>
              <a:defRPr sz="1996"/>
            </a:lvl4pPr>
            <a:lvl5pPr marL="1826098" indent="0">
              <a:buNone/>
              <a:defRPr sz="1996"/>
            </a:lvl5pPr>
            <a:lvl6pPr marL="2282626" indent="0">
              <a:buNone/>
              <a:defRPr sz="1996"/>
            </a:lvl6pPr>
            <a:lvl7pPr marL="2739152" indent="0">
              <a:buNone/>
              <a:defRPr sz="1996"/>
            </a:lvl7pPr>
            <a:lvl8pPr marL="3195676" indent="0">
              <a:buNone/>
              <a:defRPr sz="1996"/>
            </a:lvl8pPr>
            <a:lvl9pPr marL="3652200" indent="0">
              <a:buNone/>
              <a:defRPr sz="1996"/>
            </a:lvl9pPr>
          </a:lstStyle>
          <a:p>
            <a:r>
              <a:rPr lang="ru-RU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542"/>
            </a:lvl1pPr>
            <a:lvl2pPr marL="456525" indent="0">
              <a:buNone/>
              <a:defRPr sz="1452"/>
            </a:lvl2pPr>
            <a:lvl3pPr marL="913051" indent="0">
              <a:buNone/>
              <a:defRPr sz="1270"/>
            </a:lvl3pPr>
            <a:lvl4pPr marL="1369574" indent="0">
              <a:buNone/>
              <a:defRPr sz="998"/>
            </a:lvl4pPr>
            <a:lvl5pPr marL="1826098" indent="0">
              <a:buNone/>
              <a:defRPr sz="998"/>
            </a:lvl5pPr>
            <a:lvl6pPr marL="2282626" indent="0">
              <a:buNone/>
              <a:defRPr sz="998"/>
            </a:lvl6pPr>
            <a:lvl7pPr marL="2739152" indent="0">
              <a:buNone/>
              <a:defRPr sz="998"/>
            </a:lvl7pPr>
            <a:lvl8pPr marL="3195676" indent="0">
              <a:buNone/>
              <a:defRPr sz="998"/>
            </a:lvl8pPr>
            <a:lvl9pPr marL="3652200" indent="0">
              <a:buNone/>
              <a:defRPr sz="99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7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304" tIns="45652" rIns="91304" bIns="45652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304" tIns="45652" rIns="91304" bIns="4565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4"/>
            <a:ext cx="2743200" cy="365125"/>
          </a:xfrm>
          <a:prstGeom prst="rect">
            <a:avLst/>
          </a:prstGeom>
        </p:spPr>
        <p:txBody>
          <a:bodyPr vert="horz" lIns="91304" tIns="45652" rIns="91304" bIns="45652" rtlCol="0" anchor="ctr"/>
          <a:lstStyle>
            <a:lvl1pPr algn="l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8313"/>
            <a:fld id="{34A9D0FA-53DD-1240-9F82-EF818FB3EF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28313"/>
              <a:t>27.03.2024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64"/>
            <a:ext cx="4114800" cy="365125"/>
          </a:xfrm>
          <a:prstGeom prst="rect">
            <a:avLst/>
          </a:prstGeom>
        </p:spPr>
        <p:txBody>
          <a:bodyPr vert="horz" lIns="91304" tIns="45652" rIns="91304" bIns="45652" rtlCol="0" anchor="ctr"/>
          <a:lstStyle>
            <a:lvl1pPr algn="ct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8313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4"/>
            <a:ext cx="2743200" cy="365125"/>
          </a:xfrm>
          <a:prstGeom prst="rect">
            <a:avLst/>
          </a:prstGeom>
        </p:spPr>
        <p:txBody>
          <a:bodyPr vert="horz" lIns="91304" tIns="45652" rIns="91304" bIns="45652" rtlCol="0" anchor="ctr"/>
          <a:lstStyle>
            <a:lvl1pPr algn="r">
              <a:defRPr sz="12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28313"/>
            <a:fld id="{5BA9842B-A7D2-5645-AD46-F8993A2A80F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828313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0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051" rtl="0" eaLnBrk="1" latinLnBrk="0" hangingPunct="1">
        <a:lnSpc>
          <a:spcPct val="90000"/>
        </a:lnSpc>
        <a:spcBef>
          <a:spcPct val="0"/>
        </a:spcBef>
        <a:buNone/>
        <a:defRPr sz="4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261" indent="-228261" algn="l" defTabSz="91305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1pPr>
      <a:lvl2pPr marL="684786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59" kern="1200">
          <a:solidFill>
            <a:schemeClr val="tx1"/>
          </a:solidFill>
          <a:latin typeface="+mn-lt"/>
          <a:ea typeface="+mn-ea"/>
          <a:cs typeface="+mn-cs"/>
        </a:defRPr>
      </a:lvl2pPr>
      <a:lvl3pPr marL="1141314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839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4pPr>
      <a:lvl5pPr marL="2054364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5pPr>
      <a:lvl6pPr marL="2510890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6pPr>
      <a:lvl7pPr marL="2967412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7pPr>
      <a:lvl8pPr marL="3423940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8pPr>
      <a:lvl9pPr marL="3880463" indent="-228261" algn="l" defTabSz="91305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1pPr>
      <a:lvl2pPr marL="456525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2pPr>
      <a:lvl3pPr marL="913051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3pPr>
      <a:lvl4pPr marL="1369574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4pPr>
      <a:lvl5pPr marL="1826098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5pPr>
      <a:lvl6pPr marL="2282626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6pPr>
      <a:lvl7pPr marL="2739152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7pPr>
      <a:lvl8pPr marL="3195676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8pPr>
      <a:lvl9pPr marL="3652200" algn="l" defTabSz="913051" rtl="0" eaLnBrk="1" latinLnBrk="0" hangingPunct="1">
        <a:defRPr sz="17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386391" y="1096705"/>
            <a:ext cx="6573049" cy="3434556"/>
          </a:xfrm>
          <a:prstGeom prst="rect">
            <a:avLst/>
          </a:prstGeom>
        </p:spPr>
        <p:txBody>
          <a:bodyPr wrap="square" lIns="82829" tIns="41415" rIns="82829" bIns="41415">
            <a:spAutoFit/>
          </a:bodyPr>
          <a:lstStyle/>
          <a:p>
            <a:pPr defTabSz="828313"/>
            <a:r>
              <a:rPr lang="ru-RU" sz="4355" b="1" dirty="0">
                <a:solidFill>
                  <a:srgbClr val="0070C0"/>
                </a:solidFill>
              </a:rPr>
              <a:t>Управление качеством образования на основе результатов ВПР СПО </a:t>
            </a:r>
            <a:endParaRPr lang="en-US" sz="4355" b="1" dirty="0">
              <a:solidFill>
                <a:srgbClr val="0070C0"/>
              </a:solidFill>
            </a:endParaRPr>
          </a:p>
          <a:p>
            <a:pPr defTabSz="828313"/>
            <a:br>
              <a:rPr lang="en-US" sz="4355" b="1" dirty="0">
                <a:solidFill>
                  <a:srgbClr val="0070C0"/>
                </a:solidFill>
              </a:rPr>
            </a:br>
            <a:endParaRPr lang="ru-RU" sz="4355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C3EC67-46EB-48B8-8DB0-2B1F76EA2F71}"/>
              </a:ext>
            </a:extLst>
          </p:cNvPr>
          <p:cNvSpPr/>
          <p:nvPr/>
        </p:nvSpPr>
        <p:spPr>
          <a:xfrm>
            <a:off x="4742055" y="4552148"/>
            <a:ext cx="69219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44083"/>
            <a:r>
              <a:rPr lang="ru-RU" sz="2000" b="1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Михайлова Елена Валерьевна</a:t>
            </a:r>
          </a:p>
          <a:p>
            <a:pPr algn="r" defTabSz="844083"/>
            <a:r>
              <a:rPr lang="ru-RU" sz="2000" b="1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Заместитель директора по УМР</a:t>
            </a:r>
          </a:p>
          <a:p>
            <a:pPr algn="r" defTabSz="844083"/>
            <a:r>
              <a:rPr lang="ru-RU" sz="2000" b="1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ГБПОУ ВО «Владимирский </a:t>
            </a:r>
          </a:p>
          <a:p>
            <a:pPr algn="r" defTabSz="844083"/>
            <a:r>
              <a:rPr lang="ru-RU" sz="2000" b="1" dirty="0"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политехнический колледж»</a:t>
            </a:r>
            <a:endParaRPr lang="ru-RU" sz="1600" b="1" dirty="0"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C9D2BF-2391-4294-B0FF-D8C30B561B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14" y="424369"/>
            <a:ext cx="1751086" cy="1751086"/>
          </a:xfrm>
          <a:prstGeom prst="rect">
            <a:avLst/>
          </a:prstGeom>
        </p:spPr>
      </p:pic>
      <p:pic>
        <p:nvPicPr>
          <p:cNvPr id="6" name="Picture 2" descr="https://aif-s3.aif.ru/images/028/397/2a4f2619d7742ab0f31a8af21a7ab832.jpg">
            <a:extLst>
              <a:ext uri="{FF2B5EF4-FFF2-40B4-BE49-F238E27FC236}">
                <a16:creationId xmlns:a16="http://schemas.microsoft.com/office/drawing/2014/main" id="{4A0E73DF-5DC0-46EA-BAE3-874AB1922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0" y="2573648"/>
            <a:ext cx="4820092" cy="2984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679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38012" y="6413971"/>
            <a:ext cx="3111788" cy="332466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025" y="6397826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4942" y="246649"/>
            <a:ext cx="7647151" cy="418667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defTabSz="828313"/>
            <a:r>
              <a:rPr lang="ru-RU" sz="2177" b="1" dirty="0">
                <a:solidFill>
                  <a:srgbClr val="4472C4">
                    <a:lumMod val="75000"/>
                  </a:srgbClr>
                </a:solidFill>
              </a:rPr>
              <a:t>Цель проведения ВПР СПО</a:t>
            </a:r>
            <a:endParaRPr lang="en-US" sz="2177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10" name="Объект 5">
            <a:extLst>
              <a:ext uri="{FF2B5EF4-FFF2-40B4-BE49-F238E27FC236}">
                <a16:creationId xmlns:a16="http://schemas.microsoft.com/office/drawing/2014/main" id="{1256F292-998A-41A6-8D15-D64476A9C5E8}"/>
              </a:ext>
            </a:extLst>
          </p:cNvPr>
          <p:cNvSpPr txBox="1">
            <a:spLocks/>
          </p:cNvSpPr>
          <p:nvPr/>
        </p:nvSpPr>
        <p:spPr>
          <a:xfrm>
            <a:off x="1426208" y="1268760"/>
            <a:ext cx="9940292" cy="4320480"/>
          </a:xfrm>
          <a:prstGeom prst="rect">
            <a:avLst/>
          </a:prstGeom>
        </p:spPr>
        <p:txBody>
          <a:bodyPr vert="horz" lIns="91304" tIns="45652" rIns="91304" bIns="45652" rtlCol="0">
            <a:noAutofit/>
          </a:bodyPr>
          <a:lstStyle>
            <a:lvl1pPr marL="228261" indent="-228261" algn="l" defTabSz="91305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786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14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839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4364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0890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412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3940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463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единого образовательного равенства в Российской Федерации, совершенствование единой системы оценки качества образования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ВПР СПО должны быть использованы</a:t>
            </a:r>
          </a:p>
          <a:p>
            <a:pPr marL="0" indent="0" algn="ctr">
              <a:buClr>
                <a:srgbClr val="002060"/>
              </a:buClr>
              <a:buFont typeface="Arial" panose="020B0604020202020204" pitchFamily="34" charset="0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образовательными организациями –  для совершенствования образовательного процесса;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региональными органами управления образованием – для анализа текущего состояния системы СПО и формирования программ ее развития.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92770E-6241-4975-BC0F-938B634C1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41905"/>
            <a:ext cx="1117915" cy="11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4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38012" y="6413971"/>
            <a:ext cx="3111788" cy="332466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025" y="6397826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89708" y="-9205"/>
            <a:ext cx="7647151" cy="753694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defTabSz="828313"/>
            <a:r>
              <a:rPr lang="ru-RU" sz="2177" b="1" dirty="0">
                <a:solidFill>
                  <a:srgbClr val="4472C4">
                    <a:lumMod val="75000"/>
                  </a:srgbClr>
                </a:solidFill>
              </a:rPr>
              <a:t>Этапы организации образовательного процесса с учетом результатов ВПР СПО</a:t>
            </a:r>
            <a:endParaRPr lang="en-US" sz="2177" b="1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10" name="Объект 5">
            <a:extLst>
              <a:ext uri="{FF2B5EF4-FFF2-40B4-BE49-F238E27FC236}">
                <a16:creationId xmlns:a16="http://schemas.microsoft.com/office/drawing/2014/main" id="{1256F292-998A-41A6-8D15-D64476A9C5E8}"/>
              </a:ext>
            </a:extLst>
          </p:cNvPr>
          <p:cNvSpPr txBox="1">
            <a:spLocks/>
          </p:cNvSpPr>
          <p:nvPr/>
        </p:nvSpPr>
        <p:spPr>
          <a:xfrm>
            <a:off x="1426208" y="1268760"/>
            <a:ext cx="9940292" cy="4320480"/>
          </a:xfrm>
          <a:prstGeom prst="rect">
            <a:avLst/>
          </a:prstGeom>
        </p:spPr>
        <p:txBody>
          <a:bodyPr vert="horz" lIns="91304" tIns="45652" rIns="91304" bIns="45652" rtlCol="0">
            <a:noAutofit/>
          </a:bodyPr>
          <a:lstStyle>
            <a:lvl1pPr marL="228261" indent="-228261" algn="l" defTabSz="91305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786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314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839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4364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0890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412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3940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463" indent="-228261" algn="l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92770E-6241-4975-BC0F-938B634C1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41905"/>
            <a:ext cx="1117915" cy="1117915"/>
          </a:xfrm>
          <a:prstGeom prst="rect">
            <a:avLst/>
          </a:prstGeom>
        </p:spPr>
      </p:pic>
      <p:sp>
        <p:nvSpPr>
          <p:cNvPr id="12" name="Объект 2">
            <a:extLst>
              <a:ext uri="{FF2B5EF4-FFF2-40B4-BE49-F238E27FC236}">
                <a16:creationId xmlns:a16="http://schemas.microsoft.com/office/drawing/2014/main" id="{C48A9CF9-A9C9-48F1-9DE8-8AC68E6B4BA7}"/>
              </a:ext>
            </a:extLst>
          </p:cNvPr>
          <p:cNvSpPr txBox="1">
            <a:spLocks/>
          </p:cNvSpPr>
          <p:nvPr/>
        </p:nvSpPr>
        <p:spPr>
          <a:xfrm>
            <a:off x="825500" y="996298"/>
            <a:ext cx="10744515" cy="4769501"/>
          </a:xfrm>
          <a:prstGeom prst="rect">
            <a:avLst/>
          </a:prstGeom>
        </p:spPr>
        <p:txBody>
          <a:bodyPr vert="horz" lIns="91304" tIns="45652" rIns="91304" bIns="45652" rtlCol="0">
            <a:noAutofit/>
          </a:bodyPr>
          <a:lstStyle>
            <a:lvl1pPr marL="0" indent="0" algn="ctr" defTabSz="913051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3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525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99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051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574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6098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626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9152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676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2200" indent="0" algn="ctr" defTabSz="91305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этап: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анализ результатов ВПР СПО, оценка текущего состояния качества образования и разработка «дорожной карты» </a:t>
            </a:r>
          </a:p>
          <a:p>
            <a:pPr>
              <a:buClr>
                <a:srgbClr val="002060"/>
              </a:buClr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по повышению качества общеобразовательной подготовки обучающихся;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этап: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реализация «дорожной карты», оперативный контроль результатов;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анализ результатов реализации «дорожной карты».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86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5969647" y="1700290"/>
            <a:ext cx="4700174" cy="46411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ctr"/>
            <a:endParaRPr lang="ru-RU" sz="1633" dirty="0"/>
          </a:p>
        </p:txBody>
      </p:sp>
      <p:sp>
        <p:nvSpPr>
          <p:cNvPr id="27" name="Равнобедренный треугольник 2"/>
          <p:cNvSpPr/>
          <p:nvPr/>
        </p:nvSpPr>
        <p:spPr>
          <a:xfrm rot="5400000">
            <a:off x="5960767" y="2026442"/>
            <a:ext cx="404151" cy="4084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ctr"/>
            <a:endParaRPr lang="ru-RU" sz="1633"/>
          </a:p>
        </p:txBody>
      </p:sp>
      <p:sp>
        <p:nvSpPr>
          <p:cNvPr id="29" name="TextBox 28"/>
          <p:cNvSpPr txBox="1"/>
          <p:nvPr/>
        </p:nvSpPr>
        <p:spPr>
          <a:xfrm>
            <a:off x="5969644" y="1036798"/>
            <a:ext cx="4700173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61204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Система мероприятий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82524" y="6413970"/>
            <a:ext cx="3194276" cy="394651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24" y="6365169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8015" y="1558960"/>
            <a:ext cx="4039264" cy="4774154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r>
              <a:rPr lang="ru-RU" sz="1905" b="1" dirty="0">
                <a:solidFill>
                  <a:prstClr val="black"/>
                </a:solidFill>
              </a:rPr>
              <a:t>Заместители директора </a:t>
            </a:r>
          </a:p>
          <a:p>
            <a:r>
              <a:rPr lang="ru-RU" sz="1905" b="1" dirty="0">
                <a:solidFill>
                  <a:prstClr val="black"/>
                </a:solidFill>
              </a:rPr>
              <a:t>по УМР, УВР</a:t>
            </a:r>
          </a:p>
          <a:p>
            <a:endParaRPr lang="ru-RU" sz="1905" b="1" dirty="0">
              <a:solidFill>
                <a:prstClr val="black"/>
              </a:solidFill>
            </a:endParaRPr>
          </a:p>
          <a:p>
            <a:endParaRPr lang="ru-RU" sz="1905" b="1" dirty="0">
              <a:solidFill>
                <a:prstClr val="black"/>
              </a:solidFill>
            </a:endParaRPr>
          </a:p>
          <a:p>
            <a:r>
              <a:rPr lang="ru-RU" sz="1905" b="1" dirty="0">
                <a:solidFill>
                  <a:prstClr val="black"/>
                </a:solidFill>
              </a:rPr>
              <a:t>Проведение педагогического совета по итогам анализа качества общеобразовательной подготовки обучающихся по очной форме обучения по образовательным программам среднего профессионального образования на базе основного общего образования в ГБПОУ ВО «Владимирский политехнический колледж» </a:t>
            </a:r>
          </a:p>
          <a:p>
            <a:endParaRPr lang="ru-RU" sz="1905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8015" y="1036798"/>
            <a:ext cx="4039264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82829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ответственные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8051" y="49379"/>
            <a:ext cx="8291420" cy="42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bg1"/>
                </a:solidFill>
              </a:rPr>
              <a:t>Система</a:t>
            </a:r>
            <a:endParaRPr lang="ru-RU" sz="2177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2183" y="5781"/>
            <a:ext cx="9371676" cy="1097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Мероприятия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по повышению качества общеобразовательной подготовки обучающихся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17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4FB74E2-3ABB-47C0-9444-218903360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44355"/>
              </p:ext>
            </p:extLst>
          </p:nvPr>
        </p:nvGraphicFramePr>
        <p:xfrm>
          <a:off x="5958602" y="815424"/>
          <a:ext cx="5788898" cy="548503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788898">
                  <a:extLst>
                    <a:ext uri="{9D8B030D-6E8A-4147-A177-3AD203B41FA5}">
                      <a16:colId xmlns:a16="http://schemas.microsoft.com/office/drawing/2014/main" val="1836041724"/>
                    </a:ext>
                  </a:extLst>
                </a:gridCol>
              </a:tblGrid>
              <a:tr h="581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491" marR="66491" marT="9235" marB="0" anchor="ctr"/>
                </a:tc>
                <a:extLst>
                  <a:ext uri="{0D108BD9-81ED-4DB2-BD59-A6C34878D82A}">
                    <a16:rowId xmlns:a16="http://schemas.microsoft.com/office/drawing/2014/main" val="1585804154"/>
                  </a:ext>
                </a:extLst>
              </a:tr>
              <a:tr h="3852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Проведение заседаний цикловых(предметных) комиссий, методического совета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 anchor="ctr"/>
                </a:tc>
                <a:extLst>
                  <a:ext uri="{0D108BD9-81ED-4DB2-BD59-A6C34878D82A}">
                    <a16:rowId xmlns:a16="http://schemas.microsoft.com/office/drawing/2014/main" val="1821908147"/>
                  </a:ext>
                </a:extLst>
              </a:tr>
              <a:tr h="8252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Актуализация рабочих программ по учебным предметам: корректировка содержания и времени на изучение отдельных тем с учетом выявленных «пробелов» в качестве подготовки обучающихся; включение соответствующих заданий для текущего и промежуточного контроля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2212766617"/>
                  </a:ext>
                </a:extLst>
              </a:tr>
              <a:tr h="66975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Оптимизация методов, средств и форм обучения, использование современных педагогических технологий, направленных на эффективное устранение выявленных «пробелов» в освоении отдельных элементов знаний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34748293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Проведение методических семинаров (мастер-классов, вебинаров и др.)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4002968642"/>
                  </a:ext>
                </a:extLst>
              </a:tr>
              <a:tr h="455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b="1">
                          <a:effectLst/>
                        </a:rPr>
                        <a:t>Методическая помощь преподавателям. Посещение занятий, контроль учебного и учебно – воспитательного процесса.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1944449795"/>
                  </a:ext>
                </a:extLst>
              </a:tr>
              <a:tr h="2812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>
                          <a:effectLst/>
                        </a:rPr>
                        <a:t>Повышение квалификации преподавателей; работа «Школы молодого педагога»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4129118549"/>
                  </a:ext>
                </a:extLst>
              </a:tr>
              <a:tr h="6429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>
                          <a:effectLst/>
                        </a:rPr>
                        <a:t>Взаимодействие с психологом, логопедом и другими специалистами по определению форм и индивидуальных методов работы с обучающимися, испытывающими трудности в обучении.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2098585897"/>
                  </a:ext>
                </a:extLst>
              </a:tr>
              <a:tr h="770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Собеседования с преподавателями-предметниками по согласованию и уточнению индивидуальных планов работы со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слабоуспевающими и неуспевающими учащимися.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1146387721"/>
                  </a:ext>
                </a:extLst>
              </a:tr>
              <a:tr h="5780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200" b="1" dirty="0">
                          <a:effectLst/>
                        </a:rPr>
                        <a:t>Организация работы с семьями неуспевающих по выработке единых требований к обучающему в рамках образовательного процесса.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91" marR="66491" marT="9235" marB="0"/>
                </a:tc>
                <a:extLst>
                  <a:ext uri="{0D108BD9-81ED-4DB2-BD59-A6C34878D82A}">
                    <a16:rowId xmlns:a16="http://schemas.microsoft.com/office/drawing/2014/main" val="2874423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70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38012" y="6413971"/>
            <a:ext cx="3111788" cy="332466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025" y="6397826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4942" y="246649"/>
            <a:ext cx="7647151" cy="418667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defTabSz="828313"/>
            <a:r>
              <a:rPr lang="ru-RU" sz="2177" b="1" dirty="0">
                <a:solidFill>
                  <a:srgbClr val="4472C4">
                    <a:lumMod val="75000"/>
                  </a:srgbClr>
                </a:solidFill>
              </a:rPr>
              <a:t>Цель проведения ВПР СПО</a:t>
            </a:r>
            <a:endParaRPr lang="en-US" sz="2177" b="1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92770E-6241-4975-BC0F-938B634C1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41905"/>
            <a:ext cx="1117915" cy="11179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BDBC94-FF79-4F60-9874-5A1298350536}"/>
              </a:ext>
            </a:extLst>
          </p:cNvPr>
          <p:cNvSpPr txBox="1"/>
          <p:nvPr/>
        </p:nvSpPr>
        <p:spPr>
          <a:xfrm>
            <a:off x="2330348" y="2065583"/>
            <a:ext cx="7647151" cy="1312309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algn="ctr"/>
            <a:r>
              <a:rPr lang="ru-RU" sz="3992" b="1" dirty="0">
                <a:solidFill>
                  <a:schemeClr val="accent1">
                    <a:lumMod val="75000"/>
                  </a:schemeClr>
                </a:solidFill>
              </a:rPr>
              <a:t>Повышение мотивации и качества преподавания</a:t>
            </a:r>
            <a:endParaRPr lang="en-US" sz="3992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5969647" y="1700290"/>
            <a:ext cx="4700174" cy="46411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ctr"/>
            <a:endParaRPr lang="ru-RU" sz="1633" dirty="0"/>
          </a:p>
        </p:txBody>
      </p:sp>
      <p:sp>
        <p:nvSpPr>
          <p:cNvPr id="27" name="Равнобедренный треугольник 2"/>
          <p:cNvSpPr/>
          <p:nvPr/>
        </p:nvSpPr>
        <p:spPr>
          <a:xfrm rot="5400000">
            <a:off x="5960767" y="2026442"/>
            <a:ext cx="404151" cy="4084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ctr"/>
            <a:endParaRPr lang="ru-RU" sz="1633"/>
          </a:p>
        </p:txBody>
      </p:sp>
      <p:sp>
        <p:nvSpPr>
          <p:cNvPr id="29" name="TextBox 28"/>
          <p:cNvSpPr txBox="1"/>
          <p:nvPr/>
        </p:nvSpPr>
        <p:spPr>
          <a:xfrm>
            <a:off x="5969644" y="1036798"/>
            <a:ext cx="4700173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61204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Система мероприятий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82524" y="6413970"/>
            <a:ext cx="3194276" cy="394651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24" y="6365169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77672" y="1558960"/>
            <a:ext cx="4199607" cy="4547938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r>
              <a:rPr lang="ru-RU" sz="1905" b="1" dirty="0">
                <a:solidFill>
                  <a:prstClr val="black"/>
                </a:solidFill>
              </a:rPr>
              <a:t>Преподаватели</a:t>
            </a:r>
          </a:p>
          <a:p>
            <a:endParaRPr lang="ru-RU" sz="1905" b="1" dirty="0">
              <a:solidFill>
                <a:prstClr val="black"/>
              </a:solidFill>
            </a:endParaRP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анализа проблем развития обучающихся и подготовка информации о состоянии здоровья (по согласованию с родителями); успеваемости в школе ( откуда выпустился обучающийся) и текущей в колледже; списка учебных предметов, по которым возникла неуспеваемость; пропусков уроков; взаимодействия со сверстниками; сведений о семье ( социальный статус семьи; - особенности взаимодействия с семьей); отношения к неуспеваемости обучающегося и его родителей.</a:t>
            </a:r>
            <a:endParaRPr lang="ru-RU" sz="1905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8015" y="1036798"/>
            <a:ext cx="4039264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82829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ответственные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8051" y="49379"/>
            <a:ext cx="8291420" cy="42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bg1"/>
                </a:solidFill>
              </a:rPr>
              <a:t>Система</a:t>
            </a:r>
            <a:endParaRPr lang="ru-RU" sz="2177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2183" y="5781"/>
            <a:ext cx="9371676" cy="1097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Мероприятия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по повышению качества общеобразовательной подготовки обучающихся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177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C2C2547-C834-49AA-AD5D-A735D0637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4244"/>
              </p:ext>
            </p:extLst>
          </p:nvPr>
        </p:nvGraphicFramePr>
        <p:xfrm>
          <a:off x="5943761" y="2539054"/>
          <a:ext cx="4700174" cy="22850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700174">
                  <a:extLst>
                    <a:ext uri="{9D8B030D-6E8A-4147-A177-3AD203B41FA5}">
                      <a16:colId xmlns:a16="http://schemas.microsoft.com/office/drawing/2014/main" val="3613829414"/>
                    </a:ext>
                  </a:extLst>
                </a:gridCol>
              </a:tblGrid>
              <a:tr h="678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</a:rPr>
                        <a:t>Составление индивидуального плана работы по ликвидации пробелов в знаниях студентов  на текущий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469101857"/>
                  </a:ext>
                </a:extLst>
              </a:tr>
              <a:tr h="803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>
                          <a:effectLst/>
                        </a:rPr>
                        <a:t>Проведение внутренних отдельных «контрольных срезов» с анализом и выявлением проблем.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669590474"/>
                  </a:ext>
                </a:extLst>
              </a:tr>
              <a:tr h="8030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200" dirty="0">
                          <a:effectLst/>
                        </a:rPr>
                        <a:t>Проведение открытых уроков, проектных работ, дополнительных занятий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3432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3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38012" y="6413971"/>
            <a:ext cx="3111788" cy="332466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38025" y="6397826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 defTabSz="828313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4942" y="246649"/>
            <a:ext cx="7647151" cy="418667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defTabSz="828313"/>
            <a:r>
              <a:rPr lang="ru-RU" sz="2177" b="1" dirty="0">
                <a:solidFill>
                  <a:srgbClr val="4472C4">
                    <a:lumMod val="75000"/>
                  </a:srgbClr>
                </a:solidFill>
              </a:rPr>
              <a:t>Цель проведения ВПР СПО</a:t>
            </a:r>
            <a:endParaRPr lang="en-US" sz="2177" b="1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C92770E-6241-4975-BC0F-938B634C14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41905"/>
            <a:ext cx="1117915" cy="11179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6BDBC94-FF79-4F60-9874-5A1298350536}"/>
              </a:ext>
            </a:extLst>
          </p:cNvPr>
          <p:cNvSpPr txBox="1"/>
          <p:nvPr/>
        </p:nvSpPr>
        <p:spPr>
          <a:xfrm>
            <a:off x="2330348" y="2065583"/>
            <a:ext cx="7647151" cy="1926644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pPr algn="ctr"/>
            <a:r>
              <a:rPr lang="ru-RU" sz="3992" b="1" dirty="0">
                <a:solidFill>
                  <a:schemeClr val="accent1">
                    <a:lumMod val="75000"/>
                  </a:schemeClr>
                </a:solidFill>
              </a:rPr>
              <a:t>Ликвидация пробелов в знаниях студентов, формирование мотивации, интереса к учебе</a:t>
            </a:r>
            <a:endParaRPr lang="en-US" sz="3992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4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5969647" y="1700290"/>
            <a:ext cx="4700174" cy="46411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Участие в разнообразных формах общения: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круглые столы;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информационно-практические беседы;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информационные лектории с элементами практикума;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обучающие семинары;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творческие лаборатории родителей;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родительские педагогические тренинги;</a:t>
            </a:r>
          </a:p>
          <a:p>
            <a:pPr marL="285750" indent="-285750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родительские собрания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посещение специалистов</a:t>
            </a:r>
            <a:endParaRPr lang="ru-RU" sz="1633" dirty="0">
              <a:solidFill>
                <a:schemeClr val="tx1"/>
              </a:solidFill>
            </a:endParaRPr>
          </a:p>
        </p:txBody>
      </p:sp>
      <p:sp>
        <p:nvSpPr>
          <p:cNvPr id="27" name="Равнобедренный треугольник 2"/>
          <p:cNvSpPr/>
          <p:nvPr/>
        </p:nvSpPr>
        <p:spPr>
          <a:xfrm rot="5400000">
            <a:off x="5960767" y="2026442"/>
            <a:ext cx="404151" cy="40848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932" tIns="41466" rIns="82932" bIns="41466" rtlCol="0" anchor="ctr"/>
          <a:lstStyle/>
          <a:p>
            <a:pPr algn="ctr"/>
            <a:endParaRPr lang="ru-RU" sz="1633"/>
          </a:p>
        </p:txBody>
      </p:sp>
      <p:sp>
        <p:nvSpPr>
          <p:cNvPr id="29" name="TextBox 28"/>
          <p:cNvSpPr txBox="1"/>
          <p:nvPr/>
        </p:nvSpPr>
        <p:spPr>
          <a:xfrm>
            <a:off x="5969644" y="1036798"/>
            <a:ext cx="4700173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261204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Система мероприятий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82524" y="6413970"/>
            <a:ext cx="3194276" cy="394651"/>
          </a:xfrm>
        </p:spPr>
        <p:txBody>
          <a:bodyPr vert="horz" lIns="0" tIns="45652" rIns="91304" bIns="45652" rtlCol="0" anchor="ctr"/>
          <a:lstStyle/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2524" y="6365169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8015" y="1558960"/>
            <a:ext cx="4039264" cy="3179102"/>
          </a:xfrm>
          <a:prstGeom prst="rect">
            <a:avLst/>
          </a:prstGeom>
          <a:noFill/>
        </p:spPr>
        <p:txBody>
          <a:bodyPr wrap="square" lIns="82829" tIns="41415" rIns="82829" bIns="41415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Родители обучающихся</a:t>
            </a:r>
          </a:p>
          <a:p>
            <a:endParaRPr lang="ru-RU" sz="1905" b="1" dirty="0">
              <a:solidFill>
                <a:prstClr val="black"/>
              </a:solidFill>
            </a:endParaRPr>
          </a:p>
          <a:p>
            <a:endParaRPr lang="ru-RU" sz="1905" b="1" dirty="0">
              <a:solidFill>
                <a:prstClr val="black"/>
              </a:solidFill>
            </a:endParaRP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Участие в совместной деятельности по выработке единых требований и оказание помощи ребенку в ходе образовательного процесса.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38015" y="1036798"/>
            <a:ext cx="4039264" cy="3349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82829" tIns="41415" rIns="82829" bIns="41415" rtlCol="0">
            <a:spAutoFit/>
          </a:bodyPr>
          <a:lstStyle/>
          <a:p>
            <a:pPr algn="ctr"/>
            <a:r>
              <a:rPr lang="ru-RU" sz="1633" b="1" dirty="0">
                <a:solidFill>
                  <a:schemeClr val="bg1"/>
                </a:solidFill>
              </a:rPr>
              <a:t>ответственные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8051" y="49379"/>
            <a:ext cx="8291420" cy="42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bg1"/>
                </a:solidFill>
              </a:rPr>
              <a:t>Система</a:t>
            </a:r>
            <a:endParaRPr lang="ru-RU" sz="2177" b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2183" y="5781"/>
            <a:ext cx="9371676" cy="1097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Мероприятия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  <a:t>по повышению качества общеобразовательной подготовки обучающихся </a:t>
            </a:r>
            <a:br>
              <a:rPr lang="ru-RU" sz="2177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177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44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2430" y="6413970"/>
            <a:ext cx="2057400" cy="365125"/>
          </a:xfrm>
        </p:spPr>
        <p:txBody>
          <a:bodyPr/>
          <a:lstStyle/>
          <a:p>
            <a:pPr>
              <a:defRPr/>
            </a:pPr>
            <a:fld id="{3EF037B6-EEA3-47F4-873A-8C90577F17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8016" y="771935"/>
            <a:ext cx="8000361" cy="43489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/>
          </a:p>
        </p:txBody>
      </p:sp>
      <p:sp>
        <p:nvSpPr>
          <p:cNvPr id="9" name="Прямоугольник 8"/>
          <p:cNvSpPr/>
          <p:nvPr/>
        </p:nvSpPr>
        <p:spPr>
          <a:xfrm>
            <a:off x="1638025" y="6397826"/>
            <a:ext cx="9031804" cy="3265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829" tIns="41415" rIns="82829" bIns="41415" rtlCol="0" anchor="ctr"/>
          <a:lstStyle/>
          <a:p>
            <a:pPr algn="ctr"/>
            <a:endParaRPr lang="ru-RU" sz="163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32E860-2DF4-46C0-BFCC-093CE737F374}"/>
              </a:ext>
            </a:extLst>
          </p:cNvPr>
          <p:cNvSpPr txBox="1"/>
          <p:nvPr/>
        </p:nvSpPr>
        <p:spPr>
          <a:xfrm>
            <a:off x="8273551" y="2498127"/>
            <a:ext cx="2887346" cy="4744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61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http:// adm@polcol.ru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703A811D-B3BE-4304-9B2B-DBA455B6DF5C}"/>
              </a:ext>
            </a:extLst>
          </p:cNvPr>
          <p:cNvSpPr txBox="1"/>
          <p:nvPr/>
        </p:nvSpPr>
        <p:spPr>
          <a:xfrm>
            <a:off x="8273551" y="3121369"/>
            <a:ext cx="2965548" cy="4219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61"/>
              </a:lnSpc>
              <a:spcBef>
                <a:spcPct val="0"/>
              </a:spcBef>
            </a:pPr>
            <a:r>
              <a:rPr lang="en-US" sz="2000" dirty="0"/>
              <a:t>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adm@polcol.ru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9">
            <a:extLst>
              <a:ext uri="{FF2B5EF4-FFF2-40B4-BE49-F238E27FC236}">
                <a16:creationId xmlns:a16="http://schemas.microsoft.com/office/drawing/2014/main" id="{23AB0B49-3D0D-408B-B06B-58EE4740B1A2}"/>
              </a:ext>
            </a:extLst>
          </p:cNvPr>
          <p:cNvSpPr txBox="1"/>
          <p:nvPr/>
        </p:nvSpPr>
        <p:spPr>
          <a:xfrm>
            <a:off x="8273551" y="3914550"/>
            <a:ext cx="3581565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600025,  г. Владимир,  Октябрьский пр-т, 11</a:t>
            </a:r>
            <a:endParaRPr lang="ru-RU" sz="1400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BDDB66-D037-4B63-9CB6-867EFF2293D2}"/>
              </a:ext>
            </a:extLst>
          </p:cNvPr>
          <p:cNvSpPr txBox="1"/>
          <p:nvPr/>
        </p:nvSpPr>
        <p:spPr>
          <a:xfrm>
            <a:off x="8200076" y="1296078"/>
            <a:ext cx="2887346" cy="136325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661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8 (4922)32-20-90</a:t>
            </a:r>
            <a:endParaRPr lang="ru-RU" sz="2000" dirty="0">
              <a:solidFill>
                <a:schemeClr val="tx1">
                  <a:lumMod val="95000"/>
                </a:schemeClr>
              </a:solidFill>
              <a:latin typeface="Times New Roman"/>
              <a:ea typeface="Times New Roman"/>
            </a:endParaRPr>
          </a:p>
          <a:p>
            <a:pPr>
              <a:lnSpc>
                <a:spcPts val="3661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8 (4922)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77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-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15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-</a:t>
            </a:r>
            <a:r>
              <a:rPr lang="ru-RU" sz="2000" dirty="0">
                <a:solidFill>
                  <a:schemeClr val="tx1">
                    <a:lumMod val="95000"/>
                  </a:schemeClr>
                </a:solidFill>
                <a:latin typeface="Times New Roman"/>
                <a:ea typeface="Times New Roman"/>
              </a:rPr>
              <a:t>13</a:t>
            </a:r>
          </a:p>
          <a:p>
            <a:pPr>
              <a:lnSpc>
                <a:spcPts val="3661"/>
              </a:lnSpc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 descr="https://aif-s3.aif.ru/images/028/397/2a4f2619d7742ab0f31a8af21a7ab832.jpg">
            <a:extLst>
              <a:ext uri="{FF2B5EF4-FFF2-40B4-BE49-F238E27FC236}">
                <a16:creationId xmlns:a16="http://schemas.microsoft.com/office/drawing/2014/main" id="{5826DF87-9DDA-4F86-995C-A720E5085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97" y="1481006"/>
            <a:ext cx="6088263" cy="37696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AF2F4E4-0570-4652-83FA-1B5369C05F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2100" y="141905"/>
            <a:ext cx="1117915" cy="1117915"/>
          </a:xfrm>
          <a:prstGeom prst="rect">
            <a:avLst/>
          </a:prstGeom>
        </p:spPr>
      </p:pic>
      <p:sp>
        <p:nvSpPr>
          <p:cNvPr id="18" name="Дата 3">
            <a:extLst>
              <a:ext uri="{FF2B5EF4-FFF2-40B4-BE49-F238E27FC236}">
                <a16:creationId xmlns:a16="http://schemas.microsoft.com/office/drawing/2014/main" id="{1606CA58-944C-4875-8E80-048A3957CC4E}"/>
              </a:ext>
            </a:extLst>
          </p:cNvPr>
          <p:cNvSpPr txBox="1">
            <a:spLocks/>
          </p:cNvSpPr>
          <p:nvPr/>
        </p:nvSpPr>
        <p:spPr>
          <a:xfrm>
            <a:off x="1638016" y="6384444"/>
            <a:ext cx="3194276" cy="394651"/>
          </a:xfrm>
          <a:prstGeom prst="rect">
            <a:avLst/>
          </a:prstGeom>
        </p:spPr>
        <p:txBody>
          <a:bodyPr vert="horz" lIns="0" tIns="45652" rIns="91304" bIns="45652" rtlCol="0" anchor="ctr"/>
          <a:lstStyle>
            <a:defPPr>
              <a:defRPr lang="ru-RU"/>
            </a:defPPr>
            <a:lvl1pPr marL="0" algn="l" defTabSz="914400" rtl="0" eaLnBrk="1" latinLnBrk="0" hangingPunct="1">
              <a:defRPr sz="127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</a:rPr>
              <a:t>Владимирский политехнический колледж</a:t>
            </a:r>
          </a:p>
        </p:txBody>
      </p:sp>
      <p:pic>
        <p:nvPicPr>
          <p:cNvPr id="3" name="Рисунок 2" descr="Электронная почта со сплошной заливкой">
            <a:extLst>
              <a:ext uri="{FF2B5EF4-FFF2-40B4-BE49-F238E27FC236}">
                <a16:creationId xmlns:a16="http://schemas.microsoft.com/office/drawing/2014/main" id="{00D3BE9F-FE92-472F-AB04-4176B24D33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38240" y="2683147"/>
            <a:ext cx="626424" cy="626424"/>
          </a:xfrm>
          <a:prstGeom prst="rect">
            <a:avLst/>
          </a:prstGeom>
        </p:spPr>
      </p:pic>
      <p:pic>
        <p:nvPicPr>
          <p:cNvPr id="19" name="Рисунок 18" descr="Телефонная трубка со сплошной заливкой">
            <a:extLst>
              <a:ext uri="{FF2B5EF4-FFF2-40B4-BE49-F238E27FC236}">
                <a16:creationId xmlns:a16="http://schemas.microsoft.com/office/drawing/2014/main" id="{B78C715F-9E23-4E60-B842-3EFF858AC4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99976" y="1501971"/>
            <a:ext cx="626424" cy="626424"/>
          </a:xfrm>
          <a:prstGeom prst="rect">
            <a:avLst/>
          </a:prstGeom>
        </p:spPr>
      </p:pic>
      <p:pic>
        <p:nvPicPr>
          <p:cNvPr id="21" name="Рисунок 20" descr="Здание со сплошной заливкой">
            <a:extLst>
              <a:ext uri="{FF2B5EF4-FFF2-40B4-BE49-F238E27FC236}">
                <a16:creationId xmlns:a16="http://schemas.microsoft.com/office/drawing/2014/main" id="{77909C20-CF80-4EBD-B5C3-57F4C03507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59151" y="3824590"/>
            <a:ext cx="705513" cy="70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808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627</Words>
  <Application>Microsoft Office PowerPoint</Application>
  <PresentationFormat>Широкоэкранный</PresentationFormat>
  <Paragraphs>99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 Sorokin</dc:creator>
  <cp:lastModifiedBy>Елена Михайлова</cp:lastModifiedBy>
  <cp:revision>22</cp:revision>
  <dcterms:created xsi:type="dcterms:W3CDTF">2017-04-18T03:47:21Z</dcterms:created>
  <dcterms:modified xsi:type="dcterms:W3CDTF">2024-03-27T14:20:04Z</dcterms:modified>
</cp:coreProperties>
</file>