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48" r:id="rId1"/>
  </p:sldMasterIdLst>
  <p:notesMasterIdLst>
    <p:notesMasterId r:id="rId22"/>
  </p:notesMasterIdLst>
  <p:sldIdLst>
    <p:sldId id="256" r:id="rId2"/>
    <p:sldId id="278" r:id="rId3"/>
    <p:sldId id="276" r:id="rId4"/>
    <p:sldId id="271" r:id="rId5"/>
    <p:sldId id="284" r:id="rId6"/>
    <p:sldId id="285" r:id="rId7"/>
    <p:sldId id="287" r:id="rId8"/>
    <p:sldId id="286" r:id="rId9"/>
    <p:sldId id="258" r:id="rId10"/>
    <p:sldId id="259" r:id="rId11"/>
    <p:sldId id="272" r:id="rId12"/>
    <p:sldId id="288" r:id="rId13"/>
    <p:sldId id="292" r:id="rId14"/>
    <p:sldId id="293" r:id="rId15"/>
    <p:sldId id="291" r:id="rId16"/>
    <p:sldId id="294" r:id="rId17"/>
    <p:sldId id="295" r:id="rId18"/>
    <p:sldId id="290" r:id="rId19"/>
    <p:sldId id="297" r:id="rId20"/>
    <p:sldId id="29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9BD54-DE92-4FC1-B89E-78CA5D0FF42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6E379-ADCC-4F69-A71D-69AAE7212F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42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036771-1A3B-4AED-8C73-35B7BE56645E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C09D16D-3B2E-4618-9E4E-CCD9BF7BA7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112" y="620688"/>
            <a:ext cx="7772400" cy="2115666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>
                <a:solidFill>
                  <a:srgbClr val="C00000"/>
                </a:solidFill>
                <a:effectLst/>
              </a:rPr>
              <a:t> 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"О результатах выполнения обществознания в рамках ВПР СПО. Формирование предметных и </a:t>
            </a:r>
            <a:r>
              <a:rPr lang="ru-RU" sz="3200" b="1" dirty="0" err="1">
                <a:solidFill>
                  <a:srgbClr val="C00000"/>
                </a:solidFill>
                <a:effectLst/>
              </a:rPr>
              <a:t>метапредметных</a:t>
            </a:r>
            <a:r>
              <a:rPr lang="ru-RU" sz="3200" b="1" dirty="0">
                <a:solidFill>
                  <a:srgbClr val="C00000"/>
                </a:solidFill>
                <a:effectLst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/>
              </a:rPr>
              <a:t>компетенций"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212976"/>
            <a:ext cx="5373216" cy="31683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400600" cy="2981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51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260648"/>
            <a:ext cx="86409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(№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и №14 завершающие)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вызвало серьезные затруднения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и по своей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структуре, и в связи с тем, что недостаток жизненного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читательского кругозора не позволил им сформулировать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выводы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хотя бы догадаться о причинах различия между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позициями участников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социологического исследования, представленного для анализа.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Типичными были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неверные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точки зрения задания ответы: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опроса разные по возрасту (без объяснения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содержания различия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подходах) и потому что им нравится/не нравится та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иная предложенная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выполнении данного задания важно помнить, что: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 следует подменять выводы простым описанием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диаграммы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нужно сравнивать позиции групп опрошенных (это могут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 группы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выделенные по возрасту (как в нашем примере), полу,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профессии, уровню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образования, месту проживания и т.п.), а не сами ответы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собой.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Подобное  задание под  № 14  было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предложего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студентов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 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6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Завершившие: обществознание + </a:t>
            </a:r>
            <a:r>
              <a:rPr lang="ru-RU" b="1" dirty="0" err="1"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метапредмет</a:t>
            </a:r>
            <a:r>
              <a:rPr lang="ru-RU" b="1" dirty="0"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Microsoft YaHei UI Light" panose="020B0502040204020203" pitchFamily="34" charset="-122"/>
                <a:cs typeface="Times New Roman" panose="02020603050405020304" pitchFamily="18" charset="0"/>
              </a:rPr>
              <a:t> (обществознание)</a:t>
            </a:r>
          </a:p>
          <a:p>
            <a:endParaRPr lang="ru-RU" b="1" dirty="0">
              <a:latin typeface="Times New Roman" panose="02020603050405020304" pitchFamily="18" charset="0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17. </a:t>
            </a: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 одно из предложенных ниже высказываний и на его основе напишите мини сочинение.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корректно одну или несколько основных идей затронутой автором темы и раскройте ее (их) с опорой на обществоведческие знания.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раскрытия сформулированной(-ых) Вами основной(-ых) идеи(-й) приведите рассуждения и выводы, используя обществоведческие знания (соответствующие понятия,  теоретические положения).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иллюстрации сформулированных Вами основной(-ых) идеи(-й), теоретических положений, рассуждений и выводов приведите не менее двух социальных фактов/примеров из различных источников:</a:t>
            </a:r>
          </a:p>
          <a:p>
            <a:pPr algn="just"/>
            <a:r>
              <a:rPr lang="ru-RU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 общественной жизни современного общества (реальные факты и модели социальных ситуаций), в </a:t>
            </a:r>
            <a:r>
              <a:rPr lang="ru-RU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числе по материалам СМИ, интернет - ресурсов социологических служб;</a:t>
            </a:r>
          </a:p>
          <a:p>
            <a:pPr algn="just"/>
            <a:r>
              <a:rPr lang="ru-RU" sz="14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из личного социального опыта, в том числе события из Вашей жизни и жизни  Ваших родственников/знакомых, прочитанные книги, просмотренные кинофильмы / театральные постановки и др.;</a:t>
            </a:r>
          </a:p>
          <a:p>
            <a:pPr algn="just"/>
            <a:r>
              <a:rPr lang="ru-RU" sz="1400" b="1" i="1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истории, включая историю литературы и искусства, различных наук и техники.</a:t>
            </a:r>
          </a:p>
          <a:p>
            <a:pPr algn="just"/>
            <a:r>
              <a:rPr lang="ru-RU" sz="14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приводимый  факт/пример должен быть сформулирован  развернуто и подтверждать обозначенную основную идею, теоретическое положение, рассуждение или вывод / быть с ними явно связан. По своему содержанию примеры не должны быть однотипными (не должны дублировать друг друга).</a:t>
            </a:r>
          </a:p>
          <a:p>
            <a:endParaRPr lang="ru-RU" sz="1400" b="1" i="1" dirty="0" smtClean="0">
              <a:latin typeface="Times New Roman" panose="02020603050405020304" pitchFamily="18" charset="0"/>
              <a:ea typeface="Microsoft YaHei UI Light" panose="020B0502040204020203" pitchFamily="34" charset="-122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58765"/>
              </p:ext>
            </p:extLst>
          </p:nvPr>
        </p:nvGraphicFramePr>
        <p:xfrm>
          <a:off x="251520" y="476672"/>
          <a:ext cx="8229599" cy="649604"/>
        </p:xfrm>
        <a:graphic>
          <a:graphicData uri="http://schemas.openxmlformats.org/drawingml/2006/table">
            <a:tbl>
              <a:tblPr firstRow="1" firstCol="1" bandRow="1"/>
              <a:tblGrid>
                <a:gridCol w="1226302"/>
                <a:gridCol w="761671"/>
                <a:gridCol w="1141970"/>
                <a:gridCol w="1141970"/>
                <a:gridCol w="1216634"/>
                <a:gridCol w="1447069"/>
                <a:gridCol w="1293983"/>
              </a:tblGrid>
              <a:tr h="324802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Группы участников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ОО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Кол-во участников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</a:tr>
              <a:tr h="16240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44011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12,47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30,87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49,34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7,33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40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5,33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61,67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8000" marR="580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06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0987" y="764704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870390"/>
            <a:ext cx="8532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0312"/>
            <a:ext cx="6201695" cy="296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1413" y="2965413"/>
            <a:ext cx="874042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заданы в виде кратких высказываний представителей общественной мысли, политических деятелей, деятелей науки и культуры.  Каждая тема-высказывание условно соотносится с одной из базовых наук обществоведческого курса.   Данное задание проверяло широкий комплекс умений, в частности умения: раскрывать смысл авторского суждения, привлекать изученные теоретические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 общественных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наук, самостоятельно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формулировать,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конкретизировать примерами свои рассуждения, делать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выводы. </a:t>
            </a:r>
          </a:p>
          <a:p>
            <a:pPr lvl="0" algn="just"/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часть студентов к выполнению задания не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приступила.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приступивших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значительной степени задание выполнено не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полностью, в основном положительно оценен только К.1. Присутствуют 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фразы и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</a:t>
            </a:r>
            <a:r>
              <a:rPr lang="ru-RU" sz="1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отражающие сути </a:t>
            </a:r>
            <a:r>
              <a:rPr lang="ru-RU" sz="17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явлений.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4558" y="5805264"/>
            <a:ext cx="85308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заданием справились: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К.1 – 70,17 %;    К.2– 13,25 %;    К. – 4,33%;   К.4 – 21,5%.</a:t>
            </a:r>
          </a:p>
        </p:txBody>
      </p:sp>
    </p:spTree>
    <p:extLst>
      <p:ext uri="{BB962C8B-B14F-4D97-AF65-F5344CB8AC3E}">
        <p14:creationId xmlns:p14="http://schemas.microsoft.com/office/powerpoint/2010/main" val="3315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8" t="18761" r="11231" b="3938"/>
          <a:stretch/>
        </p:blipFill>
        <p:spPr bwMode="auto">
          <a:xfrm>
            <a:off x="683567" y="260648"/>
            <a:ext cx="6708153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3" t="28525" r="11728" b="27499"/>
          <a:stretch/>
        </p:blipFill>
        <p:spPr bwMode="auto">
          <a:xfrm>
            <a:off x="694978" y="4149080"/>
            <a:ext cx="6696743" cy="20882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949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344816" cy="53285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59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5217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400" dirty="0" smtClean="0"/>
              <a:t>«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Сформулируйте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 одну или несколько основных идей затронутой автором темы и раскройте её (их) с опорой на обществоведческие знания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высказывание, участник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 должен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одну или несколько основных идей, затронутых автором темы.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Лучше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формулировке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не использовать слово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«проблема», предлагая вместо него такое сочетание слов, как «основная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идея затронутой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темы». Это позволит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студенту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действительно сосредоточиться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смысле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предлагаемого высказывания, не растрачивая силы на поиск проблемы, а иногда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ее 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додумывание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за автора высказывания.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раскрытия сформулированной(-ых) Вами основной(-ых) идеи(-й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приведите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рассуждения и выводы, используя обществоведческие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(соответствующие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понятия, теоретические положения)». Обществоведческое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 сочинение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отличается от обыденных рассуждений тем, что для раскрытия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используется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аппарат общественных наук – понятия, идеи,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положения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Важно понимать, что для раскрытия темы недостаточно просто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определение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одного-двух понятий. Ключевые понятия должны быть вписаны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общий контекст рассуждения.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 о «контексте рассуждения»,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предполагается  наличие логической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между идеями, положениями сочинения, возможность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определенные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основательные выводы.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иллюстрации сформулированных Вами основной(-ых) идеи(-й), теоретических положений, рассуждений и выводов приведите не менее двух социальных фактов/примеров из различных источников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«из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различных источников» в требовании задания понимается однозначно: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факты современной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общественной жизни (неважно, извлечены они из разных телепередач или из одной газеты), личный социальный опыт (включая просмотренные фильмы/спектакли/телепередачи и др., прочитанные книги и др.), исторические факты (неважно, это политическая история, история науки и техники или история искусств).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Нередко студенты приводят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одинаковые по сути примеры, неудачно пытаясь представить их как примеры из разных источников. Например, приводят факты из СМИ об участии граждан в выборах и аналогичные примеры участия в выборах своих близких. Понятно, что несколькими однотипными примерами иллюстрируется одна идея, поэтому они засчитываются как один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9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3" t="16616" r="11111" b="4868"/>
          <a:stretch/>
        </p:blipFill>
        <p:spPr bwMode="auto">
          <a:xfrm>
            <a:off x="1259632" y="116632"/>
            <a:ext cx="6264696" cy="64087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540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653136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220051"/>
              </p:ext>
            </p:extLst>
          </p:nvPr>
        </p:nvGraphicFramePr>
        <p:xfrm>
          <a:off x="683568" y="-32008"/>
          <a:ext cx="7776864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914925"/>
                <a:gridCol w="5565795"/>
              </a:tblGrid>
              <a:tr h="309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Комментарий</a:t>
                      </a:r>
                      <a:endParaRPr lang="ru-RU" dirty="0"/>
                    </a:p>
                  </a:txBody>
                  <a:tcPr/>
                </a:tc>
              </a:tr>
              <a:tr h="54093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29.1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Смысл высказывания раскрыт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04599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29.2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приведённых объяснениях ключевого(-ых) понятия(-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ий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/ теоретических положениях допущены отдельные неточности, не искажающие научного смысла этих понятий, теоретических положений</a:t>
                      </a:r>
                    </a:p>
                  </a:txBody>
                  <a:tcPr/>
                </a:tc>
              </a:tr>
              <a:tr h="309108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29.3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 иные ситуации </a:t>
                      </a:r>
                      <a:endParaRPr lang="ru-RU" dirty="0"/>
                    </a:p>
                  </a:txBody>
                  <a:tcPr/>
                </a:tc>
              </a:tr>
              <a:tr h="8960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Приведен один корректный, развёрнуто сформулированный пример, явно связанный с иллюстрируемым тезисом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364502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Проблемой является слабая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универсальных коммуникативных  действий: студенты не способны формулировать развернутые высказывания, вести диалог, обнаруживать различия/сходство позиций и приводить аргументы, задавать вопросы по существу обсуждаемой темы. 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4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413" y="109439"/>
            <a:ext cx="8568952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Задание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собой задание-задачу, содержащую условие в виде описания конкретной ситуации и четырёх вопросов (предписаний) к ней.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Оно требовало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усвоенных знаний в конкретной ситуации, в контексте определённой проблемы.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выполнении этого задания проверяется умение применять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обществоведческие знания в решении познавательных задач по актуальным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социальным проблемам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 № 13 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Совершеннолетний гражданин России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Карасёв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работает главным инженером на химическом комбинате. Уставный капитал предприятия разделён на определённое количество ценных бумаг, владельцы которых, в том числе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Карасёв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ежегодно получают часть прибыли в виде дивидендов.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Какова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организационно-правовая форма данного предприятия? (Укажите конкретный вид (тип) хозяйственного общества.)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владельцы ценных бумаг несут риск убытков, связанных с деятельностью данного предприятия?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ли они по обязательствам данного предприятия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обязанности возложены на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Карасёва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работника данного предприятия?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Правильный ответ должен содержать следующие элементы: 1)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акционерное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общество; 2)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стоимости принадлежащих им акций;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3)не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отвечают / нет;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например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– добросовестно исполнять свои трудовые обязанности, возложенные на него трудовым договором; – соблюдать правила внутреннего трудового распорядка; – соблюдать трудовую дисциплину; – выполнять установленные нормы труда; – соблюдать требования по охране труда и обеспечению безопасности труда.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068960"/>
            <a:ext cx="82809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096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688" y="11088"/>
            <a:ext cx="8923312" cy="787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для преподавателей обществознания учреждений  СПО  на основе анализа типичных ошибок, допущенных студентами при выполнении заданий ВПР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причиной учебной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неуспешности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умений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и/или  существенные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пробелы в базовой предметной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подготовке. Для преодоления этих проблем необходимо: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азвивать  Регулятивные  УУД: формировать навыки самоорганизации,  целеполагания, выбора методов решения поставленных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внимательно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условие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четко уяснять сущность требования, в котором указаны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оцениваемые элементы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Коммуникативные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 через умение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излагать и  аргументировать свою точку зрения в письменном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тексте, что достигается  через участие ребят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групповой исследовательской работе,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дискуссиях,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формулировать собственную позицию по обсуждаемым вопросам.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отрабатывать навыки письменной аргументации как 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и в рамках домашнего задания.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компетенции через выстраивание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внутрикурсовых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(«Обществознание») и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межпредметных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связей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(«История», «Русский язык», «Литература», «География», «Биология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Искусство», «Технология»,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получения прочных знаний в области предметов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социально-экономического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гуманитарного циклов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занятиях  обязательно следует использовать задания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иллюстративным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выявлению социальной информации.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студентов   поиску социальной информации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заданной теме из различных её носителей (материалов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СМИ, учебного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текста и других адаптированных источников),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что будет способствовать  формированию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грамотности. 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использовать  на занятиях работу со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статистическими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данными,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целесообразно с более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простого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и постепенно усложнять данное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задание.</a:t>
            </a:r>
          </a:p>
          <a:p>
            <a:pPr marL="361950" indent="-361950">
              <a:buAutoNum type="arabicPeriod" startAt="7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работать с рубриками учебника,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содержащими афоризмы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крылатые фразы, мысли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  современности,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связывать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затронутые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 проблемы с понятиями, основными идеями,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изученными на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конкретном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занятии.</a:t>
            </a:r>
          </a:p>
          <a:p>
            <a:pPr marL="361950" indent="-361950">
              <a:buAutoNum type="arabicPeriod" startAt="7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Системно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выполнения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заданий, аналогичных тем, которые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предлагают ВПР.</a:t>
            </a:r>
          </a:p>
          <a:p>
            <a:pPr marL="361950" indent="-36195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1950" indent="-361950">
              <a:buAutoNum type="arabicPeriod" startAt="7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8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32656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целями 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обществоведческого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 являются:</a:t>
            </a:r>
          </a:p>
          <a:p>
            <a:pPr marL="266700" lvl="0" indent="-266700" algn="just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общероссийской идентичности, патриотизма, гражданственности,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социальной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ответственности, правового самосознания, толерантности, приверженности ценностям, закрепленным в Конституции Российской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студентов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целостной картины общества, адекватной современному уровню знаний о нем и доступной по содержанию для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подросткового возраста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6700" lvl="0" indent="-266700" algn="just"/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• формирование опыта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применения полученных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умений для определения собственной позиции в общественной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1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429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8469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672" y="260648"/>
            <a:ext cx="8208912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Содержательные  разделы предмета «обществознание» проверяемые в рамках ВПР в СПО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ВПР по обществознанию (на всех уровнях профессионального образования) отражали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интегральный характер учебного предмета «Обществознание»: в совокупности задания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охватывали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разделы курса, ключевые понятия, идеи, базовые положения различных областей обществознания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как: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(финансовая грамотность)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регулирование общественных отношений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Федерации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2" y="3933056"/>
            <a:ext cx="8261350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32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554135"/>
              </p:ext>
            </p:extLst>
          </p:nvPr>
        </p:nvGraphicFramePr>
        <p:xfrm>
          <a:off x="539552" y="1484784"/>
          <a:ext cx="7704857" cy="48732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7882"/>
                <a:gridCol w="2567882"/>
                <a:gridCol w="2569093"/>
              </a:tblGrid>
              <a:tr h="14611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учебной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Обществознание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проверочная</a:t>
                      </a:r>
                      <a:r>
                        <a:rPr lang="ru-RU" sz="12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с оценкой </a:t>
                      </a:r>
                      <a:r>
                        <a:rPr lang="ru-RU" sz="1200" b="1" i="0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метапредметных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результатов обучения (единая</a:t>
                      </a:r>
                      <a:r>
                        <a:rPr lang="ru-RU" sz="12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проверочная</a:t>
                      </a:r>
                      <a:r>
                        <a:rPr lang="ru-RU" sz="1200" b="1" i="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работа по социально-гуманитарным предметам),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289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Знание  ключевых обществоведческих понятий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8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визуальными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источниками (поиск социальной информации по заданной теме)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015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Владение основами финансовой грамотности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8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Поиск социальной информации по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заданной теме из диаграммы/таблицы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418535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   «Обществознание»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(включая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результаты)  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70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проверяло освоение теоретических знаний, в частности ключевых обществоведческих понятий. Студентам первого курса предлагалось  выбрать  правильные понятия из предложенного списка  и раскрыть  смысл одного из них. Выбор понятий не вызвал особого затруднения у большинства студентов, однако возникли сложности в раскрытии смысла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указанных понятий. Присутствовали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размышления, которые не отражали сути указанных понятий.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пример задания.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5713"/>
            <a:ext cx="871296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226" y="4177654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субъект, результат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Субъект-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тот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осуществляет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целенаправленную деятельность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конечный итог, то состояние, в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котором потребность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удовлетворяется (полностью или частично)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 справились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63,1%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7400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задании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5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(№ 11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требовалось  осуществить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социальной информации по заданной теме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фотоизображения. Оно проверяло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анализировать изображение и давать развёрнутый ответ на вопросы, тем самым проверяются теоретические знания по всем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разделам курса.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375" y="1196752"/>
            <a:ext cx="3321713" cy="2167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20" y="3284984"/>
            <a:ext cx="8436972" cy="890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5559" y="4159448"/>
            <a:ext cx="8416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 справились  – 37,5 %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большинстве случаев данное задание выполнено не было. Та часть студентов, которая приступили к его выполнению, ограничилась общими фразами, не отображающими сути изображенного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иллюстрации.</a:t>
            </a:r>
            <a:r>
              <a:rPr lang="ru-RU" b="1" dirty="0"/>
              <a:t> </a:t>
            </a:r>
            <a:endParaRPr lang="ru-RU" b="1" dirty="0" smtClean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Так, большинство студентов  описывали представленные на фотографиях ситуации не в контексте обществоведческих знаний, а с бытовой точки зрения, демонстрируя неумение применять теоретические знания к анализу социальных институтов и не умение осуществлять поиск социальной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66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9914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 надо отметить  непонимание значительной 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студентов принципов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государственной власти в Российской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 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результаты).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затруднялись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установлении связи той или иной государственной функции с соответствующей ветвью власти / высшим органом власти, должностным лицом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Федерации, с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неразличением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и функций законодательной и исполнительной властей.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24" y="1844824"/>
            <a:ext cx="4059884" cy="2899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66551" y="4869160"/>
            <a:ext cx="8482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иллюстрации какой ветви государственной власти может быть использована данная фотография? Как называется парламент России. Каковы полномочия Государственной Думы? (Назовите 2 полномочия). Какую роль играют выборы в жизни общества?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10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6986" y="174699"/>
            <a:ext cx="8280920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6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(№ 16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 основы финансовой грамотности. В основе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практическая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ситуация, которую необходимо проанализировать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позиции сохранности/преумножения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финансов, рисков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определённых действий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соблюдения правил безопасного поведения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т.п. Рассмотрим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задания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задаче приведено сообщение клиенту банка.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проанализировать с точки зрения рисков для личных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 клиента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основании этого анализа определить, как клиенту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действовать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сложившейся ситуации.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нашем примере в правильном ответе должны быть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следующие элементы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1 ) ответ на первый вопрос (опасность), например: скорее всего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мошенники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планировали получить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конфиденциальную информацию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снять со счёта все деньги;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ответ на второй вопрос, например: ни в коем случае не сообщать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 своей  банковской карты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PIN-код; обратиться на «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горячую линию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для клиентов и (или) в службу безопасности банка.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 могут быть приведены в иных, близких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смыслу формулировках.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заданием справились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84,13 %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3" t="31965" r="21874" b="50575"/>
          <a:stretch/>
        </p:blipFill>
        <p:spPr bwMode="auto">
          <a:xfrm>
            <a:off x="845543" y="1628800"/>
            <a:ext cx="6768752" cy="1296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42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683" y="188422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075" y="190779"/>
            <a:ext cx="8673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Задание №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(№ 15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требовало осуществлять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социальной информации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заданной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из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диаграммы;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поведение людей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зрения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норм, экономической рациональности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421" y="5675848"/>
            <a:ext cx="532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заданием справились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47, 57 % студентов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84" y="1242523"/>
            <a:ext cx="6886276" cy="4202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4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1389</TotalTime>
  <Words>2066</Words>
  <Application>Microsoft Office PowerPoint</Application>
  <PresentationFormat>Экран (4:3)</PresentationFormat>
  <Paragraphs>167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Исполнительная</vt:lpstr>
      <vt:lpstr> "О результатах выполнения обществознания в рамках ВПР СПО. Формирование предметных и метапредметных компетенций"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 уровня подготовки выпускников Владимирской области на основе выполнения заданий ЕГЭ по истории в 2021 году</dc:title>
  <dc:creator>ASUS</dc:creator>
  <cp:lastModifiedBy>HazovaGA</cp:lastModifiedBy>
  <cp:revision>105</cp:revision>
  <dcterms:created xsi:type="dcterms:W3CDTF">2021-12-07T09:44:35Z</dcterms:created>
  <dcterms:modified xsi:type="dcterms:W3CDTF">2024-04-01T12:32:04Z</dcterms:modified>
</cp:coreProperties>
</file>