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1" r:id="rId3"/>
    <p:sldId id="293" r:id="rId4"/>
    <p:sldId id="294" r:id="rId5"/>
    <p:sldId id="295" r:id="rId6"/>
    <p:sldId id="296" r:id="rId7"/>
    <p:sldId id="303" r:id="rId8"/>
    <p:sldId id="297" r:id="rId9"/>
    <p:sldId id="298" r:id="rId10"/>
    <p:sldId id="299" r:id="rId11"/>
    <p:sldId id="300" r:id="rId12"/>
    <p:sldId id="301" r:id="rId13"/>
    <p:sldId id="264" r:id="rId14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A3AF4-DCD6-4DD3-B0BB-EEEA0341E32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3CB2D-EA9A-4BBC-9AAD-264CAD13E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863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78397-CA9E-4BAF-80DE-C1831D9A50B9}" type="datetimeFigureOut">
              <a:rPr lang="ru-RU" smtClean="0"/>
              <a:t>20.09.2021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78172-0E76-46AF-92C4-B2D801092B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82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8172-0E76-46AF-92C4-B2D801092B4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51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20.09.2021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53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20.09.2021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75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20.09.2021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91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20.09.2021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20.09.2021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82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20.09.2021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49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20.09.2021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31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20.09.2021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44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20.09.2021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72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20.09.2021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25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D772-4DAD-401F-8CA1-5758813BA5AD}" type="datetimeFigureOut">
              <a:rPr lang="ru-RU" smtClean="0"/>
              <a:t>20.09.2021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1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CD772-4DAD-401F-8CA1-5758813BA5AD}" type="datetimeFigureOut">
              <a:rPr lang="ru-RU" smtClean="0"/>
              <a:t>20.09.2021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4F225-75A8-46F7-927E-ACBDD4E1EB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08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302433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n-lt"/>
              </a:rPr>
              <a:t>«Содержание подготовки организаций среднего профессионального образования на территории Владимирской области</a:t>
            </a:r>
            <a:br>
              <a:rPr lang="ru-RU" sz="2400" b="1" dirty="0">
                <a:solidFill>
                  <a:srgbClr val="C00000"/>
                </a:solidFill>
                <a:latin typeface="+mn-lt"/>
              </a:rPr>
            </a:br>
            <a:r>
              <a:rPr lang="ru-RU" sz="2400" b="1" dirty="0">
                <a:solidFill>
                  <a:srgbClr val="C00000"/>
                </a:solidFill>
                <a:latin typeface="+mn-lt"/>
              </a:rPr>
              <a:t>к всероссийским проверочным работам обучающихся»</a:t>
            </a:r>
            <a:br>
              <a:rPr lang="ru-RU" sz="2400" b="1" dirty="0">
                <a:solidFill>
                  <a:srgbClr val="C00000"/>
                </a:solidFill>
                <a:latin typeface="+mn-lt"/>
              </a:rPr>
            </a:br>
            <a:br>
              <a:rPr lang="ru-RU" sz="2400" b="1" dirty="0">
                <a:solidFill>
                  <a:srgbClr val="C00000"/>
                </a:solidFill>
                <a:latin typeface="+mn-lt"/>
              </a:rPr>
            </a:br>
            <a:r>
              <a:rPr lang="ru-RU" sz="1800" b="1" dirty="0">
                <a:latin typeface="+mn-lt"/>
              </a:rPr>
              <a:t>Рабочее совещание с ответственными организаторами в ОО</a:t>
            </a:r>
            <a:br>
              <a:rPr lang="ru-RU" sz="1800" b="1" dirty="0">
                <a:latin typeface="+mn-lt"/>
              </a:rPr>
            </a:br>
            <a:r>
              <a:rPr lang="ru-RU" sz="1800" b="1" dirty="0">
                <a:latin typeface="+mn-lt"/>
              </a:rPr>
              <a:t>16.09.21г.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663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+mj-lt"/>
              </a:rPr>
              <a:t>ДЕПАРТАМЕНТ ОБРАЗОВАНИЯ ВЛАДИМИРСКОЙ ОБЛАСТИ</a:t>
            </a:r>
          </a:p>
          <a:p>
            <a:pPr algn="ctr"/>
            <a:r>
              <a:rPr lang="ru-RU" sz="1200" dirty="0">
                <a:latin typeface="+mj-lt"/>
              </a:rPr>
              <a:t>ГОСУДАРСТВЕННОЕ БЮДЖЕТНОЕ УЧРЕЖДЕНИЕ</a:t>
            </a:r>
          </a:p>
          <a:p>
            <a:pPr algn="ctr"/>
            <a:r>
              <a:rPr lang="ru-RU" sz="1200" dirty="0">
                <a:latin typeface="+mj-lt"/>
              </a:rPr>
              <a:t> ВЛАДИМИРСКОЙ ОБЛАСТИ «РЕГИОНАЛЬНЫЙ ИНФОРМАЦИОННО-АНАЛИТИЧЕСКИЙ </a:t>
            </a:r>
          </a:p>
          <a:p>
            <a:pPr algn="ctr"/>
            <a:r>
              <a:rPr lang="ru-RU" sz="1200" dirty="0">
                <a:latin typeface="+mj-lt"/>
              </a:rPr>
              <a:t>ЦЕНТР ОЦЕНКИ КАЧЕСТВА ОБРАЗОВАНИЯ»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1"/>
            <a:ext cx="1009650" cy="96202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Прямоугольник 6"/>
          <p:cNvSpPr/>
          <p:nvPr/>
        </p:nvSpPr>
        <p:spPr>
          <a:xfrm>
            <a:off x="2987824" y="4005064"/>
            <a:ext cx="576221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2000" b="1" dirty="0"/>
          </a:p>
          <a:p>
            <a:pPr algn="r"/>
            <a:r>
              <a:rPr lang="ru-RU" dirty="0" err="1"/>
              <a:t>Юдакова</a:t>
            </a:r>
            <a:r>
              <a:rPr lang="ru-RU" dirty="0"/>
              <a:t> Светлана Владимировна – заведующий отделом оценки качества </a:t>
            </a:r>
            <a:br>
              <a:rPr lang="ru-RU" dirty="0"/>
            </a:br>
            <a:r>
              <a:rPr lang="ru-RU" dirty="0"/>
              <a:t>профессионального образования</a:t>
            </a:r>
            <a:br>
              <a:rPr lang="ru-RU" dirty="0"/>
            </a:br>
            <a:r>
              <a:rPr lang="ru-RU" dirty="0"/>
              <a:t>ГБУ ВО РИАЦОКО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609329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г. Владимир,</a:t>
            </a:r>
            <a:br>
              <a:rPr lang="ru-RU" sz="1600" dirty="0">
                <a:latin typeface="+mj-lt"/>
              </a:rPr>
            </a:br>
            <a:r>
              <a:rPr lang="ru-RU" sz="1600" dirty="0">
                <a:latin typeface="+mj-lt"/>
              </a:rPr>
              <a:t>2021 г.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DC1249F-3A63-4407-907C-E6B2C7E3816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352" y="116630"/>
            <a:ext cx="1035419" cy="962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4094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16824" cy="72008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График проведения ВПР СПО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на территории Владимирской области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30002"/>
              </p:ext>
            </p:extLst>
          </p:nvPr>
        </p:nvGraphicFramePr>
        <p:xfrm>
          <a:off x="467544" y="1815840"/>
          <a:ext cx="8136904" cy="4649555"/>
        </p:xfrm>
        <a:graphic>
          <a:graphicData uri="http://schemas.openxmlformats.org/drawingml/2006/table">
            <a:tbl>
              <a:tblPr firstRow="1" firstCol="1" bandRow="1"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Дата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Мероприятия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Проведение ВПР по математике, химии, обществознанию, русскому языку, истории, биологии, физике, 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информатике</a:t>
                      </a: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</a:rPr>
                        <a:t>Проведение ВПР по математике, русскому языку, истории, биологии, 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информатике,</a:t>
                      </a:r>
                      <a:r>
                        <a:rPr lang="ru-RU" sz="1300" dirty="0">
                          <a:effectLst/>
                        </a:rPr>
                        <a:t> работы по оценке метапредметных результатов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</a:rPr>
                        <a:t>Проведение ВПР по математике, химии, обществознанию, русскому языку, истории, биологии, физике, </a:t>
                      </a:r>
                      <a:r>
                        <a:rPr lang="ru-RU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информатике, </a:t>
                      </a:r>
                      <a:r>
                        <a:rPr lang="ru-RU" sz="1300" dirty="0">
                          <a:effectLst/>
                        </a:rPr>
                        <a:t>работы по оценке метапредметных результатов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</a:rPr>
                        <a:t>Проведение ВПР по химии, обществознанию, русскому языку,</a:t>
                      </a:r>
                      <a:r>
                        <a:rPr lang="ru-RU" sz="1300" baseline="0" dirty="0">
                          <a:effectLst/>
                        </a:rPr>
                        <a:t> </a:t>
                      </a:r>
                      <a:r>
                        <a:rPr lang="ru-RU" sz="1300" dirty="0">
                          <a:effectLst/>
                        </a:rPr>
                        <a:t>работы по оценке метапредметных результатов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математике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математике</a:t>
                      </a:r>
                      <a:r>
                        <a:rPr lang="ru-RU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300" dirty="0">
                          <a:effectLst/>
                        </a:rPr>
                        <a:t>химии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26.09.2021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русскому языку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</a:rPr>
                        <a:t>Проведение ВПР по математике,</a:t>
                      </a:r>
                      <a:r>
                        <a:rPr lang="ru-RU" sz="1300" baseline="0" dirty="0">
                          <a:effectLst/>
                        </a:rPr>
                        <a:t> </a:t>
                      </a:r>
                      <a:r>
                        <a:rPr lang="ru-RU" sz="1300" dirty="0">
                          <a:effectLst/>
                        </a:rPr>
                        <a:t>работы по оценке метапредметных результатов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Проведение ВПР по оценке метапредметных результатов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</a:rPr>
                        <a:t>Проведение ВПР по оценке метапредметных результатов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физике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30.09.2021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</a:rPr>
                        <a:t>Проведение ВПР по оценке метапредметных результатов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биологии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4" marR="42074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908720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график проведения ВПР СПО по каждой ОО представлен </a:t>
            </a:r>
            <a:r>
              <a:rPr lang="ru-RU" sz="1600" dirty="0">
                <a:solidFill>
                  <a:srgbClr val="0070C0"/>
                </a:solidFill>
              </a:rPr>
              <a:t>на сайте ГБУ ВО РИАЦОКО</a:t>
            </a:r>
            <a:r>
              <a:rPr lang="ru-RU" sz="1600" dirty="0"/>
              <a:t>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07534" y="1340768"/>
            <a:ext cx="4600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План мероприятий по проведению ВПР СПО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959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89273"/>
              </p:ext>
            </p:extLst>
          </p:nvPr>
        </p:nvGraphicFramePr>
        <p:xfrm>
          <a:off x="395536" y="908720"/>
          <a:ext cx="8352928" cy="5504208"/>
        </p:xfrm>
        <a:graphic>
          <a:graphicData uri="http://schemas.openxmlformats.org/drawingml/2006/table">
            <a:tbl>
              <a:tblPr firstRow="1" firstCol="1" bandRow="1"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2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Дата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Мероприятия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01.10.2021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математике, биологии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02.10.2021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Проверка работ по математике,</a:t>
                      </a:r>
                      <a:r>
                        <a:rPr lang="ru-RU" sz="1300" b="0" baseline="0" dirty="0">
                          <a:effectLst/>
                        </a:rPr>
                        <a:t> </a:t>
                      </a:r>
                      <a:r>
                        <a:rPr lang="ru-RU" sz="1300" b="0" dirty="0">
                          <a:effectLst/>
                        </a:rPr>
                        <a:t>информатике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03.10.2021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Проверка работ по русскому языку,</a:t>
                      </a:r>
                      <a:r>
                        <a:rPr lang="ru-RU" sz="1300" b="0" baseline="0" dirty="0">
                          <a:effectLst/>
                        </a:rPr>
                        <a:t> </a:t>
                      </a:r>
                      <a:r>
                        <a:rPr lang="ru-RU" sz="1300" b="0" dirty="0">
                          <a:effectLst/>
                        </a:rPr>
                        <a:t>информатике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04.10.2021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05.10.2021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Проведение ВПР по оценке метапредметных результатов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06.10.2021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Проведение ВПР по оценке метапредметных результатов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физике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07.10.2021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08.10.2021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Проведение ВПР по оценке метапредметных результатов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9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оценке метапредметных результатов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обществознанию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19.10.2021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Проверка работ по истории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18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22.10.2021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25.10.2021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26.10.2021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</a:rPr>
                        <a:t>27.10.2021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Передача проверенных работ в ОО, загрузка результатов в ФИС ОКО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57" marR="50057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11760" y="404664"/>
            <a:ext cx="4600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План мероприятий по проведению ВПР СПО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31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n-lt"/>
              </a:rPr>
              <a:t>Анкетирование </a:t>
            </a:r>
            <a:br>
              <a:rPr lang="ru-RU" sz="2400" b="1" dirty="0">
                <a:solidFill>
                  <a:srgbClr val="C00000"/>
                </a:solidFill>
                <a:latin typeface="+mn-lt"/>
              </a:rPr>
            </a:br>
            <a:r>
              <a:rPr lang="ru-RU" sz="2400" dirty="0">
                <a:solidFill>
                  <a:srgbClr val="C00000"/>
                </a:solidFill>
                <a:latin typeface="+mn-lt"/>
              </a:rPr>
              <a:t>представителей администрации ОО СПО</a:t>
            </a:r>
            <a:br>
              <a:rPr lang="ru-RU" sz="2400" dirty="0">
                <a:solidFill>
                  <a:srgbClr val="C00000"/>
                </a:solidFill>
                <a:latin typeface="+mn-lt"/>
              </a:rPr>
            </a:br>
            <a:r>
              <a:rPr lang="ru-RU" sz="2400" dirty="0">
                <a:solidFill>
                  <a:srgbClr val="0070C0"/>
                </a:solidFill>
                <a:latin typeface="+mn-lt"/>
              </a:rPr>
              <a:t>15.09.2021 - 20.10.2021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9894" y="1484784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SzPct val="90000"/>
            </a:pPr>
            <a:r>
              <a:rPr lang="ru-RU" sz="2000" b="1" dirty="0"/>
              <a:t>Цель: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/>
              <a:t>сбор мнений о возможности использования результатов ВПР СПО для повышения качества образования;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/>
              <a:t>получение дополнительной информации об особенностях проведения процедуры ВПР СПО;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/>
              <a:t>проведение всестороннего анализа результатов обучающихся.</a:t>
            </a:r>
          </a:p>
          <a:p>
            <a:pPr>
              <a:buClr>
                <a:srgbClr val="C00000"/>
              </a:buClr>
              <a:buSzPct val="90000"/>
            </a:pPr>
            <a:endParaRPr lang="ru-RU" sz="2000" dirty="0"/>
          </a:p>
          <a:p>
            <a:pPr>
              <a:buClr>
                <a:srgbClr val="C00000"/>
              </a:buClr>
              <a:buSzPct val="90000"/>
            </a:pPr>
            <a:r>
              <a:rPr lang="ru-RU" sz="2000" b="1" dirty="0"/>
              <a:t>Участники:</a:t>
            </a:r>
            <a:r>
              <a:rPr lang="ru-RU" sz="2000" dirty="0"/>
              <a:t> директор или заместитель директора</a:t>
            </a:r>
          </a:p>
          <a:p>
            <a:pPr>
              <a:buClr>
                <a:srgbClr val="C00000"/>
              </a:buClr>
              <a:buSzPct val="90000"/>
            </a:pPr>
            <a:endParaRPr lang="ru-RU" sz="2000" dirty="0"/>
          </a:p>
          <a:p>
            <a:pPr>
              <a:buClr>
                <a:srgbClr val="C00000"/>
              </a:buClr>
              <a:buSzPct val="90000"/>
            </a:pPr>
            <a:r>
              <a:rPr lang="ru-RU" sz="2000" dirty="0"/>
              <a:t>Анкетирование осуществляется в электронном виде (ссылка для анкетирования публикуется в личных кабинетах образовательных организаций ФИС ОКО).</a:t>
            </a:r>
          </a:p>
          <a:p>
            <a:pPr>
              <a:buClr>
                <a:srgbClr val="C00000"/>
              </a:buClr>
              <a:buSzPct val="90000"/>
            </a:pPr>
            <a:endParaRPr lang="ru-RU" sz="2000" dirty="0"/>
          </a:p>
          <a:p>
            <a:pPr>
              <a:buClr>
                <a:srgbClr val="C00000"/>
              </a:buClr>
              <a:buSzPct val="90000"/>
            </a:pPr>
            <a:r>
              <a:rPr lang="ru-RU" sz="2000" dirty="0"/>
              <a:t>При проведении анкетирования исключаются персональные данные участников.</a:t>
            </a:r>
          </a:p>
          <a:p>
            <a:pPr>
              <a:buClr>
                <a:srgbClr val="C00000"/>
              </a:buClr>
              <a:buSzPct val="90000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6787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n-lt"/>
              </a:rPr>
              <a:t>Техническая поддержка</a:t>
            </a:r>
            <a:endParaRPr lang="ru-RU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196752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Инструктивные материалы на сайте ФИС ОКО: </a:t>
            </a:r>
          </a:p>
          <a:p>
            <a:r>
              <a:rPr lang="en-US" u="sng" dirty="0">
                <a:solidFill>
                  <a:srgbClr val="C00000"/>
                </a:solidFill>
              </a:rPr>
              <a:t>https://spo-fisoko.obrnadzor.gov.ru/lk/publications/vpr-spo</a:t>
            </a:r>
            <a:endParaRPr lang="ru-RU" u="sng" dirty="0">
              <a:solidFill>
                <a:srgbClr val="C00000"/>
              </a:solidFill>
            </a:endParaRPr>
          </a:p>
          <a:p>
            <a:r>
              <a:rPr lang="ru-RU" dirty="0"/>
              <a:t> </a:t>
            </a:r>
          </a:p>
          <a:p>
            <a:r>
              <a:rPr lang="ru-RU" dirty="0"/>
              <a:t>Раздел сайта ФИС ОКО «Форум поддержки СПО»:</a:t>
            </a:r>
          </a:p>
          <a:p>
            <a:r>
              <a:rPr lang="en-US" u="sng" dirty="0">
                <a:solidFill>
                  <a:srgbClr val="C00000"/>
                </a:solidFill>
              </a:rPr>
              <a:t>https://help-fisoko.obrnadzor.gov.ru/spo/rt1.php</a:t>
            </a:r>
            <a:endParaRPr lang="ru-RU" u="sng" dirty="0">
              <a:solidFill>
                <a:srgbClr val="C00000"/>
              </a:solidFill>
            </a:endParaRPr>
          </a:p>
          <a:p>
            <a:endParaRPr lang="ru-RU" dirty="0"/>
          </a:p>
          <a:p>
            <a:r>
              <a:rPr lang="ru-RU" dirty="0"/>
              <a:t>Техническая поддержка ФИС ОКО: </a:t>
            </a:r>
            <a:br>
              <a:rPr lang="ru-RU" dirty="0"/>
            </a:br>
            <a:r>
              <a:rPr lang="ru-RU" u="sng" dirty="0">
                <a:solidFill>
                  <a:srgbClr val="C00000"/>
                </a:solidFill>
              </a:rPr>
              <a:t>helpfisoko@fioco.ru</a:t>
            </a:r>
          </a:p>
          <a:p>
            <a:endParaRPr lang="ru-RU" dirty="0"/>
          </a:p>
          <a:p>
            <a:r>
              <a:rPr lang="ru-RU" dirty="0"/>
              <a:t>Информационно-технологическое сопровождение: </a:t>
            </a:r>
          </a:p>
          <a:p>
            <a:pPr marL="285750" indent="-285750">
              <a:buClr>
                <a:srgbClr val="C00000"/>
              </a:buClr>
              <a:buSzPct val="50000"/>
              <a:buFont typeface="Arial" pitchFamily="34" charset="0"/>
              <a:buChar char="•"/>
            </a:pPr>
            <a:r>
              <a:rPr lang="ru-RU" dirty="0"/>
              <a:t>на сайте ГБУ ВО РИА ЦОКО </a:t>
            </a:r>
            <a:r>
              <a:rPr lang="ru-RU" u="sng" dirty="0">
                <a:solidFill>
                  <a:srgbClr val="C00000"/>
                </a:solidFill>
              </a:rPr>
              <a:t>https://riacoko33.ru/</a:t>
            </a:r>
          </a:p>
          <a:p>
            <a:pPr marL="285750" indent="-285750">
              <a:buClr>
                <a:srgbClr val="C00000"/>
              </a:buClr>
              <a:buSzPct val="50000"/>
              <a:buFont typeface="Arial" pitchFamily="34" charset="0"/>
              <a:buChar char="•"/>
            </a:pPr>
            <a:r>
              <a:rPr lang="ru-RU" dirty="0"/>
              <a:t>по телефону </a:t>
            </a:r>
            <a:r>
              <a:rPr lang="ru-RU" dirty="0">
                <a:solidFill>
                  <a:srgbClr val="C00000"/>
                </a:solidFill>
              </a:rPr>
              <a:t>8(4922) 33-17-95</a:t>
            </a:r>
          </a:p>
          <a:p>
            <a:pPr marL="285750" indent="-285750">
              <a:buClr>
                <a:srgbClr val="C00000"/>
              </a:buClr>
              <a:buSzPct val="50000"/>
              <a:buFont typeface="Arial" pitchFamily="34" charset="0"/>
              <a:buChar char="•"/>
            </a:pPr>
            <a:r>
              <a:rPr lang="ru-RU" dirty="0"/>
              <a:t>электронной почте </a:t>
            </a:r>
            <a:r>
              <a:rPr lang="en-US" u="sng" dirty="0">
                <a:solidFill>
                  <a:srgbClr val="C00000"/>
                </a:solidFill>
              </a:rPr>
              <a:t>akkreditatsiaprof@yandex.ru</a:t>
            </a:r>
            <a:r>
              <a:rPr lang="ru-RU" u="sng" dirty="0">
                <a:solidFill>
                  <a:srgbClr val="C00000"/>
                </a:solidFill>
              </a:rPr>
              <a:t> </a:t>
            </a:r>
            <a:br>
              <a:rPr lang="ru-RU" u="sng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                                    </a:t>
            </a:r>
            <a:r>
              <a:rPr lang="en-US" u="sng" dirty="0">
                <a:solidFill>
                  <a:srgbClr val="C00000"/>
                </a:solidFill>
              </a:rPr>
              <a:t>akkreditatsiaprof@riacoko33.ru</a:t>
            </a:r>
            <a:endParaRPr lang="ru-RU" u="sng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48074" y="4293096"/>
            <a:ext cx="29164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Отдел оценки качества профессионального образования ГБУ ВО РИАЦОКО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940152" y="4365104"/>
            <a:ext cx="0" cy="75898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307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Особенности проведения ВПР СПО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8512" y="1196752"/>
            <a:ext cx="8136904" cy="5106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/>
              <a:t>ВПР СПО проводятся анонимно;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/>
              <a:t>участнику присваивается уникальный код, который выдается ему один раз до начала проведения проверочных работ;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/>
              <a:t>администрация ОО принимает решение о фиксации и хранении результатов участников с привязкой к Ф.И.О.;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/>
              <a:t>не предусмотрено использование результатов ВПР для оценки деятельности образовательных организаций, преподавателей, региональных и муниципальных органов управления образованием;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/>
              <a:t>результаты ВПР могут быть использованы ОО для совершенствования образовательного процесса, а региональными органами управления образованием – для анализа текущего состояния системы СПО и формирования программ ее развития;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/>
              <a:t>содержание заданий проверочных работ соответствуют ФГОС;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/>
              <a:t>местом проведения ВПР являются ОО СПО, где обучаются их участники;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70000"/>
              <a:buFont typeface="Wingdings" pitchFamily="2" charset="2"/>
              <a:buChar char="ü"/>
            </a:pPr>
            <a:r>
              <a:rPr lang="ru-RU" sz="1700" dirty="0"/>
              <a:t>проверка работ участников ВПР осуществляется на базе ГБУ ВО РИАЦОКО независимыми экспертами из числа учителей общеобразовательных организаций и преподавателей ВУЗов г. Владимира.</a:t>
            </a:r>
          </a:p>
        </p:txBody>
      </p:sp>
    </p:spTree>
    <p:extLst>
      <p:ext uri="{BB962C8B-B14F-4D97-AF65-F5344CB8AC3E}">
        <p14:creationId xmlns:p14="http://schemas.microsoft.com/office/powerpoint/2010/main" val="1106194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Подготовка к ВПР СПО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8352928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ru-RU" b="1" i="1" dirty="0"/>
              <a:t>Подготовить:</a:t>
            </a:r>
          </a:p>
          <a:p>
            <a:pPr>
              <a:lnSpc>
                <a:spcPts val="2300"/>
              </a:lnSpc>
            </a:pPr>
            <a:endParaRPr lang="ru-RU" b="1" i="1" dirty="0"/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список участников ВПР;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необходимое количество аудиторий для участников ВПР;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список участников ВПР по аудиториям;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список сотрудников с распределением функциональных обязанностей: ответственные в аудиториях; технический специалист для выполнения технических действий (работа в ФИС ОКО, печать материалов, </a:t>
            </a:r>
            <a:r>
              <a:rPr lang="ru-RU" sz="1600" b="1" dirty="0"/>
              <a:t>заполнение формы сбора информации </a:t>
            </a:r>
            <a:r>
              <a:rPr lang="ru-RU" sz="1600" dirty="0"/>
              <a:t>(для помощи </a:t>
            </a:r>
            <a:r>
              <a:rPr lang="ru-RU" sz="1600" dirty="0" err="1"/>
              <a:t>отв.организаторам</a:t>
            </a:r>
            <a:r>
              <a:rPr lang="ru-RU" sz="1600" dirty="0"/>
              <a:t>); ответственные на этажах;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помещение для печати, формирования комплектов контрольно-измерительных материалов (КИМ) ВПР по аудиториям, их приемки-передачи;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инструкции для организаторов в аудиториях (по количеству аудиторий, групп участников в аудитории); </a:t>
            </a:r>
            <a:r>
              <a:rPr lang="ru-RU" sz="1600" i="1" dirty="0">
                <a:solidFill>
                  <a:srgbClr val="0070C0"/>
                </a:solidFill>
              </a:rPr>
              <a:t>на сайте РИА ЦОКО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пакеты формата А4 для упаковки бланков с ответами участников ВПР (по количеству аудиторий);</a:t>
            </a:r>
          </a:p>
          <a:p>
            <a:pPr marL="285750" indent="-285750">
              <a:lnSpc>
                <a:spcPts val="2300"/>
              </a:lnSpc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бумагу для черновиков (из расчёта не менее 2 листов на одного участника).</a:t>
            </a:r>
          </a:p>
        </p:txBody>
      </p:sp>
    </p:spTree>
    <p:extLst>
      <p:ext uri="{BB962C8B-B14F-4D97-AF65-F5344CB8AC3E}">
        <p14:creationId xmlns:p14="http://schemas.microsoft.com/office/powerpoint/2010/main" val="425102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Подготовка аудиторий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52736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/>
              <a:t>В каждой аудитории</a:t>
            </a:r>
            <a:r>
              <a:rPr lang="ru-RU" sz="1600" dirty="0"/>
              <a:t> должно находиться не более 25-ти участников. Допускается использование поточных аудиторий при наличии одного организатора в аудитории на каждые 25 участников. Если в аудитории размещается больше 25 участников, ее следует условно разделить на зоны (не более 25 участников в каждой).</a:t>
            </a:r>
          </a:p>
          <a:p>
            <a:endParaRPr lang="ru-RU" sz="1600" dirty="0"/>
          </a:p>
          <a:p>
            <a:r>
              <a:rPr lang="ru-RU" sz="1600" i="1" dirty="0"/>
              <a:t>Каждая аудитория</a:t>
            </a:r>
            <a:r>
              <a:rPr lang="ru-RU" sz="1600" dirty="0"/>
              <a:t> для проведения ВПР должна быть обеспечена: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рабочими местами в соответствии с количеством участников; </a:t>
            </a:r>
            <a:r>
              <a:rPr lang="ru-RU" sz="1600" dirty="0">
                <a:solidFill>
                  <a:srgbClr val="002060"/>
                </a:solidFill>
              </a:rPr>
              <a:t>учесть,</a:t>
            </a:r>
            <a:r>
              <a:rPr lang="ru-RU" sz="1600" dirty="0"/>
              <a:t> что проверочная работа по </a:t>
            </a:r>
            <a:r>
              <a:rPr lang="ru-RU" sz="1600" dirty="0">
                <a:solidFill>
                  <a:srgbClr val="002060"/>
                </a:solidFill>
              </a:rPr>
              <a:t>информатике для 1-го курса </a:t>
            </a:r>
            <a:r>
              <a:rPr lang="ru-RU" sz="1600" dirty="0"/>
              <a:t>должна проводиться в компьютерном классе;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рабочими местами для организаторов в аудитории;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местом для личных вещей участников ВПР.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endParaRPr lang="ru-RU" sz="1600" dirty="0"/>
          </a:p>
          <a:p>
            <a:r>
              <a:rPr lang="ru-RU" sz="1600" i="1" dirty="0"/>
              <a:t>На рабочем месте</a:t>
            </a:r>
            <a:r>
              <a:rPr lang="ru-RU" sz="1600" dirty="0"/>
              <a:t> </a:t>
            </a:r>
            <a:r>
              <a:rPr lang="ru-RU" sz="1600" i="1" dirty="0"/>
              <a:t>участника</a:t>
            </a:r>
            <a:r>
              <a:rPr lang="ru-RU" sz="1600" dirty="0"/>
              <a:t> ВПР должны находиться: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ручка (синяя или черная, работа выполняется ручкой одного цвета);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листы для черновика.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endParaRPr lang="ru-RU" sz="1600" dirty="0"/>
          </a:p>
          <a:p>
            <a:r>
              <a:rPr lang="ru-RU" sz="1600" i="1" dirty="0"/>
              <a:t>На рабочем месте организатора </a:t>
            </a:r>
            <a:r>
              <a:rPr lang="ru-RU" sz="1600" dirty="0"/>
              <a:t>в аудитории должны находиться: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не менее двух запасных ручек (синих или черных);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дополнительные листы для черновика;</a:t>
            </a:r>
          </a:p>
          <a:p>
            <a:pPr marL="285750" indent="-285750">
              <a:buClr>
                <a:srgbClr val="C00000"/>
              </a:buClr>
              <a:buSzPct val="80000"/>
              <a:buFont typeface="Wingdings" pitchFamily="2" charset="2"/>
              <a:buChar char="ü"/>
            </a:pPr>
            <a:r>
              <a:rPr lang="ru-RU" sz="1600" dirty="0"/>
              <a:t>жесткая папка-планшет для закрепления протокола.</a:t>
            </a:r>
          </a:p>
          <a:p>
            <a:pPr>
              <a:buClr>
                <a:srgbClr val="C00000"/>
              </a:buClr>
              <a:buSzPct val="80000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9837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Ответственный организатор в ОО</a:t>
            </a:r>
            <a:br>
              <a:rPr lang="ru-RU" sz="2800" b="1" dirty="0">
                <a:solidFill>
                  <a:srgbClr val="C00000"/>
                </a:solidFill>
                <a:latin typeface="+mn-lt"/>
              </a:rPr>
            </a:br>
            <a:r>
              <a:rPr lang="ru-RU" sz="2800" i="1" dirty="0">
                <a:solidFill>
                  <a:srgbClr val="C00000"/>
                </a:solidFill>
                <a:latin typeface="+mn-lt"/>
              </a:rPr>
              <a:t>должен: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56792"/>
            <a:ext cx="7920880" cy="407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Издать приказ по образовательной организации об участии в ВПР СПО, используя Примерный текст (см. инструкцию в ФИС ОКО);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скачать и распечатать «коды участников», «бумажные протоколы» через личный кабинет в ФИС ОКО;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Скачать и распечатать контрольно-измерительные материалы  (КИМ) по количеству участников ВПР (в день или накануне, соблюдая конфиденциальность ); </a:t>
            </a:r>
          </a:p>
          <a:p>
            <a:pPr>
              <a:buClr>
                <a:srgbClr val="C00000"/>
              </a:buClr>
              <a:buSzPct val="90000"/>
            </a:pPr>
            <a:r>
              <a:rPr lang="ru-RU" sz="1600" b="1" i="1" dirty="0">
                <a:solidFill>
                  <a:srgbClr val="002060"/>
                </a:solidFill>
              </a:rPr>
              <a:t>примечание: </a:t>
            </a:r>
            <a:r>
              <a:rPr lang="ru-RU" sz="1600" dirty="0"/>
              <a:t>по каждому предмету </a:t>
            </a:r>
            <a:r>
              <a:rPr lang="ru-RU" sz="1600" i="1" dirty="0">
                <a:solidFill>
                  <a:srgbClr val="002060"/>
                </a:solidFill>
              </a:rPr>
              <a:t>на бланках </a:t>
            </a:r>
            <a:r>
              <a:rPr lang="ru-RU" sz="1600" dirty="0"/>
              <a:t>- 2 варианта; варианты – пятизначные; печать вариантов КИМ – в равном количестве; </a:t>
            </a:r>
            <a:r>
              <a:rPr lang="ru-RU" sz="1600" i="1" dirty="0">
                <a:solidFill>
                  <a:srgbClr val="002060"/>
                </a:solidFill>
              </a:rPr>
              <a:t>на компьютерах</a:t>
            </a:r>
            <a:r>
              <a:rPr lang="ru-RU" sz="1600" i="1" dirty="0"/>
              <a:t> </a:t>
            </a:r>
            <a:r>
              <a:rPr lang="ru-RU" sz="1600" dirty="0"/>
              <a:t>варианты КИМ с оценкой </a:t>
            </a:r>
            <a:r>
              <a:rPr lang="ru-RU" sz="1600" dirty="0" err="1"/>
              <a:t>метапредметных</a:t>
            </a:r>
            <a:r>
              <a:rPr lang="ru-RU" sz="1600" dirty="0"/>
              <a:t> результатов обучения – на каждую сессию, по информатике – 2 варианта на каждый день; 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учесть, что печать – черно-белая, допускается двусторонняя, без дефектов; </a:t>
            </a:r>
            <a:r>
              <a:rPr lang="ru-RU" sz="1600" dirty="0">
                <a:cs typeface="Times New Roman" panose="02020603050405020304" pitchFamily="18" charset="0"/>
              </a:rPr>
              <a:t>производится из файлов формата PDF на бумаге формата А4 строго без масштабирования (обязателен режим «</a:t>
            </a:r>
            <a:r>
              <a:rPr lang="ru-RU" sz="1600" dirty="0" err="1">
                <a:cs typeface="Times New Roman" panose="02020603050405020304" pitchFamily="18" charset="0"/>
              </a:rPr>
              <a:t>Actual</a:t>
            </a:r>
            <a:r>
              <a:rPr lang="ru-RU" sz="1600" dirty="0"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cs typeface="Times New Roman" panose="02020603050405020304" pitchFamily="18" charset="0"/>
              </a:rPr>
              <a:t>size</a:t>
            </a:r>
            <a:r>
              <a:rPr lang="ru-RU" sz="1600" dirty="0">
                <a:cs typeface="Times New Roman" panose="02020603050405020304" pitchFamily="18" charset="0"/>
              </a:rPr>
              <a:t>» при печати из </a:t>
            </a:r>
            <a:r>
              <a:rPr lang="ru-RU" sz="1600" dirty="0" err="1">
                <a:cs typeface="Times New Roman" panose="02020603050405020304" pitchFamily="18" charset="0"/>
              </a:rPr>
              <a:t>Acrobat</a:t>
            </a:r>
            <a:r>
              <a:rPr lang="ru-RU" sz="1600" dirty="0"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сформировать комплекты проверочных работ по количеству участников для каждой аудитории.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90000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9641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Ответственный организатор в ОО</a:t>
            </a:r>
            <a:br>
              <a:rPr lang="ru-RU" sz="2800" b="1" dirty="0">
                <a:solidFill>
                  <a:srgbClr val="C00000"/>
                </a:solidFill>
                <a:latin typeface="+mn-lt"/>
              </a:rPr>
            </a:br>
            <a:r>
              <a:rPr lang="ru-RU" sz="2800" i="1" dirty="0">
                <a:solidFill>
                  <a:srgbClr val="C00000"/>
                </a:solidFill>
                <a:latin typeface="+mn-lt"/>
              </a:rPr>
              <a:t>должен </a:t>
            </a:r>
            <a:r>
              <a:rPr lang="ru-RU" sz="2800" b="1" i="1" u="sng" dirty="0">
                <a:solidFill>
                  <a:srgbClr val="C00000"/>
                </a:solidFill>
                <a:latin typeface="+mn-lt"/>
              </a:rPr>
              <a:t>перед началом проведения ВПР: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56792"/>
            <a:ext cx="7920880" cy="3460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скорректировать списки участников ВПР с учетом фактической явки;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проверить готовность аудиторий;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выдать организаторам в аудиториях необходимые материалы для проведения ВПР (см. выше), код специальности; если требуется, провести дополнительный инструктаж;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листы бумаги для черновиков;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пакет для упаковки материалов ВПР в аудитории;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проверить готовность дежурных на этажах.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90000"/>
              <a:buFont typeface="Wingdings" pitchFamily="2" charset="2"/>
              <a:buChar char="ü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385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Каждый ответственный в аудитории</a:t>
            </a:r>
            <a:br>
              <a:rPr lang="ru-RU" dirty="0"/>
            </a:br>
            <a:r>
              <a:rPr lang="ru-RU" sz="3600" dirty="0">
                <a:solidFill>
                  <a:srgbClr val="C00000"/>
                </a:solidFill>
              </a:rPr>
              <a:t>должен: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/>
              <a:t>1) принять от ответственного в организации:</a:t>
            </a:r>
          </a:p>
          <a:p>
            <a:pPr marL="0" indent="0">
              <a:buNone/>
            </a:pPr>
            <a:r>
              <a:rPr lang="ru-RU" sz="1400" dirty="0"/>
              <a:t>- список участников ВПР;</a:t>
            </a:r>
          </a:p>
          <a:p>
            <a:pPr marL="0" indent="0">
              <a:buNone/>
            </a:pPr>
            <a:r>
              <a:rPr lang="ru-RU" sz="1400" dirty="0"/>
              <a:t>- бумажный протокол; код специальности;</a:t>
            </a:r>
          </a:p>
          <a:p>
            <a:pPr marL="0" indent="0">
              <a:buNone/>
            </a:pPr>
            <a:r>
              <a:rPr lang="ru-RU" sz="1400" dirty="0"/>
              <a:t>- таблицу с кодами участников; </a:t>
            </a:r>
          </a:p>
          <a:p>
            <a:pPr>
              <a:buFontTx/>
              <a:buChar char="-"/>
            </a:pPr>
            <a:r>
              <a:rPr lang="ru-RU" sz="1400" dirty="0"/>
              <a:t>КИМ по вариантам для оценки </a:t>
            </a:r>
            <a:r>
              <a:rPr lang="ru-RU" sz="1400" dirty="0" err="1"/>
              <a:t>метапредметных</a:t>
            </a:r>
            <a:r>
              <a:rPr lang="ru-RU" sz="1400" dirty="0"/>
              <a:t> результатов        обучения, профильному предмету;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/>
              <a:t>2) разрезать таблицу с кодами на карточки;</a:t>
            </a:r>
          </a:p>
          <a:p>
            <a:pPr marL="0" indent="0">
              <a:buNone/>
            </a:pPr>
            <a:r>
              <a:rPr lang="ru-RU" sz="1400" dirty="0"/>
              <a:t>3) организовать размещение участников ВПР в аудитории согласно регламенту (</a:t>
            </a:r>
            <a:r>
              <a:rPr lang="ru-RU" sz="1400" dirty="0" err="1"/>
              <a:t>см.инструкцию</a:t>
            </a:r>
            <a:r>
              <a:rPr lang="ru-RU" sz="1400" dirty="0"/>
              <a:t>);</a:t>
            </a:r>
          </a:p>
          <a:p>
            <a:pPr marL="0" indent="0">
              <a:buNone/>
            </a:pPr>
            <a:r>
              <a:rPr lang="ru-RU" sz="1400" dirty="0"/>
              <a:t>4) выдать каждому участнику ВПР уникальный код (1 курс – 10001, 10002, …; завершившие – 20001, 20002,…); </a:t>
            </a:r>
            <a:r>
              <a:rPr lang="ru-RU" sz="1400" dirty="0">
                <a:solidFill>
                  <a:srgbClr val="0070C0"/>
                </a:solidFill>
              </a:rPr>
              <a:t>учесть:</a:t>
            </a:r>
            <a:r>
              <a:rPr lang="ru-RU" sz="1400" dirty="0"/>
              <a:t> обучающиеся по ППССЗ выполняют проверочную работу с оценкой </a:t>
            </a:r>
            <a:r>
              <a:rPr lang="ru-RU" sz="1400" dirty="0" err="1"/>
              <a:t>метапредметных</a:t>
            </a:r>
            <a:r>
              <a:rPr lang="ru-RU" sz="1400" dirty="0"/>
              <a:t> результатов и проверочную работу по профильному предмету под одним и тем же кодом;</a:t>
            </a:r>
          </a:p>
          <a:p>
            <a:pPr marL="0" indent="0">
              <a:buNone/>
            </a:pPr>
            <a:r>
              <a:rPr lang="ru-RU" sz="1400" dirty="0"/>
              <a:t>4) провести инструктаж с участниками ВПР (см. </a:t>
            </a:r>
            <a:r>
              <a:rPr lang="ru-RU" sz="1400"/>
              <a:t>инструкцию); </a:t>
            </a:r>
            <a:r>
              <a:rPr lang="ru-RU" sz="1400" dirty="0">
                <a:solidFill>
                  <a:srgbClr val="0070C0"/>
                </a:solidFill>
              </a:rPr>
              <a:t>внимание:</a:t>
            </a:r>
            <a:r>
              <a:rPr lang="ru-RU" sz="1400" dirty="0"/>
              <a:t> каждый участник переписывает свой код в специально отведенное поле на каждой странице, ответы (решения) кратко или в развернутой форме записывает на листах с заданиями в специальном для этого месте);</a:t>
            </a:r>
          </a:p>
          <a:p>
            <a:pPr marL="0" indent="0">
              <a:buNone/>
            </a:pPr>
            <a:r>
              <a:rPr lang="ru-RU" sz="1400" dirty="0"/>
              <a:t>5) заполнить в процессе проведения работы бумажный протокол, в котором фиксируется соответствие кода с ФИО участника;</a:t>
            </a:r>
          </a:p>
          <a:p>
            <a:pPr marL="0" indent="0">
              <a:buNone/>
            </a:pPr>
            <a:r>
              <a:rPr lang="ru-RU" sz="1400" dirty="0"/>
              <a:t>6) </a:t>
            </a:r>
            <a:r>
              <a:rPr lang="ru-RU" sz="1400" dirty="0">
                <a:solidFill>
                  <a:srgbClr val="0070C0"/>
                </a:solidFill>
              </a:rPr>
              <a:t>учесть:</a:t>
            </a:r>
            <a:r>
              <a:rPr lang="ru-RU" sz="1400" dirty="0"/>
              <a:t> с момента начала и до окончания процедуры ВПР посторонние и опоздавшие в аудиторию не допускаются.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8356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Ответственный организатор в ОО</a:t>
            </a:r>
            <a:br>
              <a:rPr lang="ru-RU" sz="2800" b="1" dirty="0">
                <a:solidFill>
                  <a:srgbClr val="C00000"/>
                </a:solidFill>
                <a:latin typeface="+mn-lt"/>
              </a:rPr>
            </a:br>
            <a:r>
              <a:rPr lang="ru-RU" sz="2800" i="1" dirty="0">
                <a:solidFill>
                  <a:srgbClr val="C00000"/>
                </a:solidFill>
                <a:latin typeface="+mn-lt"/>
              </a:rPr>
              <a:t>должен </a:t>
            </a:r>
            <a:r>
              <a:rPr lang="ru-RU" sz="2800" b="1" i="1" u="sng" dirty="0">
                <a:solidFill>
                  <a:srgbClr val="C00000"/>
                </a:solidFill>
                <a:latin typeface="+mn-lt"/>
              </a:rPr>
              <a:t>по окончании проведения ВПР СПО: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40768"/>
            <a:ext cx="842493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принять от организаторов в аудиториях материалы ВПР на бланках, </a:t>
            </a:r>
            <a:r>
              <a:rPr lang="ru-RU" sz="1600" dirty="0" err="1"/>
              <a:t>флеш</a:t>
            </a:r>
            <a:r>
              <a:rPr lang="ru-RU" sz="1600" dirty="0"/>
              <a:t>-носителях, протоколы;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проверить запись логина ОО на титульном листе участников ВПР;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в день проверочной работы передать в ГБУ ВО РИАЦОКО (</a:t>
            </a:r>
            <a:r>
              <a:rPr lang="ru-RU" sz="1600" dirty="0">
                <a:solidFill>
                  <a:srgbClr val="0070C0"/>
                </a:solidFill>
              </a:rPr>
              <a:t>г. Владимир, ул. Михайловская, 47</a:t>
            </a:r>
            <a:r>
              <a:rPr lang="ru-RU" sz="1600" dirty="0"/>
              <a:t>) упакованные в пакеты бланки с ответами участников ВПО;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принять от ГБУ ВО РИАЦОКО проверенные экспертами работы (</a:t>
            </a:r>
            <a:r>
              <a:rPr lang="ru-RU" sz="1600" dirty="0">
                <a:solidFill>
                  <a:srgbClr val="0070C0"/>
                </a:solidFill>
              </a:rPr>
              <a:t>не позднее 21.10.2021</a:t>
            </a:r>
            <a:r>
              <a:rPr lang="ru-RU" sz="1600" dirty="0"/>
              <a:t>);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скачать и заполнить форму сбора результатов ВПР каждого из участников в личном кабинете ФИС ОКО (совместно с техническим специалистом); примечание: подготовить заранее аттестаты об основном общем образовании для заполнения отметок по математике (алгебре), русскому яз., истории (России), обществознанию, профильному предмету (для ППССЗ);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1600" dirty="0"/>
              <a:t>осуществить загрузку результатов ВПР в ФИС ОКО (</a:t>
            </a:r>
            <a:r>
              <a:rPr lang="ru-RU" sz="1600" dirty="0">
                <a:solidFill>
                  <a:srgbClr val="0070C0"/>
                </a:solidFill>
              </a:rPr>
              <a:t>не позднее 27.10.2021</a:t>
            </a:r>
            <a:r>
              <a:rPr lang="ru-RU" sz="1600" dirty="0"/>
              <a:t>).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endParaRPr lang="ru-RU" sz="1600" dirty="0"/>
          </a:p>
          <a:p>
            <a:pPr>
              <a:buClr>
                <a:srgbClr val="C00000"/>
              </a:buClr>
              <a:buSzPct val="90000"/>
            </a:pPr>
            <a:r>
              <a:rPr lang="ru-RU" sz="1600" b="1" dirty="0"/>
              <a:t>Примечание: </a:t>
            </a:r>
            <a:r>
              <a:rPr lang="ru-RU" sz="1600" dirty="0"/>
              <a:t>Передаются только коды участников. Ф.И.О. не указываются. Соответствие Ф.И.О. и кода остается в образовательной организации в виде бумажного протокола.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565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Результаты</a:t>
            </a:r>
            <a:endParaRPr lang="ru-RU" sz="2800" b="1" i="1" u="sng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/>
              <a:t>обработка результатов ВПР СПО обеспечивается Федеральным организатором (</a:t>
            </a:r>
            <a:r>
              <a:rPr lang="ru-RU" sz="2000" dirty="0">
                <a:solidFill>
                  <a:srgbClr val="0070C0"/>
                </a:solidFill>
              </a:rPr>
              <a:t>до 15.11.2021</a:t>
            </a:r>
            <a:r>
              <a:rPr lang="ru-RU" sz="2000" dirty="0"/>
              <a:t>);</a:t>
            </a:r>
            <a:br>
              <a:rPr lang="ru-RU" sz="2000" dirty="0"/>
            </a:br>
            <a:endParaRPr lang="ru-RU" sz="2000" dirty="0"/>
          </a:p>
          <a:p>
            <a:pPr marL="285750" indent="-285750" algn="ctr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r>
              <a:rPr lang="ru-RU" sz="2000" dirty="0"/>
              <a:t>ответственный организатор получает статистические отчеты с результатами ВПР СПО в личном кабинете ФИС ОКО в разделе «Аналитика» (</a:t>
            </a:r>
            <a:r>
              <a:rPr lang="ru-RU" sz="2000" dirty="0">
                <a:solidFill>
                  <a:srgbClr val="0070C0"/>
                </a:solidFill>
              </a:rPr>
              <a:t>с 21.11.21021</a:t>
            </a:r>
            <a:r>
              <a:rPr lang="ru-RU" sz="2000" dirty="0"/>
              <a:t>).</a:t>
            </a:r>
          </a:p>
          <a:p>
            <a:pPr marL="285750" indent="-285750">
              <a:buClr>
                <a:srgbClr val="C00000"/>
              </a:buClr>
              <a:buSzPct val="90000"/>
              <a:buFont typeface="Wingdings" pitchFamily="2" charset="2"/>
              <a:buChar char="ü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409933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1437</Words>
  <Application>Microsoft Office PowerPoint</Application>
  <PresentationFormat>Экран (4:3)</PresentationFormat>
  <Paragraphs>169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Тема Office</vt:lpstr>
      <vt:lpstr>«Содержание подготовки организаций среднего профессионального образования на территории Владимирской области к всероссийским проверочным работам обучающихся»  Рабочее совещание с ответственными организаторами в ОО 16.09.21г.</vt:lpstr>
      <vt:lpstr>Особенности проведения ВПР СПО</vt:lpstr>
      <vt:lpstr>Подготовка к ВПР СПО</vt:lpstr>
      <vt:lpstr>Подготовка аудиторий</vt:lpstr>
      <vt:lpstr>Ответственный организатор в ОО должен:</vt:lpstr>
      <vt:lpstr>Ответственный организатор в ОО должен перед началом проведения ВПР:</vt:lpstr>
      <vt:lpstr> Каждый ответственный в аудитории должен: </vt:lpstr>
      <vt:lpstr>Ответственный организатор в ОО должен по окончании проведения ВПР СПО:</vt:lpstr>
      <vt:lpstr>Результаты</vt:lpstr>
      <vt:lpstr>График проведения ВПР СПО  на территории Владимирской области</vt:lpstr>
      <vt:lpstr>Презентация PowerPoint</vt:lpstr>
      <vt:lpstr>Анкетирование  представителей администрации ОО СПО 15.09.2021 - 20.10.2021</vt:lpstr>
      <vt:lpstr>Техническая поддержка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RRR</dc:creator>
  <cp:lastModifiedBy>Пользователь Windows</cp:lastModifiedBy>
  <cp:revision>61</cp:revision>
  <cp:lastPrinted>2021-09-15T12:25:08Z</cp:lastPrinted>
  <dcterms:created xsi:type="dcterms:W3CDTF">2021-08-28T19:04:45Z</dcterms:created>
  <dcterms:modified xsi:type="dcterms:W3CDTF">2021-09-20T08:37:40Z</dcterms:modified>
</cp:coreProperties>
</file>