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theme/themeOverride1.xml" ContentType="application/vnd.openxmlformats-officedocument.themeOverride+xml"/>
  <Override PartName="/ppt/charts/chart2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348" r:id="rId2"/>
    <p:sldId id="309" r:id="rId3"/>
    <p:sldId id="310" r:id="rId4"/>
    <p:sldId id="311" r:id="rId5"/>
    <p:sldId id="312" r:id="rId6"/>
    <p:sldId id="308" r:id="rId7"/>
    <p:sldId id="264" r:id="rId8"/>
    <p:sldId id="266" r:id="rId9"/>
    <p:sldId id="287" r:id="rId10"/>
    <p:sldId id="296" r:id="rId11"/>
    <p:sldId id="288" r:id="rId12"/>
    <p:sldId id="313" r:id="rId13"/>
    <p:sldId id="320" r:id="rId14"/>
    <p:sldId id="314" r:id="rId15"/>
    <p:sldId id="315" r:id="rId16"/>
    <p:sldId id="327" r:id="rId17"/>
    <p:sldId id="316" r:id="rId18"/>
    <p:sldId id="317" r:id="rId19"/>
    <p:sldId id="318" r:id="rId20"/>
    <p:sldId id="319" r:id="rId21"/>
    <p:sldId id="340" r:id="rId22"/>
    <p:sldId id="326" r:id="rId23"/>
    <p:sldId id="341" r:id="rId24"/>
    <p:sldId id="342" r:id="rId25"/>
    <p:sldId id="339" r:id="rId26"/>
    <p:sldId id="328" r:id="rId27"/>
  </p:sldIdLst>
  <p:sldSz cx="9144000" cy="5715000" type="screen16x1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ECFF"/>
    <a:srgbClr val="72C650"/>
    <a:srgbClr val="FF8989"/>
    <a:srgbClr val="FFA3A3"/>
    <a:srgbClr val="4B9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13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5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1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ВПР СПО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830896680606671E-2"/>
          <c:y val="0.14043897341397607"/>
          <c:w val="0.5406800597103365"/>
          <c:h val="0.803635020993423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chemeClr val="accent3"/>
            </a:solidFill>
          </c:spPr>
          <c:explosion val="2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4B97CB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курс</c:v>
                </c:pt>
                <c:pt idx="1">
                  <c:v>Завершившие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0.55700000000000005</c:v>
                </c:pt>
                <c:pt idx="1">
                  <c:v>0.443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876833129652259"/>
          <c:y val="0.33776531604889432"/>
          <c:w val="0.26067982029429188"/>
          <c:h val="0.4603506114496763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физике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КГТА ЭМК</c:v>
                </c:pt>
                <c:pt idx="1">
                  <c:v>МПГК</c:v>
                </c:pt>
                <c:pt idx="2">
                  <c:v>ВХМК</c:v>
                </c:pt>
                <c:pt idx="3">
                  <c:v>МКРП</c:v>
                </c:pt>
                <c:pt idx="4">
                  <c:v>МИ ВлГУ</c:v>
                </c:pt>
                <c:pt idx="5">
                  <c:v>АППК</c:v>
                </c:pt>
                <c:pt idx="6">
                  <c:v>КИТП ВлГУ</c:v>
                </c:pt>
                <c:pt idx="7">
                  <c:v>НАПК</c:v>
                </c:pt>
                <c:pt idx="8">
                  <c:v>ВИК</c:v>
                </c:pt>
                <c:pt idx="9">
                  <c:v>ППГК</c:v>
                </c:pt>
                <c:pt idx="10">
                  <c:v>КМашК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96</c:v>
                </c:pt>
                <c:pt idx="1">
                  <c:v>91.67</c:v>
                </c:pt>
                <c:pt idx="2">
                  <c:v>67.5</c:v>
                </c:pt>
                <c:pt idx="3">
                  <c:v>60.87</c:v>
                </c:pt>
                <c:pt idx="4">
                  <c:v>54.84</c:v>
                </c:pt>
                <c:pt idx="5">
                  <c:v>21.05</c:v>
                </c:pt>
                <c:pt idx="6">
                  <c:v>18.18</c:v>
                </c:pt>
                <c:pt idx="7">
                  <c:v>8.33</c:v>
                </c:pt>
                <c:pt idx="8">
                  <c:v>1.69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775744"/>
        <c:axId val="117789824"/>
      </c:barChart>
      <c:catAx>
        <c:axId val="11777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789824"/>
        <c:crosses val="autoZero"/>
        <c:auto val="1"/>
        <c:lblAlgn val="ctr"/>
        <c:lblOffset val="100"/>
        <c:noMultiLvlLbl val="0"/>
      </c:catAx>
      <c:valAx>
        <c:axId val="1177898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77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химии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ВХМК</c:v>
                </c:pt>
                <c:pt idx="1">
                  <c:v>АППК</c:v>
                </c:pt>
                <c:pt idx="2">
                  <c:v>СГК</c:v>
                </c:pt>
                <c:pt idx="3">
                  <c:v>ВТК</c:v>
                </c:pt>
                <c:pt idx="4">
                  <c:v>ВТЭП</c:v>
                </c:pt>
                <c:pt idx="5">
                  <c:v>ГСК</c:v>
                </c:pt>
                <c:pt idx="6">
                  <c:v>ВТЭК</c:v>
                </c:pt>
                <c:pt idx="7">
                  <c:v>НАПК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83.33</c:v>
                </c:pt>
                <c:pt idx="1">
                  <c:v>73.92</c:v>
                </c:pt>
                <c:pt idx="2">
                  <c:v>72.72</c:v>
                </c:pt>
                <c:pt idx="3">
                  <c:v>17.02</c:v>
                </c:pt>
                <c:pt idx="4">
                  <c:v>16.670000000000002</c:v>
                </c:pt>
                <c:pt idx="5">
                  <c:v>16</c:v>
                </c:pt>
                <c:pt idx="6">
                  <c:v>4.3499999999999996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80384"/>
        <c:axId val="122881920"/>
      </c:barChart>
      <c:catAx>
        <c:axId val="12288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81920"/>
        <c:crosses val="autoZero"/>
        <c:auto val="1"/>
        <c:lblAlgn val="ctr"/>
        <c:lblOffset val="100"/>
        <c:noMultiLvlLbl val="0"/>
      </c:catAx>
      <c:valAx>
        <c:axId val="1228819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8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химии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ВХМК</c:v>
                </c:pt>
                <c:pt idx="1">
                  <c:v>ВТЭК</c:v>
                </c:pt>
                <c:pt idx="2">
                  <c:v>СГК</c:v>
                </c:pt>
                <c:pt idx="3">
                  <c:v>НАПК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68.290000000000006</c:v>
                </c:pt>
                <c:pt idx="1">
                  <c:v>64</c:v>
                </c:pt>
                <c:pt idx="2">
                  <c:v>21.74</c:v>
                </c:pt>
                <c:pt idx="3">
                  <c:v>4.3499999999999996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903168"/>
        <c:axId val="122913152"/>
      </c:barChart>
      <c:catAx>
        <c:axId val="12290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913152"/>
        <c:crosses val="autoZero"/>
        <c:auto val="1"/>
        <c:lblAlgn val="ctr"/>
        <c:lblOffset val="100"/>
        <c:noMultiLvlLbl val="0"/>
      </c:catAx>
      <c:valAx>
        <c:axId val="1229131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90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биологии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МПГК</c:v>
                </c:pt>
                <c:pt idx="1">
                  <c:v>КИТП ВлГУ</c:v>
                </c:pt>
                <c:pt idx="2">
                  <c:v>ГСК</c:v>
                </c:pt>
                <c:pt idx="3">
                  <c:v>ММедК</c:v>
                </c:pt>
                <c:pt idx="4">
                  <c:v>ВАК</c:v>
                </c:pt>
                <c:pt idx="5">
                  <c:v>МЛТТ</c:v>
                </c:pt>
                <c:pt idx="6">
                  <c:v>АМедК</c:v>
                </c:pt>
                <c:pt idx="7">
                  <c:v>ВБМК</c:v>
                </c:pt>
                <c:pt idx="8">
                  <c:v>ППГК</c:v>
                </c:pt>
                <c:pt idx="9">
                  <c:v>МПедК</c:v>
                </c:pt>
                <c:pt idx="10">
                  <c:v>НАПК</c:v>
                </c:pt>
                <c:pt idx="11">
                  <c:v>КМедК</c:v>
                </c:pt>
                <c:pt idx="12">
                  <c:v>ЮПИГК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88</c:v>
                </c:pt>
                <c:pt idx="1">
                  <c:v>64.7</c:v>
                </c:pt>
                <c:pt idx="2">
                  <c:v>64</c:v>
                </c:pt>
                <c:pt idx="3">
                  <c:v>58.48</c:v>
                </c:pt>
                <c:pt idx="4">
                  <c:v>46.15</c:v>
                </c:pt>
                <c:pt idx="5">
                  <c:v>41.67</c:v>
                </c:pt>
                <c:pt idx="6">
                  <c:v>33.78</c:v>
                </c:pt>
                <c:pt idx="7">
                  <c:v>32.619999999999997</c:v>
                </c:pt>
                <c:pt idx="8">
                  <c:v>24</c:v>
                </c:pt>
                <c:pt idx="9">
                  <c:v>8.11</c:v>
                </c:pt>
                <c:pt idx="10">
                  <c:v>5.56</c:v>
                </c:pt>
                <c:pt idx="11">
                  <c:v>4.55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029376"/>
        <c:axId val="123030912"/>
      </c:barChart>
      <c:catAx>
        <c:axId val="1230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030912"/>
        <c:crosses val="autoZero"/>
        <c:auto val="1"/>
        <c:lblAlgn val="ctr"/>
        <c:lblOffset val="100"/>
        <c:noMultiLvlLbl val="0"/>
      </c:catAx>
      <c:valAx>
        <c:axId val="1230309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02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биологии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7"/>
              <c:layout>
                <c:manualLayout>
                  <c:x val="0"/>
                  <c:y val="-1.2598054581237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4.094287142698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МПедК</c:v>
                </c:pt>
                <c:pt idx="1">
                  <c:v>ВАК</c:v>
                </c:pt>
                <c:pt idx="2">
                  <c:v>МПГК</c:v>
                </c:pt>
                <c:pt idx="3">
                  <c:v>ММедК</c:v>
                </c:pt>
                <c:pt idx="4">
                  <c:v>ГСК</c:v>
                </c:pt>
                <c:pt idx="5">
                  <c:v>КИТП ВлГУ</c:v>
                </c:pt>
                <c:pt idx="6">
                  <c:v>МЛТТ</c:v>
                </c:pt>
                <c:pt idx="7">
                  <c:v>НАПК</c:v>
                </c:pt>
                <c:pt idx="8">
                  <c:v>ВТЭП</c:v>
                </c:pt>
                <c:pt idx="9">
                  <c:v>ВБМК</c:v>
                </c:pt>
                <c:pt idx="10">
                  <c:v>АМедК</c:v>
                </c:pt>
                <c:pt idx="11">
                  <c:v>ППГК</c:v>
                </c:pt>
                <c:pt idx="12">
                  <c:v>КМедК</c:v>
                </c:pt>
                <c:pt idx="13">
                  <c:v>ЮПИГК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100</c:v>
                </c:pt>
                <c:pt idx="1">
                  <c:v>98.21</c:v>
                </c:pt>
                <c:pt idx="2">
                  <c:v>95.83</c:v>
                </c:pt>
                <c:pt idx="3">
                  <c:v>77.67</c:v>
                </c:pt>
                <c:pt idx="4">
                  <c:v>71.430000000000007</c:v>
                </c:pt>
                <c:pt idx="5">
                  <c:v>70</c:v>
                </c:pt>
                <c:pt idx="6">
                  <c:v>53.33</c:v>
                </c:pt>
                <c:pt idx="7">
                  <c:v>44.44</c:v>
                </c:pt>
                <c:pt idx="8">
                  <c:v>42.86</c:v>
                </c:pt>
                <c:pt idx="9">
                  <c:v>9.3000000000000007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095680"/>
        <c:axId val="123109760"/>
      </c:barChart>
      <c:catAx>
        <c:axId val="1230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109760"/>
        <c:crosses val="autoZero"/>
        <c:auto val="1"/>
        <c:lblAlgn val="ctr"/>
        <c:lblOffset val="100"/>
        <c:noMultiLvlLbl val="0"/>
      </c:catAx>
      <c:valAx>
        <c:axId val="123109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09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</a:t>
            </a:r>
          </a:p>
          <a:p>
            <a:pPr>
              <a:defRPr/>
            </a:pP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1 курса по географии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effectLst>
              <a:glow>
                <a:schemeClr val="accent1">
                  <a:alpha val="43000"/>
                </a:schemeClr>
              </a:glow>
              <a:softEdge rad="0"/>
            </a:effectLst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glow>
                  <a:schemeClr val="accent1">
                    <a:alpha val="43000"/>
                  </a:schemeClr>
                </a:glow>
                <a:softEdge rad="0"/>
              </a:effectLst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effectLst>
                <a:glow>
                  <a:schemeClr val="accent1">
                    <a:alpha val="43000"/>
                  </a:schemeClr>
                </a:glow>
                <a:softEdge rad="0"/>
              </a:effectLst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КМашК</c:v>
                </c:pt>
                <c:pt idx="1">
                  <c:v>КИТП ВлГУ</c:v>
                </c:pt>
                <c:pt idx="2">
                  <c:v>ВТЭП</c:v>
                </c:pt>
                <c:pt idx="3">
                  <c:v>СИГК</c:v>
                </c:pt>
                <c:pt idx="4">
                  <c:v>ВТТ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73.92</c:v>
                </c:pt>
                <c:pt idx="2">
                  <c:v>67.5</c:v>
                </c:pt>
                <c:pt idx="3">
                  <c:v>25</c:v>
                </c:pt>
                <c:pt idx="4">
                  <c:v>17.02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38112"/>
        <c:axId val="123143296"/>
      </c:barChart>
      <c:catAx>
        <c:axId val="1233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143296"/>
        <c:crosses val="autoZero"/>
        <c:auto val="1"/>
        <c:lblAlgn val="ctr"/>
        <c:lblOffset val="100"/>
        <c:noMultiLvlLbl val="0"/>
      </c:catAx>
      <c:valAx>
        <c:axId val="1231432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33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географии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6.9001526183361962E-3"/>
                  <c:y val="-1.533646020007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КИТП ВлГУ</c:v>
                </c:pt>
                <c:pt idx="1">
                  <c:v>ВТТ</c:v>
                </c:pt>
                <c:pt idx="2">
                  <c:v>МПГК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88.89</c:v>
                </c:pt>
                <c:pt idx="1">
                  <c:v>75</c:v>
                </c:pt>
                <c:pt idx="2">
                  <c:v>66.66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72736"/>
        <c:axId val="123174272"/>
      </c:barChart>
      <c:catAx>
        <c:axId val="12317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174272"/>
        <c:crosses val="autoZero"/>
        <c:auto val="1"/>
        <c:lblAlgn val="ctr"/>
        <c:lblOffset val="100"/>
        <c:noMultiLvlLbl val="0"/>
      </c:catAx>
      <c:valAx>
        <c:axId val="1231742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17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информатике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ГСК</c:v>
                </c:pt>
                <c:pt idx="1">
                  <c:v>КТК</c:v>
                </c:pt>
                <c:pt idx="2">
                  <c:v>МКРП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33.33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81408"/>
        <c:axId val="123687296"/>
      </c:barChart>
      <c:catAx>
        <c:axId val="12368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687296"/>
        <c:crosses val="autoZero"/>
        <c:auto val="1"/>
        <c:lblAlgn val="ctr"/>
        <c:lblOffset val="100"/>
        <c:noMultiLvlLbl val="0"/>
      </c:catAx>
      <c:valAx>
        <c:axId val="1236872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68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информатике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ГСК</c:v>
                </c:pt>
                <c:pt idx="1">
                  <c:v>МКРП</c:v>
                </c:pt>
                <c:pt idx="2">
                  <c:v>КМашК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66.67</c:v>
                </c:pt>
                <c:pt idx="1">
                  <c:v>65.22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14944"/>
        <c:axId val="123724928"/>
      </c:barChart>
      <c:catAx>
        <c:axId val="12371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724928"/>
        <c:crosses val="autoZero"/>
        <c:auto val="1"/>
        <c:lblAlgn val="ctr"/>
        <c:lblOffset val="100"/>
        <c:noMultiLvlLbl val="0"/>
      </c:catAx>
      <c:valAx>
        <c:axId val="123724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71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истории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ВОМК</c:v>
                </c:pt>
                <c:pt idx="1">
                  <c:v>МИЛМ ВШНИ</c:v>
                </c:pt>
                <c:pt idx="2">
                  <c:v>МПедК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78.260000000000005</c:v>
                </c:pt>
                <c:pt idx="1">
                  <c:v>66.66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33728"/>
        <c:axId val="123435264"/>
      </c:barChart>
      <c:catAx>
        <c:axId val="1234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435264"/>
        <c:crosses val="autoZero"/>
        <c:auto val="1"/>
        <c:lblAlgn val="ctr"/>
        <c:lblOffset val="100"/>
        <c:noMultiLvlLbl val="0"/>
      </c:catAx>
      <c:valAx>
        <c:axId val="1234352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433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1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1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Участие в выполнении проверочных работ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22872567054801"/>
          <c:y val="0.17928634710103436"/>
          <c:w val="0.46810960011896346"/>
          <c:h val="0.79810220516808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проверочных работ </c:v>
                </c:pt>
              </c:strCache>
            </c:strRef>
          </c:tx>
          <c:spPr>
            <a:solidFill>
              <a:srgbClr val="4B97CB"/>
            </a:solidFill>
          </c:spPr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90,7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Явка на проверочные работы (сессии)</c:v>
                </c:pt>
                <c:pt idx="1">
                  <c:v>Пропуски</c:v>
                </c:pt>
                <c:pt idx="2">
                  <c:v>Пропуски по неуважительной причине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85.9</c:v>
                </c:pt>
                <c:pt idx="1">
                  <c:v>9.3000000000000007</c:v>
                </c:pt>
                <c:pt idx="2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026150886680624"/>
          <c:y val="0.2838970273144254"/>
          <c:w val="0.24871992563429571"/>
          <c:h val="0.53909486247559801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истории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53847863057950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448692337261682E-2"/>
          <c:y val="7.5811843361986625E-2"/>
          <c:w val="0.89549234283847756"/>
          <c:h val="0.83064708691499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1.679707545722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267474554109373E-3"/>
                  <c:y val="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679707545722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МИЛМ ВШНИ</c:v>
                </c:pt>
                <c:pt idx="1">
                  <c:v>МПедК</c:v>
                </c:pt>
                <c:pt idx="2">
                  <c:v>ВОККИ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89.48</c:v>
                </c:pt>
                <c:pt idx="1">
                  <c:v>85.72</c:v>
                </c:pt>
                <c:pt idx="2">
                  <c:v>26.15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68416"/>
        <c:axId val="123343232"/>
      </c:barChart>
      <c:catAx>
        <c:axId val="12346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343232"/>
        <c:crosses val="autoZero"/>
        <c:auto val="1"/>
        <c:lblAlgn val="ctr"/>
        <c:lblOffset val="100"/>
        <c:noMultiLvlLbl val="0"/>
      </c:catAx>
      <c:valAx>
        <c:axId val="1233432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46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обществознанию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5"/>
            <c:invertIfNegative val="0"/>
            <c:bubble3D val="0"/>
          </c:dPt>
          <c:dLbls>
            <c:txPr>
              <a:bodyPr rot="-540000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ВПолК</c:v>
                </c:pt>
                <c:pt idx="1">
                  <c:v>КИТП ВлГУ</c:v>
                </c:pt>
                <c:pt idx="2">
                  <c:v>СПбГИК</c:v>
                </c:pt>
                <c:pt idx="3">
                  <c:v>ВАМК</c:v>
                </c:pt>
                <c:pt idx="4">
                  <c:v>ВТЭП</c:v>
                </c:pt>
                <c:pt idx="5">
                  <c:v>АППК</c:v>
                </c:pt>
                <c:pt idx="6">
                  <c:v>МПедК</c:v>
                </c:pt>
                <c:pt idx="7">
                  <c:v>ЮПИГК</c:v>
                </c:pt>
                <c:pt idx="8">
                  <c:v>СГК</c:v>
                </c:pt>
                <c:pt idx="9">
                  <c:v>ГСК</c:v>
                </c:pt>
                <c:pt idx="10">
                  <c:v>ВПедК</c:v>
                </c:pt>
                <c:pt idx="11">
                  <c:v>ВТЭК</c:v>
                </c:pt>
                <c:pt idx="12">
                  <c:v>ВОККИ</c:v>
                </c:pt>
                <c:pt idx="13">
                  <c:v>МИ ВлГУ</c:v>
                </c:pt>
                <c:pt idx="14">
                  <c:v>КТК</c:v>
                </c:pt>
                <c:pt idx="15">
                  <c:v>КПолК</c:v>
                </c:pt>
                <c:pt idx="16">
                  <c:v>МКРП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90.08</c:v>
                </c:pt>
                <c:pt idx="1">
                  <c:v>86.67</c:v>
                </c:pt>
                <c:pt idx="2">
                  <c:v>80.349999999999994</c:v>
                </c:pt>
                <c:pt idx="3">
                  <c:v>78.739999999999995</c:v>
                </c:pt>
                <c:pt idx="4">
                  <c:v>75.7</c:v>
                </c:pt>
                <c:pt idx="5">
                  <c:v>66.67</c:v>
                </c:pt>
                <c:pt idx="6">
                  <c:v>63.04</c:v>
                </c:pt>
                <c:pt idx="7">
                  <c:v>61.91</c:v>
                </c:pt>
                <c:pt idx="8">
                  <c:v>56.76</c:v>
                </c:pt>
                <c:pt idx="9">
                  <c:v>56.25</c:v>
                </c:pt>
                <c:pt idx="10">
                  <c:v>55</c:v>
                </c:pt>
                <c:pt idx="11">
                  <c:v>54.55</c:v>
                </c:pt>
                <c:pt idx="12">
                  <c:v>48.44</c:v>
                </c:pt>
                <c:pt idx="13">
                  <c:v>40.909999999999997</c:v>
                </c:pt>
                <c:pt idx="14">
                  <c:v>31.08</c:v>
                </c:pt>
                <c:pt idx="15">
                  <c:v>16.670000000000002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82336"/>
        <c:axId val="123583872"/>
      </c:barChart>
      <c:catAx>
        <c:axId val="12358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83872"/>
        <c:crosses val="autoZero"/>
        <c:auto val="1"/>
        <c:lblAlgn val="ctr"/>
        <c:lblOffset val="100"/>
        <c:noMultiLvlLbl val="0"/>
      </c:catAx>
      <c:valAx>
        <c:axId val="1235838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8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обществознанию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ВПолК</c:v>
                </c:pt>
                <c:pt idx="1">
                  <c:v>ГСК</c:v>
                </c:pt>
                <c:pt idx="2">
                  <c:v>КИТП ВлГУ</c:v>
                </c:pt>
                <c:pt idx="3">
                  <c:v>КТК</c:v>
                </c:pt>
                <c:pt idx="4">
                  <c:v>АППК</c:v>
                </c:pt>
                <c:pt idx="5">
                  <c:v>МИ ВлГУ</c:v>
                </c:pt>
                <c:pt idx="6">
                  <c:v>ВТЭП</c:v>
                </c:pt>
                <c:pt idx="7">
                  <c:v>МКРП</c:v>
                </c:pt>
                <c:pt idx="8">
                  <c:v>ВТЭК</c:v>
                </c:pt>
                <c:pt idx="9">
                  <c:v>КМашК</c:v>
                </c:pt>
                <c:pt idx="10">
                  <c:v>ППГК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97.06</c:v>
                </c:pt>
                <c:pt idx="2">
                  <c:v>95.84</c:v>
                </c:pt>
                <c:pt idx="3">
                  <c:v>78.430000000000007</c:v>
                </c:pt>
                <c:pt idx="4">
                  <c:v>70.84</c:v>
                </c:pt>
                <c:pt idx="5">
                  <c:v>66</c:v>
                </c:pt>
                <c:pt idx="6">
                  <c:v>56.48</c:v>
                </c:pt>
                <c:pt idx="7">
                  <c:v>56</c:v>
                </c:pt>
                <c:pt idx="8">
                  <c:v>32</c:v>
                </c:pt>
                <c:pt idx="9">
                  <c:v>26.09</c:v>
                </c:pt>
                <c:pt idx="10">
                  <c:v>16.670000000000002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04512"/>
        <c:axId val="123506048"/>
      </c:barChart>
      <c:catAx>
        <c:axId val="1235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06048"/>
        <c:crosses val="autoZero"/>
        <c:auto val="1"/>
        <c:lblAlgn val="ctr"/>
        <c:lblOffset val="100"/>
        <c:noMultiLvlLbl val="0"/>
      </c:catAx>
      <c:valAx>
        <c:axId val="123506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0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английскому языку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АППК</c:v>
                </c:pt>
                <c:pt idx="1">
                  <c:v>ВТЭП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80.959999999999994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60800"/>
        <c:axId val="124062336"/>
      </c:barChart>
      <c:catAx>
        <c:axId val="12406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062336"/>
        <c:crosses val="autoZero"/>
        <c:auto val="1"/>
        <c:lblAlgn val="ctr"/>
        <c:lblOffset val="100"/>
        <c:noMultiLvlLbl val="0"/>
      </c:catAx>
      <c:valAx>
        <c:axId val="124062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060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baseline="0">
                <a:latin typeface="Times New Roman" pitchFamily="18" charset="0"/>
                <a:cs typeface="Times New Roman" pitchFamily="18" charset="0"/>
              </a:rPr>
              <a:t> - 2022 год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1К 2021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Биология</c:v>
                </c:pt>
                <c:pt idx="1">
                  <c:v>ЕПР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</c:v>
                </c:pt>
                <c:pt idx="8">
                  <c:v>Химия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22.64</c:v>
                </c:pt>
                <c:pt idx="1">
                  <c:v>44.82</c:v>
                </c:pt>
                <c:pt idx="2">
                  <c:v>12.27</c:v>
                </c:pt>
                <c:pt idx="3">
                  <c:v>36.58</c:v>
                </c:pt>
                <c:pt idx="4">
                  <c:v>21.3</c:v>
                </c:pt>
                <c:pt idx="5">
                  <c:v>57.53</c:v>
                </c:pt>
                <c:pt idx="6">
                  <c:v>75.14</c:v>
                </c:pt>
                <c:pt idx="7">
                  <c:v>20.55</c:v>
                </c:pt>
                <c:pt idx="8">
                  <c:v>10.58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ЗВ 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Биология</c:v>
                </c:pt>
                <c:pt idx="1">
                  <c:v>ЕПР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</c:v>
                </c:pt>
                <c:pt idx="8">
                  <c:v>Химия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54.1</c:v>
                </c:pt>
                <c:pt idx="1">
                  <c:v>40.47</c:v>
                </c:pt>
                <c:pt idx="2">
                  <c:v>50.77</c:v>
                </c:pt>
                <c:pt idx="3">
                  <c:v>75.680000000000007</c:v>
                </c:pt>
                <c:pt idx="4">
                  <c:v>27.92</c:v>
                </c:pt>
                <c:pt idx="5">
                  <c:v>77.78</c:v>
                </c:pt>
                <c:pt idx="6">
                  <c:v>68.05</c:v>
                </c:pt>
                <c:pt idx="7">
                  <c:v>36.76</c:v>
                </c:pt>
                <c:pt idx="8">
                  <c:v>77.03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02528"/>
        <c:axId val="124104064"/>
      </c:barChart>
      <c:catAx>
        <c:axId val="12410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04064"/>
        <c:crosses val="autoZero"/>
        <c:auto val="1"/>
        <c:lblAlgn val="ctr"/>
        <c:lblOffset val="100"/>
        <c:noMultiLvlLbl val="0"/>
      </c:catAx>
      <c:valAx>
        <c:axId val="12410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02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baseline="0">
                <a:latin typeface="Times New Roman" pitchFamily="18" charset="0"/>
                <a:cs typeface="Times New Roman" pitchFamily="18" charset="0"/>
              </a:rPr>
              <a:t> - 2023 год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506612571068894E-2"/>
          <c:y val="0.1659299716873491"/>
          <c:w val="0.87977076648353525"/>
          <c:h val="0.51885376382516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1К 2022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Англиский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ЕПР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Математика</c:v>
                </c:pt>
                <c:pt idx="7">
                  <c:v>Обществознание</c:v>
                </c:pt>
                <c:pt idx="8">
                  <c:v>Русский язык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</c:v>
                </c:pt>
                <c:pt idx="1">
                  <c:v>37.76</c:v>
                </c:pt>
                <c:pt idx="2">
                  <c:v>49.41</c:v>
                </c:pt>
                <c:pt idx="3">
                  <c:v>45.57</c:v>
                </c:pt>
                <c:pt idx="4">
                  <c:v>21.53</c:v>
                </c:pt>
                <c:pt idx="5">
                  <c:v>72.5</c:v>
                </c:pt>
                <c:pt idx="6">
                  <c:v>35.25</c:v>
                </c:pt>
                <c:pt idx="7">
                  <c:v>71.89</c:v>
                </c:pt>
                <c:pt idx="8">
                  <c:v>78.27</c:v>
                </c:pt>
                <c:pt idx="9">
                  <c:v>25.05</c:v>
                </c:pt>
                <c:pt idx="10">
                  <c:v>49.22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ЗВ 2023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Англиский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ЕПР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Математика</c:v>
                </c:pt>
                <c:pt idx="7">
                  <c:v>Обществознание</c:v>
                </c:pt>
                <c:pt idx="8">
                  <c:v>Русский язык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50</c:v>
                </c:pt>
                <c:pt idx="1">
                  <c:v>44.96</c:v>
                </c:pt>
                <c:pt idx="2">
                  <c:v>77.010000000000005</c:v>
                </c:pt>
                <c:pt idx="3">
                  <c:v>36.520000000000003</c:v>
                </c:pt>
                <c:pt idx="4">
                  <c:v>47.92</c:v>
                </c:pt>
                <c:pt idx="5">
                  <c:v>49.52</c:v>
                </c:pt>
                <c:pt idx="6">
                  <c:v>29.29</c:v>
                </c:pt>
                <c:pt idx="7">
                  <c:v>73.67</c:v>
                </c:pt>
                <c:pt idx="8">
                  <c:v>74.37</c:v>
                </c:pt>
                <c:pt idx="9">
                  <c:v>39.1</c:v>
                </c:pt>
                <c:pt idx="10">
                  <c:v>44.65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59712"/>
        <c:axId val="123861248"/>
      </c:barChart>
      <c:catAx>
        <c:axId val="12385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861248"/>
        <c:crosses val="autoZero"/>
        <c:auto val="1"/>
        <c:lblAlgn val="ctr"/>
        <c:lblOffset val="100"/>
        <c:noMultiLvlLbl val="0"/>
      </c:catAx>
      <c:valAx>
        <c:axId val="12386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859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ЕПР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9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Лист1!$A$2:$A$41</c:f>
              <c:strCache>
                <c:ptCount val="40"/>
                <c:pt idx="0">
                  <c:v>ВПолК</c:v>
                </c:pt>
                <c:pt idx="1">
                  <c:v>МПГК</c:v>
                </c:pt>
                <c:pt idx="2">
                  <c:v>КГТА ЭМК</c:v>
                </c:pt>
                <c:pt idx="3">
                  <c:v>КТК</c:v>
                </c:pt>
                <c:pt idx="4">
                  <c:v>ВЭТК</c:v>
                </c:pt>
                <c:pt idx="5">
                  <c:v>ВОМК</c:v>
                </c:pt>
                <c:pt idx="6">
                  <c:v>СИГК</c:v>
                </c:pt>
                <c:pt idx="7">
                  <c:v>ВАМК</c:v>
                </c:pt>
                <c:pt idx="8">
                  <c:v>Финуниверситет</c:v>
                </c:pt>
                <c:pt idx="9">
                  <c:v>АППК</c:v>
                </c:pt>
                <c:pt idx="10">
                  <c:v>МИ ВлГУ</c:v>
                </c:pt>
                <c:pt idx="11">
                  <c:v>МИЛМ ВШНИ</c:v>
                </c:pt>
                <c:pt idx="12">
                  <c:v>СПбГИК</c:v>
                </c:pt>
                <c:pt idx="13">
                  <c:v>МИК</c:v>
                </c:pt>
                <c:pt idx="14">
                  <c:v>КИТП ВлГУ</c:v>
                </c:pt>
                <c:pt idx="15">
                  <c:v>ВТЭК</c:v>
                </c:pt>
                <c:pt idx="16">
                  <c:v>ВТЭП</c:v>
                </c:pt>
                <c:pt idx="17">
                  <c:v>СГК</c:v>
                </c:pt>
                <c:pt idx="18">
                  <c:v>ВТТ</c:v>
                </c:pt>
                <c:pt idx="19">
                  <c:v>ВСК</c:v>
                </c:pt>
                <c:pt idx="20">
                  <c:v>ВОККИ</c:v>
                </c:pt>
                <c:pt idx="21">
                  <c:v>МКРП</c:v>
                </c:pt>
                <c:pt idx="22">
                  <c:v>ВБМК</c:v>
                </c:pt>
                <c:pt idx="23">
                  <c:v>ГСК</c:v>
                </c:pt>
                <c:pt idx="24">
                  <c:v>МПедК</c:v>
                </c:pt>
                <c:pt idx="25">
                  <c:v>ВХМК</c:v>
                </c:pt>
                <c:pt idx="26">
                  <c:v>ВАК</c:v>
                </c:pt>
                <c:pt idx="27">
                  <c:v>ЮПИГК</c:v>
                </c:pt>
                <c:pt idx="28">
                  <c:v>АМедК</c:v>
                </c:pt>
                <c:pt idx="29">
                  <c:v>КПолК</c:v>
                </c:pt>
                <c:pt idx="30">
                  <c:v>КМашК</c:v>
                </c:pt>
                <c:pt idx="31">
                  <c:v>ВПедК</c:v>
                </c:pt>
                <c:pt idx="32">
                  <c:v>МЛТТ</c:v>
                </c:pt>
                <c:pt idx="33">
                  <c:v>ММедК</c:v>
                </c:pt>
                <c:pt idx="34">
                  <c:v>НАПК</c:v>
                </c:pt>
                <c:pt idx="35">
                  <c:v>ППГК</c:v>
                </c:pt>
                <c:pt idx="36">
                  <c:v>ВИК</c:v>
                </c:pt>
                <c:pt idx="37">
                  <c:v>ВТК</c:v>
                </c:pt>
                <c:pt idx="38">
                  <c:v>КПГК</c:v>
                </c:pt>
                <c:pt idx="39">
                  <c:v>КМедК</c:v>
                </c:pt>
              </c:strCache>
            </c:strRef>
          </c:cat>
          <c:val>
            <c:numRef>
              <c:f>Лист1!$B$2:$B$41</c:f>
              <c:numCache>
                <c:formatCode>General</c:formatCode>
                <c:ptCount val="40"/>
                <c:pt idx="0">
                  <c:v>85.04</c:v>
                </c:pt>
                <c:pt idx="1">
                  <c:v>77.959999999999994</c:v>
                </c:pt>
                <c:pt idx="2">
                  <c:v>73.58</c:v>
                </c:pt>
                <c:pt idx="3">
                  <c:v>73.260000000000005</c:v>
                </c:pt>
                <c:pt idx="4">
                  <c:v>69.92</c:v>
                </c:pt>
                <c:pt idx="5">
                  <c:v>68.75</c:v>
                </c:pt>
                <c:pt idx="6">
                  <c:v>68.11</c:v>
                </c:pt>
                <c:pt idx="7">
                  <c:v>65.260000000000005</c:v>
                </c:pt>
                <c:pt idx="8">
                  <c:v>63.2</c:v>
                </c:pt>
                <c:pt idx="9">
                  <c:v>62.06</c:v>
                </c:pt>
                <c:pt idx="10">
                  <c:v>57.27</c:v>
                </c:pt>
                <c:pt idx="11">
                  <c:v>54.17</c:v>
                </c:pt>
                <c:pt idx="12">
                  <c:v>52.63</c:v>
                </c:pt>
                <c:pt idx="13">
                  <c:v>47.54</c:v>
                </c:pt>
                <c:pt idx="14">
                  <c:v>46.48</c:v>
                </c:pt>
                <c:pt idx="15">
                  <c:v>44.16</c:v>
                </c:pt>
                <c:pt idx="16">
                  <c:v>42.27</c:v>
                </c:pt>
                <c:pt idx="17">
                  <c:v>41.18</c:v>
                </c:pt>
                <c:pt idx="18">
                  <c:v>40.82</c:v>
                </c:pt>
                <c:pt idx="19">
                  <c:v>37.049999999999997</c:v>
                </c:pt>
                <c:pt idx="20">
                  <c:v>36.5</c:v>
                </c:pt>
                <c:pt idx="21">
                  <c:v>35.43</c:v>
                </c:pt>
                <c:pt idx="22">
                  <c:v>34.64</c:v>
                </c:pt>
                <c:pt idx="23">
                  <c:v>33.229999999999997</c:v>
                </c:pt>
                <c:pt idx="24">
                  <c:v>31.03</c:v>
                </c:pt>
                <c:pt idx="25">
                  <c:v>30.68</c:v>
                </c:pt>
                <c:pt idx="26">
                  <c:v>28.57</c:v>
                </c:pt>
                <c:pt idx="27">
                  <c:v>26.61</c:v>
                </c:pt>
                <c:pt idx="28">
                  <c:v>23.94</c:v>
                </c:pt>
                <c:pt idx="29">
                  <c:v>22.96</c:v>
                </c:pt>
                <c:pt idx="30">
                  <c:v>19.71</c:v>
                </c:pt>
                <c:pt idx="31">
                  <c:v>19.7</c:v>
                </c:pt>
                <c:pt idx="32">
                  <c:v>18.89</c:v>
                </c:pt>
                <c:pt idx="33">
                  <c:v>16.38</c:v>
                </c:pt>
                <c:pt idx="34">
                  <c:v>13.91</c:v>
                </c:pt>
                <c:pt idx="35">
                  <c:v>13.56</c:v>
                </c:pt>
                <c:pt idx="36">
                  <c:v>12.62</c:v>
                </c:pt>
                <c:pt idx="37">
                  <c:v>10.029999999999999</c:v>
                </c:pt>
                <c:pt idx="38">
                  <c:v>9.77</c:v>
                </c:pt>
                <c:pt idx="39">
                  <c:v>5.68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805184"/>
        <c:axId val="69806720"/>
      </c:barChart>
      <c:catAx>
        <c:axId val="6980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06720"/>
        <c:crosses val="autoZero"/>
        <c:auto val="1"/>
        <c:lblAlgn val="ctr"/>
        <c:lblOffset val="100"/>
        <c:noMultiLvlLbl val="0"/>
      </c:catAx>
      <c:valAx>
        <c:axId val="698067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05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успеваемость завершивших по ЕПР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4482570118471686"/>
          <c:y val="1.653461756536218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9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Лист1!$A$2:$A$41</c:f>
              <c:strCache>
                <c:ptCount val="40"/>
                <c:pt idx="0">
                  <c:v>ВПолК</c:v>
                </c:pt>
                <c:pt idx="1">
                  <c:v>МИЛМ ВШНИ</c:v>
                </c:pt>
                <c:pt idx="2">
                  <c:v>СИГК</c:v>
                </c:pt>
                <c:pt idx="3">
                  <c:v>ВЭТК</c:v>
                </c:pt>
                <c:pt idx="4">
                  <c:v>МПГК</c:v>
                </c:pt>
                <c:pt idx="5">
                  <c:v>ВАМК</c:v>
                </c:pt>
                <c:pt idx="6">
                  <c:v>МИК</c:v>
                </c:pt>
                <c:pt idx="7">
                  <c:v>ВОМК</c:v>
                </c:pt>
                <c:pt idx="8">
                  <c:v>КГТА ЭМК</c:v>
                </c:pt>
                <c:pt idx="9">
                  <c:v>МКРП</c:v>
                </c:pt>
                <c:pt idx="10">
                  <c:v>КИТП ВлГУ</c:v>
                </c:pt>
                <c:pt idx="11">
                  <c:v>МПедК</c:v>
                </c:pt>
                <c:pt idx="12">
                  <c:v>ММедК</c:v>
                </c:pt>
                <c:pt idx="13">
                  <c:v>ВТЭК</c:v>
                </c:pt>
                <c:pt idx="14">
                  <c:v>ВИК</c:v>
                </c:pt>
                <c:pt idx="15">
                  <c:v>КТК</c:v>
                </c:pt>
                <c:pt idx="16">
                  <c:v>ВОККИ</c:v>
                </c:pt>
                <c:pt idx="17">
                  <c:v>МИ ВлГУ</c:v>
                </c:pt>
                <c:pt idx="18">
                  <c:v>ГСК</c:v>
                </c:pt>
                <c:pt idx="19">
                  <c:v>ВХМК</c:v>
                </c:pt>
                <c:pt idx="20">
                  <c:v>ВТТ</c:v>
                </c:pt>
                <c:pt idx="21">
                  <c:v>АППК</c:v>
                </c:pt>
                <c:pt idx="22">
                  <c:v>ВАК</c:v>
                </c:pt>
                <c:pt idx="23">
                  <c:v>СГК</c:v>
                </c:pt>
                <c:pt idx="24">
                  <c:v>ВТК</c:v>
                </c:pt>
                <c:pt idx="25">
                  <c:v>ВТЭП</c:v>
                </c:pt>
                <c:pt idx="26">
                  <c:v>ВПедК</c:v>
                </c:pt>
                <c:pt idx="27">
                  <c:v>КПолК</c:v>
                </c:pt>
                <c:pt idx="28">
                  <c:v>Финуниверситет</c:v>
                </c:pt>
                <c:pt idx="29">
                  <c:v>КМашК</c:v>
                </c:pt>
                <c:pt idx="30">
                  <c:v>МЛТТ</c:v>
                </c:pt>
                <c:pt idx="31">
                  <c:v>ППГК</c:v>
                </c:pt>
                <c:pt idx="32">
                  <c:v>КПГК</c:v>
                </c:pt>
                <c:pt idx="33">
                  <c:v>ЮПИГК</c:v>
                </c:pt>
                <c:pt idx="34">
                  <c:v>СПбГИК</c:v>
                </c:pt>
                <c:pt idx="35">
                  <c:v>ВБМК</c:v>
                </c:pt>
                <c:pt idx="36">
                  <c:v>АМедК</c:v>
                </c:pt>
                <c:pt idx="37">
                  <c:v>НАПК</c:v>
                </c:pt>
                <c:pt idx="38">
                  <c:v>ВСК</c:v>
                </c:pt>
                <c:pt idx="39">
                  <c:v>КМедК</c:v>
                </c:pt>
              </c:strCache>
            </c:strRef>
          </c:cat>
          <c:val>
            <c:numRef>
              <c:f>Лист1!$B$2:$B$41</c:f>
              <c:numCache>
                <c:formatCode>General</c:formatCode>
                <c:ptCount val="40"/>
                <c:pt idx="0">
                  <c:v>81.96</c:v>
                </c:pt>
                <c:pt idx="1">
                  <c:v>81.25</c:v>
                </c:pt>
                <c:pt idx="2">
                  <c:v>80.72</c:v>
                </c:pt>
                <c:pt idx="3">
                  <c:v>73.2</c:v>
                </c:pt>
                <c:pt idx="4">
                  <c:v>71.95</c:v>
                </c:pt>
                <c:pt idx="5">
                  <c:v>61.28</c:v>
                </c:pt>
                <c:pt idx="6">
                  <c:v>55.36</c:v>
                </c:pt>
                <c:pt idx="7">
                  <c:v>51.11</c:v>
                </c:pt>
                <c:pt idx="8">
                  <c:v>50</c:v>
                </c:pt>
                <c:pt idx="9">
                  <c:v>49.4</c:v>
                </c:pt>
                <c:pt idx="10">
                  <c:v>47.73</c:v>
                </c:pt>
                <c:pt idx="11">
                  <c:v>42.86</c:v>
                </c:pt>
                <c:pt idx="12">
                  <c:v>38.93</c:v>
                </c:pt>
                <c:pt idx="13">
                  <c:v>38.24</c:v>
                </c:pt>
                <c:pt idx="14">
                  <c:v>37.119999999999997</c:v>
                </c:pt>
                <c:pt idx="15">
                  <c:v>35.65</c:v>
                </c:pt>
                <c:pt idx="16">
                  <c:v>33.340000000000003</c:v>
                </c:pt>
                <c:pt idx="17">
                  <c:v>30.9</c:v>
                </c:pt>
                <c:pt idx="18">
                  <c:v>30.82</c:v>
                </c:pt>
                <c:pt idx="19">
                  <c:v>29.7</c:v>
                </c:pt>
                <c:pt idx="20">
                  <c:v>28.21</c:v>
                </c:pt>
                <c:pt idx="21">
                  <c:v>26.97</c:v>
                </c:pt>
                <c:pt idx="22">
                  <c:v>22.83</c:v>
                </c:pt>
                <c:pt idx="23">
                  <c:v>19.78</c:v>
                </c:pt>
                <c:pt idx="24">
                  <c:v>18.309999999999999</c:v>
                </c:pt>
                <c:pt idx="25">
                  <c:v>17.18</c:v>
                </c:pt>
                <c:pt idx="26">
                  <c:v>12.97</c:v>
                </c:pt>
                <c:pt idx="27">
                  <c:v>12.09</c:v>
                </c:pt>
                <c:pt idx="28">
                  <c:v>11.36</c:v>
                </c:pt>
                <c:pt idx="29">
                  <c:v>11.11</c:v>
                </c:pt>
                <c:pt idx="30">
                  <c:v>10.71</c:v>
                </c:pt>
                <c:pt idx="31">
                  <c:v>8.7899999999999991</c:v>
                </c:pt>
                <c:pt idx="32">
                  <c:v>8.5</c:v>
                </c:pt>
                <c:pt idx="33">
                  <c:v>6.98</c:v>
                </c:pt>
                <c:pt idx="34">
                  <c:v>4.88</c:v>
                </c:pt>
                <c:pt idx="35">
                  <c:v>4.76</c:v>
                </c:pt>
                <c:pt idx="36">
                  <c:v>4.3499999999999996</c:v>
                </c:pt>
                <c:pt idx="37">
                  <c:v>4.1100000000000003</c:v>
                </c:pt>
                <c:pt idx="38">
                  <c:v>4.07</c:v>
                </c:pt>
                <c:pt idx="39">
                  <c:v>1.23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851392"/>
        <c:axId val="69857280"/>
      </c:barChart>
      <c:catAx>
        <c:axId val="698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57280"/>
        <c:crosses val="autoZero"/>
        <c:auto val="1"/>
        <c:lblAlgn val="ctr"/>
        <c:lblOffset val="100"/>
        <c:noMultiLvlLbl val="0"/>
      </c:catAx>
      <c:valAx>
        <c:axId val="698572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85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математике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Лист1!$A$2:$A$30</c:f>
              <c:strCache>
                <c:ptCount val="29"/>
                <c:pt idx="0">
                  <c:v>КГТА ЭМК</c:v>
                </c:pt>
                <c:pt idx="1">
                  <c:v>ВПолК</c:v>
                </c:pt>
                <c:pt idx="2">
                  <c:v>ВЭТК</c:v>
                </c:pt>
                <c:pt idx="3">
                  <c:v>СИГК</c:v>
                </c:pt>
                <c:pt idx="4">
                  <c:v>КТК</c:v>
                </c:pt>
                <c:pt idx="5">
                  <c:v>МПедК</c:v>
                </c:pt>
                <c:pt idx="6">
                  <c:v>МИ ВлГУ</c:v>
                </c:pt>
                <c:pt idx="7">
                  <c:v>ВАМК</c:v>
                </c:pt>
                <c:pt idx="8">
                  <c:v>МИК</c:v>
                </c:pt>
                <c:pt idx="9">
                  <c:v>АППК</c:v>
                </c:pt>
                <c:pt idx="10">
                  <c:v>ВТЭК</c:v>
                </c:pt>
                <c:pt idx="11">
                  <c:v>КИТП ВлГУ</c:v>
                </c:pt>
                <c:pt idx="12">
                  <c:v>Фтнуниверситет</c:v>
                </c:pt>
                <c:pt idx="13">
                  <c:v>СГК</c:v>
                </c:pt>
                <c:pt idx="14">
                  <c:v>ВХМК</c:v>
                </c:pt>
                <c:pt idx="15">
                  <c:v>ВТЭП</c:v>
                </c:pt>
                <c:pt idx="16">
                  <c:v>ГСК</c:v>
                </c:pt>
                <c:pt idx="17">
                  <c:v>ЮПИГК</c:v>
                </c:pt>
                <c:pt idx="18">
                  <c:v>ВСК</c:v>
                </c:pt>
                <c:pt idx="19">
                  <c:v>МКРП</c:v>
                </c:pt>
                <c:pt idx="20">
                  <c:v>ВТК</c:v>
                </c:pt>
                <c:pt idx="21">
                  <c:v>МЛТТ</c:v>
                </c:pt>
                <c:pt idx="22">
                  <c:v>КПолК</c:v>
                </c:pt>
                <c:pt idx="23">
                  <c:v>КМашК</c:v>
                </c:pt>
                <c:pt idx="24">
                  <c:v>ППГК</c:v>
                </c:pt>
                <c:pt idx="25">
                  <c:v>НАПК</c:v>
                </c:pt>
                <c:pt idx="26">
                  <c:v>ВАК</c:v>
                </c:pt>
                <c:pt idx="27">
                  <c:v>ВИК</c:v>
                </c:pt>
                <c:pt idx="28">
                  <c:v>КПГК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89.94</c:v>
                </c:pt>
                <c:pt idx="1">
                  <c:v>82.71</c:v>
                </c:pt>
                <c:pt idx="2">
                  <c:v>75.25</c:v>
                </c:pt>
                <c:pt idx="3">
                  <c:v>65.91</c:v>
                </c:pt>
                <c:pt idx="4">
                  <c:v>49.73</c:v>
                </c:pt>
                <c:pt idx="5">
                  <c:v>48.72</c:v>
                </c:pt>
                <c:pt idx="6">
                  <c:v>43.33</c:v>
                </c:pt>
                <c:pt idx="7">
                  <c:v>38.4</c:v>
                </c:pt>
                <c:pt idx="8">
                  <c:v>37.03</c:v>
                </c:pt>
                <c:pt idx="9">
                  <c:v>36.11</c:v>
                </c:pt>
                <c:pt idx="10">
                  <c:v>36.049999999999997</c:v>
                </c:pt>
                <c:pt idx="11">
                  <c:v>31.85</c:v>
                </c:pt>
                <c:pt idx="12">
                  <c:v>30.56</c:v>
                </c:pt>
                <c:pt idx="13">
                  <c:v>28.57</c:v>
                </c:pt>
                <c:pt idx="14">
                  <c:v>27.59</c:v>
                </c:pt>
                <c:pt idx="15">
                  <c:v>27.59</c:v>
                </c:pt>
                <c:pt idx="16">
                  <c:v>25</c:v>
                </c:pt>
                <c:pt idx="17">
                  <c:v>20.69</c:v>
                </c:pt>
                <c:pt idx="18">
                  <c:v>19.41</c:v>
                </c:pt>
                <c:pt idx="19">
                  <c:v>14.67</c:v>
                </c:pt>
                <c:pt idx="20">
                  <c:v>14.52</c:v>
                </c:pt>
                <c:pt idx="21">
                  <c:v>13.33</c:v>
                </c:pt>
                <c:pt idx="22">
                  <c:v>8.11</c:v>
                </c:pt>
                <c:pt idx="23">
                  <c:v>7.61</c:v>
                </c:pt>
                <c:pt idx="24">
                  <c:v>4</c:v>
                </c:pt>
                <c:pt idx="25">
                  <c:v>2.94</c:v>
                </c:pt>
                <c:pt idx="26">
                  <c:v>2.78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40992"/>
        <c:axId val="117243904"/>
      </c:barChart>
      <c:catAx>
        <c:axId val="651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43904"/>
        <c:crosses val="autoZero"/>
        <c:auto val="1"/>
        <c:lblAlgn val="ctr"/>
        <c:lblOffset val="100"/>
        <c:noMultiLvlLbl val="0"/>
      </c:catAx>
      <c:valAx>
        <c:axId val="1172439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140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математике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Лист1!$A$2:$A$29</c:f>
              <c:strCache>
                <c:ptCount val="28"/>
                <c:pt idx="0">
                  <c:v>МПедК</c:v>
                </c:pt>
                <c:pt idx="1">
                  <c:v>СИГК</c:v>
                </c:pt>
                <c:pt idx="2">
                  <c:v>ВПолК</c:v>
                </c:pt>
                <c:pt idx="3">
                  <c:v>ВЭТК</c:v>
                </c:pt>
                <c:pt idx="4">
                  <c:v>АППК</c:v>
                </c:pt>
                <c:pt idx="5">
                  <c:v>КТК</c:v>
                </c:pt>
                <c:pt idx="6">
                  <c:v>ВТЭК</c:v>
                </c:pt>
                <c:pt idx="7">
                  <c:v>КГТА ЭМК</c:v>
                </c:pt>
                <c:pt idx="8">
                  <c:v>МИК</c:v>
                </c:pt>
                <c:pt idx="9">
                  <c:v>ВИК</c:v>
                </c:pt>
                <c:pt idx="10">
                  <c:v>ВАМК</c:v>
                </c:pt>
                <c:pt idx="11">
                  <c:v>МКРП</c:v>
                </c:pt>
                <c:pt idx="12">
                  <c:v>ГСК</c:v>
                </c:pt>
                <c:pt idx="13">
                  <c:v>КПолК</c:v>
                </c:pt>
                <c:pt idx="14">
                  <c:v>МЛТТ</c:v>
                </c:pt>
                <c:pt idx="15">
                  <c:v>КИТП ВлГУ</c:v>
                </c:pt>
                <c:pt idx="16">
                  <c:v>МИ ВлГУ</c:v>
                </c:pt>
                <c:pt idx="17">
                  <c:v>КПГК</c:v>
                </c:pt>
                <c:pt idx="18">
                  <c:v>СГК</c:v>
                </c:pt>
                <c:pt idx="19">
                  <c:v>ВТК</c:v>
                </c:pt>
                <c:pt idx="20">
                  <c:v>КМашК</c:v>
                </c:pt>
                <c:pt idx="21">
                  <c:v>НАПК</c:v>
                </c:pt>
                <c:pt idx="22">
                  <c:v>Финуниверситет</c:v>
                </c:pt>
                <c:pt idx="23">
                  <c:v>ВСК</c:v>
                </c:pt>
                <c:pt idx="24">
                  <c:v>ППГК</c:v>
                </c:pt>
                <c:pt idx="25">
                  <c:v>ВАК</c:v>
                </c:pt>
                <c:pt idx="26">
                  <c:v>ЮПИГК</c:v>
                </c:pt>
                <c:pt idx="27">
                  <c:v>ВТЭП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91.67</c:v>
                </c:pt>
                <c:pt idx="1">
                  <c:v>80.849999999999994</c:v>
                </c:pt>
                <c:pt idx="2">
                  <c:v>73.7</c:v>
                </c:pt>
                <c:pt idx="3">
                  <c:v>62.09</c:v>
                </c:pt>
                <c:pt idx="4">
                  <c:v>46.48</c:v>
                </c:pt>
                <c:pt idx="5">
                  <c:v>39.6</c:v>
                </c:pt>
                <c:pt idx="6">
                  <c:v>39.04</c:v>
                </c:pt>
                <c:pt idx="7">
                  <c:v>33.06</c:v>
                </c:pt>
                <c:pt idx="8">
                  <c:v>29.63</c:v>
                </c:pt>
                <c:pt idx="9">
                  <c:v>28.13</c:v>
                </c:pt>
                <c:pt idx="10">
                  <c:v>26.57</c:v>
                </c:pt>
                <c:pt idx="11">
                  <c:v>23.61</c:v>
                </c:pt>
                <c:pt idx="12">
                  <c:v>19.62</c:v>
                </c:pt>
                <c:pt idx="13">
                  <c:v>19.61</c:v>
                </c:pt>
                <c:pt idx="14">
                  <c:v>14.81</c:v>
                </c:pt>
                <c:pt idx="15">
                  <c:v>13.04</c:v>
                </c:pt>
                <c:pt idx="16">
                  <c:v>12.2</c:v>
                </c:pt>
                <c:pt idx="17">
                  <c:v>8.93</c:v>
                </c:pt>
                <c:pt idx="18">
                  <c:v>8.6999999999999993</c:v>
                </c:pt>
                <c:pt idx="19">
                  <c:v>6.85</c:v>
                </c:pt>
                <c:pt idx="20">
                  <c:v>6.25</c:v>
                </c:pt>
                <c:pt idx="21">
                  <c:v>4.08</c:v>
                </c:pt>
                <c:pt idx="22">
                  <c:v>2.35</c:v>
                </c:pt>
                <c:pt idx="23">
                  <c:v>0.83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93056"/>
        <c:axId val="117294592"/>
      </c:barChart>
      <c:catAx>
        <c:axId val="11729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94592"/>
        <c:crosses val="autoZero"/>
        <c:auto val="1"/>
        <c:lblAlgn val="ctr"/>
        <c:lblOffset val="100"/>
        <c:noMultiLvlLbl val="0"/>
      </c:catAx>
      <c:valAx>
        <c:axId val="1172945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9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05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</a:t>
            </a:r>
          </a:p>
          <a:p>
            <a:pPr>
              <a:defRPr/>
            </a:pPr>
            <a:r>
              <a:rPr lang="ru-RU" sz="1050" baseline="0" dirty="0" smtClean="0">
                <a:latin typeface="Times New Roman" pitchFamily="18" charset="0"/>
                <a:cs typeface="Times New Roman" pitchFamily="18" charset="0"/>
              </a:rPr>
              <a:t>1 курса по русскому языку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spPr/>
              <c:txPr>
                <a:bodyPr rot="-5400000" vert="horz"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 rot="-5400000" vert="horz"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МПедК</c:v>
                </c:pt>
                <c:pt idx="1">
                  <c:v>ЮПИГК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93.55</c:v>
                </c:pt>
                <c:pt idx="1">
                  <c:v>86.67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063680"/>
        <c:axId val="117065216"/>
      </c:barChart>
      <c:catAx>
        <c:axId val="11706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065216"/>
        <c:crosses val="autoZero"/>
        <c:auto val="1"/>
        <c:lblAlgn val="ctr"/>
        <c:lblOffset val="100"/>
        <c:noMultiLvlLbl val="0"/>
      </c:catAx>
      <c:valAx>
        <c:axId val="1170652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063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завершивших по русскому языку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МПедК</c:v>
                </c:pt>
                <c:pt idx="1">
                  <c:v>ВОМК</c:v>
                </c:pt>
                <c:pt idx="2">
                  <c:v>КПолК</c:v>
                </c:pt>
                <c:pt idx="3">
                  <c:v>КИТП ВлГУ</c:v>
                </c:pt>
                <c:pt idx="4">
                  <c:v>ВПедК</c:v>
                </c:pt>
                <c:pt idx="5">
                  <c:v>ВАМК</c:v>
                </c:pt>
                <c:pt idx="6">
                  <c:v>ЮПИГК</c:v>
                </c:pt>
                <c:pt idx="7">
                  <c:v>СПбГИК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93.62</c:v>
                </c:pt>
                <c:pt idx="1">
                  <c:v>87.18</c:v>
                </c:pt>
                <c:pt idx="2">
                  <c:v>85.71</c:v>
                </c:pt>
                <c:pt idx="3">
                  <c:v>84.21</c:v>
                </c:pt>
                <c:pt idx="4">
                  <c:v>78.69</c:v>
                </c:pt>
                <c:pt idx="5">
                  <c:v>70.91</c:v>
                </c:pt>
                <c:pt idx="6">
                  <c:v>70.69</c:v>
                </c:pt>
                <c:pt idx="7">
                  <c:v>31.82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090944"/>
        <c:axId val="117096832"/>
      </c:barChart>
      <c:catAx>
        <c:axId val="11709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096832"/>
        <c:crosses val="autoZero"/>
        <c:auto val="1"/>
        <c:lblAlgn val="ctr"/>
        <c:lblOffset val="100"/>
        <c:noMultiLvlLbl val="0"/>
      </c:catAx>
      <c:valAx>
        <c:axId val="1170968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090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1100" baseline="0" dirty="0" smtClean="0">
                <a:latin typeface="Times New Roman" pitchFamily="18" charset="0"/>
                <a:cs typeface="Times New Roman" pitchFamily="18" charset="0"/>
              </a:rPr>
              <a:t> успеваемость обучающихся 1 курса по физике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МПГК</c:v>
                </c:pt>
                <c:pt idx="1">
                  <c:v>АППК</c:v>
                </c:pt>
                <c:pt idx="2">
                  <c:v>ВИК</c:v>
                </c:pt>
                <c:pt idx="3">
                  <c:v>МИ ВлГУ</c:v>
                </c:pt>
                <c:pt idx="4">
                  <c:v>КИТП ВлГУ</c:v>
                </c:pt>
                <c:pt idx="5">
                  <c:v>НАПК</c:v>
                </c:pt>
                <c:pt idx="6">
                  <c:v>МКРП</c:v>
                </c:pt>
                <c:pt idx="7">
                  <c:v>ППГК</c:v>
                </c:pt>
                <c:pt idx="8">
                  <c:v>МЛТТ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</c:v>
                </c:pt>
                <c:pt idx="1">
                  <c:v>78.260000000000005</c:v>
                </c:pt>
                <c:pt idx="2">
                  <c:v>28.13</c:v>
                </c:pt>
                <c:pt idx="3">
                  <c:v>25.64</c:v>
                </c:pt>
                <c:pt idx="4">
                  <c:v>24.14</c:v>
                </c:pt>
                <c:pt idx="5">
                  <c:v>13.64</c:v>
                </c:pt>
                <c:pt idx="6">
                  <c:v>8</c:v>
                </c:pt>
                <c:pt idx="7">
                  <c:v>4.17</c:v>
                </c:pt>
                <c:pt idx="8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05248"/>
        <c:axId val="117211136"/>
      </c:barChart>
      <c:catAx>
        <c:axId val="11720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11136"/>
        <c:crosses val="autoZero"/>
        <c:auto val="1"/>
        <c:lblAlgn val="ctr"/>
        <c:lblOffset val="100"/>
        <c:noMultiLvlLbl val="0"/>
      </c:catAx>
      <c:valAx>
        <c:axId val="1172111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05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0.03636</cdr:x>
      <cdr:y>0.54687</cdr:y>
    </cdr:from>
    <cdr:ext cx="7416875" cy="12700"/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288006" y="2520258"/>
          <a:ext cx="7416875" cy="127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abs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0.01956</cdr:x>
      <cdr:y>0.30435</cdr:y>
    </cdr:from>
    <cdr:to>
      <cdr:x>0.12224</cdr:x>
      <cdr:y>0.39453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008" y="1008112"/>
          <a:ext cx="377985" cy="29873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8397-CA9E-4BAF-80DE-C1831D9A50B9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94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8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8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8172-0E76-46AF-92C4-B2D801092B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8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8172-0E76-46AF-92C4-B2D801092B4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99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8172-0E76-46AF-92C4-B2D801092B4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238500"/>
            <a:ext cx="6858000" cy="8255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4270376"/>
            <a:ext cx="6858000" cy="4445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5295900"/>
            <a:ext cx="2286000" cy="304800"/>
          </a:xfrm>
        </p:spPr>
        <p:txBody>
          <a:bodyPr/>
          <a:lstStyle>
            <a:lvl1pPr>
              <a:defRPr sz="1400"/>
            </a:lvl1pPr>
          </a:lstStyle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5295900"/>
            <a:ext cx="3474720" cy="30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5295900"/>
            <a:ext cx="1219200" cy="304800"/>
          </a:xfrm>
        </p:spPr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040063"/>
            <a:ext cx="7315200" cy="10668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4206876"/>
            <a:ext cx="7315200" cy="5715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040063"/>
            <a:ext cx="228600" cy="1066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4206876"/>
            <a:ext cx="228600" cy="5715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17287" y="2668293"/>
            <a:ext cx="4876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8229600" cy="4114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476500"/>
            <a:ext cx="6858000" cy="8890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556000"/>
            <a:ext cx="6781800" cy="9525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5295900"/>
            <a:ext cx="2286000" cy="304800"/>
          </a:xfrm>
        </p:spPr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5295900"/>
            <a:ext cx="3474720" cy="30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5295900"/>
            <a:ext cx="1520952" cy="304800"/>
          </a:xfrm>
        </p:spPr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349500"/>
            <a:ext cx="7315200" cy="10668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349500"/>
            <a:ext cx="228600" cy="1066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4041648" cy="4114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013460"/>
            <a:ext cx="4041648" cy="4114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5715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5" y="1079500"/>
            <a:ext cx="4041775" cy="5715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778000"/>
            <a:ext cx="4038600" cy="33655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778000"/>
            <a:ext cx="4038600" cy="33655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54000"/>
            <a:ext cx="2514600" cy="6985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016003"/>
            <a:ext cx="2514600" cy="4036219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63565" y="2770188"/>
            <a:ext cx="5029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54000"/>
            <a:ext cx="5715000" cy="47625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380"/>
            <a:ext cx="8229600" cy="562240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587500"/>
            <a:ext cx="8229600" cy="3558540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16000"/>
            <a:ext cx="8229600" cy="4445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417380"/>
            <a:ext cx="182880" cy="5715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8255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016000"/>
            <a:ext cx="8229600" cy="40919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5296959"/>
            <a:ext cx="2289048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DCD772-4DAD-401F-8CA1-5758813BA5AD}" type="datetimeFigureOut">
              <a:rPr lang="ru-RU" smtClean="0"/>
              <a:t>01.04.2024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5296959"/>
            <a:ext cx="3505200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5296959"/>
            <a:ext cx="1981200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5294313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9525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35009" y="5379536"/>
            <a:ext cx="159041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7608"/>
            <a:ext cx="8229600" cy="3743191"/>
          </a:xfrm>
          <a:noFill/>
          <a:ln>
            <a:noFill/>
          </a:ln>
          <a:effectLst/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Итоги всероссийских проверочных работ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в образовательных организациях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среднего профессионального образования Владимирской области в 2023 году</a:t>
            </a:r>
            <a:r>
              <a:rPr lang="ru-RU" sz="28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/>
            </a:r>
            <a:br>
              <a:rPr lang="ru-RU" sz="28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   </a:t>
            </a:r>
            <a:endParaRPr lang="ru-RU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8478C68-1D2F-41EF-B947-E014823FF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7" y="209725"/>
            <a:ext cx="1262726" cy="1177884"/>
          </a:xfrm>
          <a:prstGeom prst="rect">
            <a:avLst/>
          </a:prstGeom>
          <a:effectLst>
            <a:glow rad="139700">
              <a:srgbClr val="DBF0FF"/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051720" y="5532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9" y="209724"/>
            <a:ext cx="7224713" cy="99159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21596"/>
            <a:ext cx="4392488" cy="108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1840" y="4947989"/>
            <a:ext cx="234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Arial" panose="020B0604020202020204" pitchFamily="34" charset="0"/>
              </a:rPr>
              <a:t>Владимир,</a:t>
            </a:r>
          </a:p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Arial" panose="020B0604020202020204" pitchFamily="34" charset="0"/>
              </a:rPr>
              <a:t>28 марта 2024 год</a:t>
            </a:r>
          </a:p>
        </p:txBody>
      </p:sp>
    </p:spTree>
    <p:extLst>
      <p:ext uri="{BB962C8B-B14F-4D97-AF65-F5344CB8AC3E}">
        <p14:creationId xmlns:p14="http://schemas.microsoft.com/office/powerpoint/2010/main" val="306373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9592" y="3289548"/>
            <a:ext cx="777691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66216389"/>
              </p:ext>
            </p:extLst>
          </p:nvPr>
        </p:nvGraphicFramePr>
        <p:xfrm>
          <a:off x="539552" y="55324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8581" y="3231022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H="1">
            <a:off x="4139952" y="3065831"/>
            <a:ext cx="46171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H="1">
            <a:off x="395536" y="3361556"/>
            <a:ext cx="29523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444 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24564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70,36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66,41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91,31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74,37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91,44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86,44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90,95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99956297"/>
              </p:ext>
            </p:extLst>
          </p:nvPr>
        </p:nvGraphicFramePr>
        <p:xfrm>
          <a:off x="107504" y="2137420"/>
          <a:ext cx="3888431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28842385"/>
              </p:ext>
            </p:extLst>
          </p:nvPr>
        </p:nvGraphicFramePr>
        <p:xfrm>
          <a:off x="3779912" y="2137420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730" y="3223056"/>
            <a:ext cx="388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4154" y="2941960"/>
            <a:ext cx="388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0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H="1">
            <a:off x="971600" y="4431256"/>
            <a:ext cx="74168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физике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12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545  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352899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24,27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29,68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78,28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89,06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82,01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64607645"/>
              </p:ext>
            </p:extLst>
          </p:nvPr>
        </p:nvGraphicFramePr>
        <p:xfrm>
          <a:off x="611560" y="1993404"/>
          <a:ext cx="814557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428294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27584" y="3276337"/>
            <a:ext cx="741679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67395412"/>
              </p:ext>
            </p:extLst>
          </p:nvPr>
        </p:nvGraphicFramePr>
        <p:xfrm>
          <a:off x="467544" y="985292"/>
          <a:ext cx="828091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7817" y="3145532"/>
            <a:ext cx="388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flipH="1">
            <a:off x="4877369" y="3505572"/>
            <a:ext cx="38797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76215" y="3884090"/>
            <a:ext cx="402377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химии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– 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364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52324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29,19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35,32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44,65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60,96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80,71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65,08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77,69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34925881"/>
              </p:ext>
            </p:extLst>
          </p:nvPr>
        </p:nvGraphicFramePr>
        <p:xfrm>
          <a:off x="179513" y="2209428"/>
          <a:ext cx="4437161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48708617"/>
              </p:ext>
            </p:extLst>
          </p:nvPr>
        </p:nvGraphicFramePr>
        <p:xfrm>
          <a:off x="4616674" y="2209428"/>
          <a:ext cx="434781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9081" y="3768674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2498" y="3361556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H="1">
            <a:off x="1475656" y="4094079"/>
            <a:ext cx="68407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биологии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1223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45977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49,45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49,38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36,43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44,96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88,67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82,02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88,6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70,68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87372712"/>
              </p:ext>
            </p:extLst>
          </p:nvPr>
        </p:nvGraphicFramePr>
        <p:xfrm>
          <a:off x="1115616" y="1993404"/>
          <a:ext cx="7344816" cy="349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50178" y="3963274"/>
            <a:ext cx="388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9593" y="3140325"/>
            <a:ext cx="720079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64068203"/>
              </p:ext>
            </p:extLst>
          </p:nvPr>
        </p:nvGraphicFramePr>
        <p:xfrm>
          <a:off x="539552" y="841276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7760" y="3001516"/>
            <a:ext cx="388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0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5436096" y="3073524"/>
            <a:ext cx="29523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395536" y="3577580"/>
            <a:ext cx="43924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географии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6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237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6059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59,29</a:t>
                      </a:r>
                      <a:endParaRPr lang="ru-RU" sz="105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59,09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77,01</a:t>
                      </a:r>
                      <a:endParaRPr lang="ru-RU" sz="105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79,21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87,95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83,53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72,88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17092104"/>
              </p:ext>
            </p:extLst>
          </p:nvPr>
        </p:nvGraphicFramePr>
        <p:xfrm>
          <a:off x="107504" y="1993404"/>
          <a:ext cx="482453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33756460"/>
              </p:ext>
            </p:extLst>
          </p:nvPr>
        </p:nvGraphicFramePr>
        <p:xfrm>
          <a:off x="5076056" y="1993404"/>
          <a:ext cx="368107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7966" y="3448091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H="1">
            <a:off x="4616674" y="3649588"/>
            <a:ext cx="36997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6214" y="3937620"/>
            <a:ext cx="36637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информатике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–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198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07913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22,33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10,44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30,39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47,92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82,46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47,49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90,19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88,55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25827828"/>
              </p:ext>
            </p:extLst>
          </p:nvPr>
        </p:nvGraphicFramePr>
        <p:xfrm>
          <a:off x="179512" y="2281436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22999395"/>
              </p:ext>
            </p:extLst>
          </p:nvPr>
        </p:nvGraphicFramePr>
        <p:xfrm>
          <a:off x="4355976" y="2281436"/>
          <a:ext cx="440115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6037" y="3727070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1052" y="3577580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H="1">
            <a:off x="4572000" y="3556181"/>
            <a:ext cx="384378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6214" y="3409352"/>
            <a:ext cx="337571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истории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– 4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участников – 200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39707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52,81</a:t>
                      </a:r>
                      <a:endParaRPr lang="ru-RU" sz="105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55,38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57,89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49,52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85,94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85,38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84,21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76,19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30655234"/>
              </p:ext>
            </p:extLst>
          </p:nvPr>
        </p:nvGraphicFramePr>
        <p:xfrm>
          <a:off x="179512" y="2065412"/>
          <a:ext cx="41044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03445915"/>
              </p:ext>
            </p:extLst>
          </p:nvPr>
        </p:nvGraphicFramePr>
        <p:xfrm>
          <a:off x="4139952" y="2065412"/>
          <a:ext cx="46805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0225" y="3294571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77706" y="3505572"/>
            <a:ext cx="369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4131" y="354998"/>
            <a:ext cx="8568952" cy="374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Участники ВПР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807" y="1345332"/>
            <a:ext cx="8637601" cy="708839"/>
          </a:xfrm>
          <a:prstGeom prst="roundRect">
            <a:avLst>
              <a:gd name="adj" fmla="val 15871"/>
            </a:avLst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1450" indent="-17145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обучающиеся очной формы обучения,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поступившие на базе основного общего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</a:t>
            </a:r>
          </a:p>
          <a:p>
            <a:pPr>
              <a:buClr>
                <a:schemeClr val="tx1"/>
              </a:buClr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завершившие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предыдущем учебном году освоение основных образовательных программ среднего общего образования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177" y="2366417"/>
            <a:ext cx="3240360" cy="234957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АППК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ВлГК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ВИК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ВПедК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ВПолК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ВСК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ВТК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ГАПОУ ВО ВТЭК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ВХМК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ВЭТК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ГАПОУ ВО ГСК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КМашК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37525" y="2466639"/>
            <a:ext cx="2952328" cy="21622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13"/>
            </a:pP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КПолК</a:t>
            </a:r>
            <a:endParaRPr lang="ru-RU" sz="1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КПГК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КТК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МКРП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МПедК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МПГК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МИК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ГАПОУ ВО НАПК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ППГК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СИГК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ВО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ЮПИГК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2451312"/>
            <a:ext cx="3240360" cy="21622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4"/>
            </a:pPr>
            <a:r>
              <a:rPr lang="ru-RU" sz="11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ВБМК</a:t>
            </a:r>
          </a:p>
          <a:p>
            <a:pPr marL="228600" indent="-228600">
              <a:buFont typeface="+mj-lt"/>
              <a:buAutoNum type="arabicPeriod" startAt="24"/>
            </a:pPr>
            <a:r>
              <a:rPr lang="ru-RU" sz="11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АМедК</a:t>
            </a:r>
          </a:p>
          <a:p>
            <a:pPr marL="228600" indent="-228600">
              <a:buFont typeface="+mj-lt"/>
              <a:buAutoNum type="arabicPeriod" startAt="24"/>
            </a:pPr>
            <a:r>
              <a:rPr lang="ru-RU" sz="11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КМедК</a:t>
            </a:r>
          </a:p>
          <a:p>
            <a:pPr marL="228600" indent="-228600">
              <a:buFont typeface="+mj-lt"/>
              <a:buAutoNum type="arabicPeriod" startAt="24"/>
            </a:pPr>
            <a:r>
              <a:rPr lang="ru-RU" sz="11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ММедК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28"/>
            </a:pPr>
            <a:r>
              <a:rPr lang="ru-RU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ГБПОУ ВО ВОККИ</a:t>
            </a:r>
          </a:p>
          <a:p>
            <a:pPr marL="228600" indent="-228600">
              <a:buFont typeface="+mj-lt"/>
              <a:buAutoNum type="arabicPeriod" startAt="28"/>
            </a:pPr>
            <a:r>
              <a:rPr lang="ru-RU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ГБПОУ ВО </a:t>
            </a:r>
            <a:r>
              <a:rPr lang="ru-RU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ВОМК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28600" indent="-228600">
              <a:buFont typeface="+mj-lt"/>
              <a:buAutoNum type="arabicPeriod" startAt="30"/>
            </a:pP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 </a:t>
            </a:r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 ВТЭП</a:t>
            </a:r>
          </a:p>
          <a:p>
            <a:pPr marL="228600" indent="-228600">
              <a:buFont typeface="+mj-lt"/>
              <a:buAutoNum type="arabicPeriod" startAt="30"/>
            </a:pPr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ЧПОУ СГК </a:t>
            </a:r>
          </a:p>
          <a:p>
            <a:pPr marL="228600" indent="-228600">
              <a:buFont typeface="+mj-lt"/>
              <a:buAutoNum type="arabicPeriod" startAt="30"/>
            </a:pPr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СПО ВТТ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20834" y="2560281"/>
            <a:ext cx="3458084" cy="197500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3"/>
            </a:pPr>
            <a:r>
              <a:rPr lang="ru-RU" sz="1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ГБПОУ ВО ВАК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28600" indent="-228600">
              <a:buFont typeface="+mj-lt"/>
              <a:buAutoNum type="arabicPeriod" startAt="34"/>
            </a:pP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МЛТТ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ФГБОУ ВО ВлГУ (КИТП)</a:t>
            </a: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ФГБОУ ВО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КГТА (ЭМК)</a:t>
            </a:r>
            <a:endParaRPr lang="ru-RU" sz="11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 ВлГУ</a:t>
            </a: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МИЛМ </a:t>
            </a: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ВШНИ</a:t>
            </a: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Суздальский филиал ФГБОУ ВО СПбГИК</a:t>
            </a:r>
          </a:p>
          <a:p>
            <a:pPr marL="285750" indent="-285750">
              <a:buFont typeface="+mj-lt"/>
              <a:buAutoNum type="arabicPeriod" startAt="35"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Владимирский филиал Финуниверситета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4131" y="882802"/>
            <a:ext cx="8568952" cy="3064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1450" indent="-17145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образовательные организации независимо от организационно-правовой формы и  ведомственной принадлежности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17440" y="4818151"/>
            <a:ext cx="2699792" cy="7150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13871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7727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1курс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6144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завершившие</a:t>
            </a:r>
            <a:endParaRPr lang="ru-RU" sz="1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4715996"/>
            <a:ext cx="3436758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 году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принимали участие: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13449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7081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1курс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6368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завершившие</a:t>
            </a:r>
            <a:endParaRPr lang="ru-RU" sz="1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H="1">
            <a:off x="1376305" y="3204474"/>
            <a:ext cx="658007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21196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обществознанию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625252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– 19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1791 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07245"/>
              </p:ext>
            </p:extLst>
          </p:nvPr>
        </p:nvGraphicFramePr>
        <p:xfrm>
          <a:off x="476215" y="1201316"/>
          <a:ext cx="8280919" cy="720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512168"/>
                <a:gridCol w="1419357"/>
                <a:gridCol w="1467450"/>
                <a:gridCol w="1442343"/>
              </a:tblGrid>
              <a:tr h="150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57,01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56,67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65,41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73,67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1500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91,26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87,54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95,22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94,67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64509182"/>
              </p:ext>
            </p:extLst>
          </p:nvPr>
        </p:nvGraphicFramePr>
        <p:xfrm>
          <a:off x="1043608" y="1993404"/>
          <a:ext cx="705678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3608" y="3073524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4073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043608" y="2556702"/>
            <a:ext cx="7056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28111160"/>
              </p:ext>
            </p:extLst>
          </p:nvPr>
        </p:nvGraphicFramePr>
        <p:xfrm>
          <a:off x="683568" y="913284"/>
          <a:ext cx="770485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2428640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13612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115616" y="3649588"/>
            <a:ext cx="66247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6214" y="155248"/>
            <a:ext cx="8280920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английскому языку</a:t>
            </a:r>
            <a:endParaRPr lang="ru-RU" sz="14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14" y="543218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Количество ПОО – 2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– 34 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00870"/>
              </p:ext>
            </p:extLst>
          </p:nvPr>
        </p:nvGraphicFramePr>
        <p:xfrm>
          <a:off x="476215" y="1028906"/>
          <a:ext cx="8280919" cy="6880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2931525"/>
                <a:gridCol w="2909793"/>
              </a:tblGrid>
              <a:tr h="1039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203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14933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64,71</a:t>
                      </a:r>
                      <a:endParaRPr lang="ru-RU" sz="1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64,71</a:t>
                      </a:r>
                      <a:endParaRPr lang="ru-RU" sz="1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615628542"/>
              </p:ext>
            </p:extLst>
          </p:nvPr>
        </p:nvGraphicFramePr>
        <p:xfrm>
          <a:off x="827584" y="2065412"/>
          <a:ext cx="74168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27584" y="3577580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874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73016567"/>
              </p:ext>
            </p:extLst>
          </p:nvPr>
        </p:nvGraphicFramePr>
        <p:xfrm>
          <a:off x="107504" y="121196"/>
          <a:ext cx="53285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52810041"/>
              </p:ext>
            </p:extLst>
          </p:nvPr>
        </p:nvGraphicFramePr>
        <p:xfrm>
          <a:off x="3203848" y="2641475"/>
          <a:ext cx="5846440" cy="303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508104" y="1057300"/>
            <a:ext cx="3536759" cy="1331134"/>
          </a:xfrm>
          <a:prstGeom prst="rect">
            <a:avLst/>
          </a:prstGeom>
          <a:solidFill>
            <a:srgbClr val="72C650">
              <a:alpha val="14000"/>
            </a:srgb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Сравнительная характеристика качественной успеваемости обучающихся 1 курса и этих же студентов, завершивших обучение по общеобразовательным предметам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346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90129"/>
              </p:ext>
            </p:extLst>
          </p:nvPr>
        </p:nvGraphicFramePr>
        <p:xfrm>
          <a:off x="107504" y="523681"/>
          <a:ext cx="4536504" cy="2721613"/>
        </p:xfrm>
        <a:graphic>
          <a:graphicData uri="http://schemas.openxmlformats.org/drawingml/2006/table">
            <a:tbl>
              <a:tblPr/>
              <a:tblGrid>
                <a:gridCol w="1391821"/>
                <a:gridCol w="471804"/>
                <a:gridCol w="858277"/>
                <a:gridCol w="907301"/>
                <a:gridCol w="907301"/>
              </a:tblGrid>
              <a:tr h="2268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26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Метапредмет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85045"/>
            <a:ext cx="5184576" cy="410882"/>
          </a:xfrm>
          <a:prstGeom prst="rect">
            <a:avLst/>
          </a:prstGeom>
          <a:solidFill>
            <a:srgbClr val="00B0F0">
              <a:alpha val="14000"/>
            </a:srgb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Качественная успеваемость за 3 года</a:t>
            </a:r>
            <a:endParaRPr lang="ru-RU" sz="1050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51158"/>
              </p:ext>
            </p:extLst>
          </p:nvPr>
        </p:nvGraphicFramePr>
        <p:xfrm>
          <a:off x="4788024" y="2497460"/>
          <a:ext cx="4176464" cy="3024336"/>
        </p:xfrm>
        <a:graphic>
          <a:graphicData uri="http://schemas.openxmlformats.org/drawingml/2006/table">
            <a:tbl>
              <a:tblPr/>
              <a:tblGrid>
                <a:gridCol w="1440160"/>
                <a:gridCol w="432048"/>
                <a:gridCol w="864096"/>
                <a:gridCol w="720080"/>
                <a:gridCol w="720080"/>
              </a:tblGrid>
              <a:tr h="2154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01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Метапредмет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12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47"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15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2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579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1540" y="125101"/>
            <a:ext cx="8280920" cy="7150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оценки качества общеобразовательной подготовки обучающихся по статистике ВПР СПО в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40190"/>
            <a:ext cx="5976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Динамика качественной успеваемости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44016"/>
              </p:ext>
            </p:extLst>
          </p:nvPr>
        </p:nvGraphicFramePr>
        <p:xfrm>
          <a:off x="6483610" y="941698"/>
          <a:ext cx="2228850" cy="70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702"/>
                <a:gridCol w="13321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65 % и более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 - 64 %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50 %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483768" y="1408594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094160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курс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9932" y="2099464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Завершившие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771184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6 (54,5 %) учебным предметам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79138" y="2771183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5 (45,5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%) учебным предметам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9712" y="3346484"/>
            <a:ext cx="3960440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Максимальное приращение  на 13 - 48 %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15846"/>
              </p:ext>
            </p:extLst>
          </p:nvPr>
        </p:nvGraphicFramePr>
        <p:xfrm>
          <a:off x="431540" y="3825222"/>
          <a:ext cx="1908212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2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География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48%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язык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16991"/>
              </p:ext>
            </p:extLst>
          </p:nvPr>
        </p:nvGraphicFramePr>
        <p:xfrm>
          <a:off x="6175382" y="3793604"/>
          <a:ext cx="2285050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050"/>
              </a:tblGrid>
              <a:tr h="172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Английский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12126" y="4326237"/>
            <a:ext cx="3168352" cy="340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Отрицательная динамика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793675"/>
              </p:ext>
            </p:extLst>
          </p:nvPr>
        </p:nvGraphicFramePr>
        <p:xfrm>
          <a:off x="427657" y="4873724"/>
          <a:ext cx="1944216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14,6%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14%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0303"/>
              </p:ext>
            </p:extLst>
          </p:nvPr>
        </p:nvGraphicFramePr>
        <p:xfrm>
          <a:off x="6228184" y="4801716"/>
          <a:ext cx="1944216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32%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26%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Биология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9%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31540" y="1962765"/>
            <a:ext cx="8280920" cy="8172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85750" indent="-28575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Подготовительный этап: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результатов ВПР СПО, оценка текущего состояния качества образования и разработка «дорожной карты» по повышению качества общеобразовательной подготовки обучающихся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1540" y="3041153"/>
            <a:ext cx="8280920" cy="82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85750" indent="-28575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Основной этап: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«дорожной карты», оперативный контроль результатов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863" y="4153644"/>
            <a:ext cx="8280920" cy="82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85750" indent="-285750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Заключительный этап: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результатов реализации «дорожной карты»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860" y="388298"/>
            <a:ext cx="8084243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с учетом результатов ВПР СПО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860" y="919479"/>
            <a:ext cx="7632848" cy="851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2" algn="ctr">
              <a:buClr>
                <a:srgbClr val="002060"/>
              </a:buClr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молодежной политики Владимирской области от 25.08.2023 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Clr>
                <a:srgbClr val="002060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1355 «О проведении всероссийских проверочных работ в образовательных организациях   </a:t>
            </a:r>
          </a:p>
          <a:p>
            <a:pPr algn="ctr">
              <a:buClr>
                <a:srgbClr val="002060"/>
              </a:buClr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Владимирской области, реализующих программы среднего профессионального образования, </a:t>
            </a:r>
            <a:endPara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2060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2177" y="354998"/>
            <a:ext cx="8568952" cy="374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ВПР и категории участников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177" y="1129307"/>
            <a:ext cx="8568952" cy="194095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единая проверочная работа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социально-гуманитарным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предметам (ЕПР):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история; обществознание; ОБЖ; география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проверочная работа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учебному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предмету (профилю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выбранному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образовательной организацией из числа общеобразовательных учебных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предметов,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рекомендованных Департаментом государственной политики в сфере среднего профессионального образования и профессионального обучения Министерства просвещения Российской Федерации (письмо 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27.04.2023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1213): </a:t>
            </a:r>
            <a:r>
              <a:rPr lang="ru-RU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язык, </a:t>
            </a:r>
            <a:r>
              <a:rPr lang="ru-RU" sz="12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12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языки, </a:t>
            </a:r>
            <a:r>
              <a:rPr lang="ru-RU" sz="12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ru-RU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история, обществознание, математика, информатика, физика, химия, </a:t>
            </a:r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 </a:t>
            </a: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55420"/>
              </p:ext>
            </p:extLst>
          </p:nvPr>
        </p:nvGraphicFramePr>
        <p:xfrm>
          <a:off x="462506" y="3577580"/>
          <a:ext cx="8428295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506"/>
                <a:gridCol w="2071812"/>
                <a:gridCol w="1685659"/>
                <a:gridCol w="1685659"/>
                <a:gridCol w="1685659"/>
              </a:tblGrid>
              <a:tr h="2340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ППССЗ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ППКРС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4026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Завершившие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Завершившие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ЕПР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8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89333" y="2087751"/>
            <a:ext cx="8568952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выполнения ВПР СПО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73360"/>
              </p:ext>
            </p:extLst>
          </p:nvPr>
        </p:nvGraphicFramePr>
        <p:xfrm>
          <a:off x="401692" y="2631505"/>
          <a:ext cx="8544234" cy="14706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70929"/>
                <a:gridCol w="3600400"/>
                <a:gridCol w="2372905"/>
              </a:tblGrid>
              <a:tr h="3575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компьютерах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бланках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или на компьютерах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бланках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для 1-го курса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(часть заданий)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ЕПР </a:t>
                      </a: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решению образовательной организации: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50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835696" y="4642826"/>
            <a:ext cx="2376264" cy="510778"/>
          </a:xfrm>
          <a:prstGeom prst="roundRect">
            <a:avLst/>
          </a:prstGeom>
          <a:solidFill>
            <a:schemeClr val="bg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компьютерах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12 из 40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7" y="4648945"/>
            <a:ext cx="2376265" cy="510778"/>
          </a:xfrm>
          <a:prstGeom prst="roundRect">
            <a:avLst/>
          </a:prstGeom>
          <a:solidFill>
            <a:schemeClr val="bg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компьютерах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11 из 40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563888" y="4153644"/>
            <a:ext cx="216024" cy="38702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92080" y="4153643"/>
            <a:ext cx="288032" cy="38702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89333" y="282238"/>
            <a:ext cx="8568952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проверочных работ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9333" y="841276"/>
            <a:ext cx="8568952" cy="91940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Clr>
                <a:srgbClr val="002060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основного общего образования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курс)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 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среднего общего образования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(завершившие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образовательной организации сформированы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комплекты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7498" y="382241"/>
            <a:ext cx="8568952" cy="442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Обработка и проверка результатов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498" y="995244"/>
            <a:ext cx="8568952" cy="29625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канирование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заполненных бланков ответов участников для дальнейшей обработки </a:t>
            </a: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бланков ответов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(краткие ответы)</a:t>
            </a: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иностранному языку и части заданий по информатике (1 курс)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endParaRPr lang="ru-RU" sz="1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экспертами бланков ответов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(развернутые ответы)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удаленной проверки заданий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«Эксперт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00000"/>
              </a:lnSpc>
              <a:buClr>
                <a:srgbClr val="C00000"/>
              </a:buClr>
              <a:buSzPct val="100000"/>
              <a:buBlip>
                <a:blip r:embed="rId3"/>
              </a:buBlip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Выгрузка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статистических отчетов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ВПР СПО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ФИС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«Аналитика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7074999" y="1705372"/>
            <a:ext cx="288032" cy="936104"/>
          </a:xfrm>
          <a:prstGeom prst="rightBrac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0056" y="1957980"/>
            <a:ext cx="15910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базе </a:t>
            </a:r>
            <a:b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ГБУ ВО РИАЦОКО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3562" y="4081636"/>
            <a:ext cx="741682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по работам ВПР СПО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Качество печати бланков. (не пропечатаны ориентиры на листе или нечетко распечатаны задания).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Оформление ответов: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синей ручки;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использование штриха;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не заполненные коды участника ВПР, даты;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Листы ответов разложены не по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2177" y="320947"/>
            <a:ext cx="8568952" cy="442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Фактическое участие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08570"/>
              </p:ext>
            </p:extLst>
          </p:nvPr>
        </p:nvGraphicFramePr>
        <p:xfrm>
          <a:off x="397897" y="1129308"/>
          <a:ext cx="8557513" cy="13681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32279"/>
                <a:gridCol w="792088"/>
                <a:gridCol w="616753"/>
                <a:gridCol w="2391851"/>
                <a:gridCol w="663804"/>
                <a:gridCol w="860738"/>
              </a:tblGrid>
              <a:tr h="56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участников: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курс: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13871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7727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6144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63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проверочных работ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(человеко-сессий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курс: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завершившие: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24223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13022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11201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пропусков: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54"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b="1" i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неуважительной причине: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39082526"/>
              </p:ext>
            </p:extLst>
          </p:nvPr>
        </p:nvGraphicFramePr>
        <p:xfrm>
          <a:off x="107504" y="2569468"/>
          <a:ext cx="4387850" cy="2952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4698967"/>
              </p:ext>
            </p:extLst>
          </p:nvPr>
        </p:nvGraphicFramePr>
        <p:xfrm>
          <a:off x="4427984" y="2497460"/>
          <a:ext cx="47160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63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H="1" flipV="1">
            <a:off x="611560" y="3393551"/>
            <a:ext cx="8064896" cy="400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73820" y="253312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по результатам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ЕПР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00638"/>
              </p:ext>
            </p:extLst>
          </p:nvPr>
        </p:nvGraphicFramePr>
        <p:xfrm>
          <a:off x="469485" y="769269"/>
          <a:ext cx="8289590" cy="7645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4255"/>
                <a:gridCol w="1475243"/>
                <a:gridCol w="1597252"/>
                <a:gridCol w="1468987"/>
                <a:gridCol w="1443853"/>
              </a:tblGrid>
              <a:tr h="2113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91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35,42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4914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87,86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74,74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93,44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78,55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57373683"/>
              </p:ext>
            </p:extLst>
          </p:nvPr>
        </p:nvGraphicFramePr>
        <p:xfrm>
          <a:off x="395536" y="1633364"/>
          <a:ext cx="849694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108" y="3255052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899592" y="3145532"/>
            <a:ext cx="74168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7045358"/>
              </p:ext>
            </p:extLst>
          </p:nvPr>
        </p:nvGraphicFramePr>
        <p:xfrm>
          <a:off x="611560" y="625252"/>
          <a:ext cx="792088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3073524"/>
            <a:ext cx="388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42384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6"/>
          <p:cNvCxnSpPr/>
          <p:nvPr/>
        </p:nvCxnSpPr>
        <p:spPr>
          <a:xfrm flipH="1" flipV="1">
            <a:off x="755577" y="3793604"/>
            <a:ext cx="7776863" cy="12700"/>
          </a:xfrm>
          <a:prstGeom prst="straightConnector1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67544" y="228133"/>
            <a:ext cx="828092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математике</a:t>
            </a:r>
            <a:endParaRPr lang="ru-RU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79306"/>
            <a:ext cx="8280920" cy="4767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ПОО –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Количество участников –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5809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14687"/>
              </p:ext>
            </p:extLst>
          </p:nvPr>
        </p:nvGraphicFramePr>
        <p:xfrm>
          <a:off x="467545" y="1201317"/>
          <a:ext cx="8280919" cy="7224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9601"/>
                <a:gridCol w="1335944"/>
                <a:gridCol w="1595581"/>
                <a:gridCol w="1467450"/>
                <a:gridCol w="1442343"/>
              </a:tblGrid>
              <a:tr h="1692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успеваемости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«Завершившие»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757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33,03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27,26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41,16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29,29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8989"/>
                    </a:solidFill>
                  </a:tcPr>
                </a:tc>
              </a:tr>
              <a:tr h="13757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 (%)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91,79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46568610"/>
              </p:ext>
            </p:extLst>
          </p:nvPr>
        </p:nvGraphicFramePr>
        <p:xfrm>
          <a:off x="395536" y="1993404"/>
          <a:ext cx="83529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359997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3380</TotalTime>
  <Words>1390</Words>
  <Application>Microsoft Office PowerPoint</Application>
  <PresentationFormat>Экран (16:10)</PresentationFormat>
  <Paragraphs>553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RRR</dc:creator>
  <cp:lastModifiedBy>HazovaGA</cp:lastModifiedBy>
  <cp:revision>268</cp:revision>
  <cp:lastPrinted>2024-03-27T15:49:03Z</cp:lastPrinted>
  <dcterms:created xsi:type="dcterms:W3CDTF">2021-08-28T19:04:45Z</dcterms:created>
  <dcterms:modified xsi:type="dcterms:W3CDTF">2024-04-01T13:14:50Z</dcterms:modified>
</cp:coreProperties>
</file>