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media/image10.jpg" ContentType="image/jpeg"/>
  <Override PartName="/ppt/media/image11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2" r:id="rId2"/>
  </p:sldMasterIdLst>
  <p:notesMasterIdLst>
    <p:notesMasterId r:id="rId13"/>
  </p:notesMasterIdLst>
  <p:sldIdLst>
    <p:sldId id="314" r:id="rId3"/>
    <p:sldId id="315" r:id="rId4"/>
    <p:sldId id="316" r:id="rId5"/>
    <p:sldId id="300" r:id="rId6"/>
    <p:sldId id="317" r:id="rId7"/>
    <p:sldId id="319" r:id="rId8"/>
    <p:sldId id="321" r:id="rId9"/>
    <p:sldId id="324" r:id="rId10"/>
    <p:sldId id="322" r:id="rId11"/>
    <p:sldId id="310" r:id="rId12"/>
  </p:sldIdLst>
  <p:sldSz cx="18288000" cy="10287000"/>
  <p:notesSz cx="9928225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E3F6"/>
    <a:srgbClr val="99CCFF"/>
    <a:srgbClr val="C866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716" autoAdjust="0"/>
    <p:restoredTop sz="96465" autoAdjust="0"/>
  </p:normalViewPr>
  <p:slideViewPr>
    <p:cSldViewPr>
      <p:cViewPr varScale="1">
        <p:scale>
          <a:sx n="75" d="100"/>
          <a:sy n="75" d="100"/>
        </p:scale>
        <p:origin x="930" y="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3713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4F2F11-8677-439D-BFDC-007A3177E222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49313"/>
            <a:ext cx="4076700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188" y="3271838"/>
            <a:ext cx="7943850" cy="2676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3713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899244-DE6A-4658-A98A-CDF8D1FDEE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9780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9AE3CD-21BA-45E2-887D-5579029A31E2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98900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3/28/2024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89535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FF78805-3B8B-E49A-BA18-2DACF16CD5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938461F-F389-0BC8-60F3-7E2E0BE6B9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9A205EF-6D66-EA7B-7D73-BDBBBEE37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F97AC-6667-C946-B2C7-219B4DA34C5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88E4924-7834-B693-3137-5287F1F7F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EA839F8-3069-8D80-6866-1879E6E4F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600E9-C437-8241-B28A-6FCFDFC4C8A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087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059B667-73CD-EFAC-9246-EC5133945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64607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B054B658-90CB-B589-714E-36A2E73D61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E4FD6F0-CFB3-C124-9C4C-A2D2C96F7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F97AC-6667-C946-B2C7-219B4DA34C5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E6C2718-BC22-B10D-E873-1E64D140D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E30F3D1-5DB1-56CB-313B-05715A6C7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600E9-C437-8241-B28A-6FCFDFC4C8A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2715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E413BB0-B361-98B3-86EF-0F69EAFF1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3EFA5B6-595C-FC25-B644-3146208687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738437"/>
            <a:ext cx="7772400" cy="65270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8E432C05-5AC6-D77D-C14A-6510082D36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58300" y="2738437"/>
            <a:ext cx="7772400" cy="65270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6F1C8C13-E8A3-AEE2-6C27-51B274C20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F97AC-6667-C946-B2C7-219B4DA34C5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07316E37-D8E8-1A99-D494-8A3E7EAA5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A6C190FF-307D-4B43-E358-9D098BC5C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600E9-C437-8241-B28A-6FCFDFC4C8A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6289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597DD56-FC7F-0D4B-1D3A-7349C4D9D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28726898-E887-1319-4037-F2BFB21BBD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CB7FD7DB-151E-0AEF-C854-5B44710889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D895E64D-A51B-DBBB-DE4A-0D853E0B09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6FB099D8-C480-BA64-E948-63BE3EA0A5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62CFFA25-59B1-CE74-B248-CEAAD61AB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F97AC-6667-C946-B2C7-219B4DA34C5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8BCE91FC-22BA-F45C-9211-75D71F75D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5B0C9BDD-E089-73C6-A6F1-8630DF42B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600E9-C437-8241-B28A-6FCFDFC4C8A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0216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EDED44E-E43E-E0F6-EB59-BE3A2EB3D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928A41C8-EDC5-FE65-54EF-3715B0949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F97AC-6667-C946-B2C7-219B4DA34C5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E1C23A37-8112-1A09-8FC8-2687EA034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B4B123D8-B32A-B145-A5C9-6C754EB5A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600E9-C437-8241-B28A-6FCFDFC4C8A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7248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F11BC839-037D-8AA2-A870-F5505C109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F97AC-6667-C946-B2C7-219B4DA34C5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460A2A7F-D4C8-7A0F-F58D-29207AEAFE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02A64416-85D7-8731-FBFA-8B5561ED8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600E9-C437-8241-B28A-6FCFDFC4C8A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6349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8D416EA-44E1-899C-3CA9-4AEB434542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A72C02C-B44C-A2B3-1B2F-35064A212D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0601906B-03A5-1D62-DC63-B254C57D5D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7512FDFB-FE8F-0417-5EE8-BC2912645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F97AC-6667-C946-B2C7-219B4DA34C5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6EBCEBA3-1909-95EF-05F8-7496C9A91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B005721C-6E36-C62F-AC59-FFA703FD2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600E9-C437-8241-B28A-6FCFDFC4C8A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1404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95C0D7C-122A-CE77-3EF8-17C6CE102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8FF54B5E-E779-E554-3995-36B5FEA2B6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4C02E37F-EC9F-5834-07C2-38CE62E2A6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C842A067-1CFE-71A2-0E7A-860FD33AD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F97AC-6667-C946-B2C7-219B4DA34C5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B28F4335-03E2-5E3A-A56C-06C167475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D3941CB9-AEB6-4D63-997D-2D6E1782E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600E9-C437-8241-B28A-6FCFDFC4C8A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9185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170C14C-F676-FD50-E4AA-AAE652F4C6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C70843F9-6416-EC1C-A5FE-B5DDE10D7C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EE52480-EFA1-81B1-9E3E-60199A358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F97AC-6667-C946-B2C7-219B4DA34C5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F4277B8-8622-C36B-1457-918C7D6DF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78D8A90-9DFE-B556-677A-2AA57A5D9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600E9-C437-8241-B28A-6FCFDFC4C8A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9204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FDC87763-7A17-57F1-837C-9F8A77D397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0" y="547687"/>
            <a:ext cx="3943350" cy="871775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B7002F04-7AB7-5A58-844A-E85B880982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547687"/>
            <a:ext cx="11601450" cy="871775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ECA0272-9B25-8E79-BFC7-00A1C4B80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F97AC-6667-C946-B2C7-219B4DA34C5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CD551A0-2680-EAC9-6D21-C0FEB334C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2B412E23-A457-62CC-AF0D-5D5FF19B9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600E9-C437-8241-B28A-6FCFDFC4C8A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816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1" i="0">
                <a:solidFill>
                  <a:srgbClr val="000066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3/28/2024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89535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159154" y="2892170"/>
            <a:ext cx="8933815" cy="1570355"/>
          </a:xfrm>
          <a:custGeom>
            <a:avLst/>
            <a:gdLst/>
            <a:ahLst/>
            <a:cxnLst/>
            <a:rect l="l" t="t" r="r" b="b"/>
            <a:pathLst>
              <a:path w="8933815" h="1570354">
                <a:moveTo>
                  <a:pt x="8933281" y="0"/>
                </a:moveTo>
                <a:lnTo>
                  <a:pt x="785215" y="0"/>
                </a:lnTo>
                <a:lnTo>
                  <a:pt x="0" y="785113"/>
                </a:lnTo>
                <a:lnTo>
                  <a:pt x="785215" y="1570227"/>
                </a:lnTo>
                <a:lnTo>
                  <a:pt x="8933281" y="1570227"/>
                </a:lnTo>
                <a:lnTo>
                  <a:pt x="8933281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1" i="0">
                <a:solidFill>
                  <a:srgbClr val="000066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3/28/2024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89535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755414" y="33811"/>
            <a:ext cx="1498778" cy="1251018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8536" y="171450"/>
            <a:ext cx="854481" cy="1335531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1219199" y="1409700"/>
            <a:ext cx="16687800" cy="0"/>
          </a:xfrm>
          <a:custGeom>
            <a:avLst/>
            <a:gdLst/>
            <a:ahLst/>
            <a:cxnLst/>
            <a:rect l="l" t="t" r="r" b="b"/>
            <a:pathLst>
              <a:path w="16687800">
                <a:moveTo>
                  <a:pt x="0" y="0"/>
                </a:moveTo>
                <a:lnTo>
                  <a:pt x="16687800" y="0"/>
                </a:lnTo>
              </a:path>
            </a:pathLst>
          </a:custGeom>
          <a:ln w="6350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1" i="0">
                <a:solidFill>
                  <a:srgbClr val="000066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3/28/2024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89535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3/28/2024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89535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DB28CC5-1C17-2E5F-8671-2C19B3439D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3879949"/>
            <a:ext cx="13716000" cy="1384995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C31FB9E4-EC56-B7AD-EE06-34D40E6859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553998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03066AD-BE57-9CB7-A022-0986A86BCE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9566910"/>
            <a:ext cx="4206240" cy="276999"/>
          </a:xfrm>
        </p:spPr>
        <p:txBody>
          <a:bodyPr/>
          <a:lstStyle/>
          <a:p>
            <a:fld id="{E41F97AC-6667-C946-B2C7-219B4DA34C5F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E0EA743-72AE-A193-4F83-87A5A473A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17920" y="9566910"/>
            <a:ext cx="5852160" cy="276999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396B216-8C8D-BAE8-D9F5-AFA778306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698212" y="9853980"/>
            <a:ext cx="307975" cy="215444"/>
          </a:xfrm>
        </p:spPr>
        <p:txBody>
          <a:bodyPr/>
          <a:lstStyle/>
          <a:p>
            <a:fld id="{67A600E9-C437-8241-B28A-6FCFDFC4C8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5384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914400" y="9566910"/>
            <a:ext cx="4206240" cy="2769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B3E68F-50CF-4336-9C42-0884F70BF2AB}" type="datetimeFigureOut">
              <a:rPr lang="ru-RU"/>
              <a:pPr>
                <a:defRPr/>
              </a:pPr>
              <a:t>28.03.2024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217920" y="9566910"/>
            <a:ext cx="5852160" cy="2769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7698212" y="9853980"/>
            <a:ext cx="307975" cy="215444"/>
          </a:xfrm>
        </p:spPr>
        <p:txBody>
          <a:bodyPr/>
          <a:lstStyle>
            <a:lvl1pPr>
              <a:defRPr/>
            </a:lvl1pPr>
          </a:lstStyle>
          <a:p>
            <a:fld id="{7484273E-8862-46D0-B776-8838A671C56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43785144"/>
      </p:ext>
    </p:extLst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914400" y="9566910"/>
            <a:ext cx="4206240" cy="276999"/>
          </a:xfrm>
        </p:spPr>
        <p:txBody>
          <a:bodyPr/>
          <a:lstStyle>
            <a:lvl1pPr>
              <a:defRPr>
                <a:solidFill>
                  <a:srgbClr val="666699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28.03.2024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217920" y="9566910"/>
            <a:ext cx="5852160" cy="276999"/>
          </a:xfrm>
        </p:spPr>
        <p:txBody>
          <a:bodyPr/>
          <a:lstStyle>
            <a:lvl1pPr>
              <a:defRPr>
                <a:solidFill>
                  <a:srgbClr val="666699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7698212" y="9853980"/>
            <a:ext cx="307975" cy="215444"/>
          </a:xfrm>
        </p:spPr>
        <p:txBody>
          <a:bodyPr/>
          <a:lstStyle>
            <a:lvl1pPr>
              <a:defRPr>
                <a:solidFill>
                  <a:srgbClr val="666699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59024" y="401945"/>
            <a:ext cx="17281920" cy="20412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666699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9" name="Текст 2"/>
          <p:cNvSpPr>
            <a:spLocks noGrp="1"/>
          </p:cNvSpPr>
          <p:nvPr>
            <p:ph idx="1"/>
          </p:nvPr>
        </p:nvSpPr>
        <p:spPr>
          <a:xfrm>
            <a:off x="359024" y="2983261"/>
            <a:ext cx="14401600" cy="6480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rgbClr val="666699"/>
                </a:solidFill>
              </a:defRPr>
            </a:lvl1pPr>
            <a:lvl2pPr>
              <a:defRPr>
                <a:solidFill>
                  <a:srgbClr val="666699"/>
                </a:solidFill>
              </a:defRPr>
            </a:lvl2pPr>
            <a:lvl3pPr>
              <a:defRPr>
                <a:solidFill>
                  <a:srgbClr val="666699"/>
                </a:solidFill>
              </a:defRPr>
            </a:lvl3pPr>
            <a:lvl4pPr>
              <a:defRPr>
                <a:solidFill>
                  <a:srgbClr val="666699"/>
                </a:solidFill>
              </a:defRPr>
            </a:lvl4pPr>
            <a:lvl5pPr>
              <a:defRPr>
                <a:solidFill>
                  <a:srgbClr val="666699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5033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DB28CC5-1C17-2E5F-8671-2C19B3439D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3544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C31FB9E4-EC56-B7AD-EE06-34D40E6859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03066AD-BE57-9CB7-A022-0986A86BCE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F97AC-6667-C946-B2C7-219B4DA34C5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E0EA743-72AE-A193-4F83-87A5A473A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396B216-8C8D-BAE8-D9F5-AFA778306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600E9-C437-8241-B28A-6FCFDFC4C8A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136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2940" y="1165352"/>
            <a:ext cx="9466580" cy="23120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1" i="0">
                <a:solidFill>
                  <a:srgbClr val="000066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355850" y="2089150"/>
            <a:ext cx="13125450" cy="6992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3/28/2024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7698212" y="9853980"/>
            <a:ext cx="307975" cy="2387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89535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84" r:id="rId6"/>
    <p:sldLayoutId id="2147483685" r:id="rId7"/>
    <p:sldLayoutId id="2147483686" r:id="rId8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5E04D32-90B0-302D-906F-461D1AFB7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137160" tIns="68580" rIns="137160" bIns="6858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AE150A2C-1D63-E5F8-A934-9AA429DF3D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7"/>
            <a:ext cx="15773400" cy="6527007"/>
          </a:xfrm>
          <a:prstGeom prst="rect">
            <a:avLst/>
          </a:prstGeom>
        </p:spPr>
        <p:txBody>
          <a:bodyPr vert="horz" lIns="137160" tIns="68580" rIns="137160" bIns="6858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C95B52A6-FB86-A9B6-CB7B-F65C201777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137160" tIns="68580" rIns="137160" bIns="6858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71600"/>
            <a:fld id="{E41F97AC-6667-C946-B2C7-219B4DA34C5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371600"/>
              <a:t>28.03.2024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AD4FA34-9B22-C07A-F92C-D3EE6D9BAF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137160" tIns="68580" rIns="137160" bIns="6858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716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1F178E7-7B83-2F5E-7E78-621E249F19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137160" tIns="68580" rIns="137160" bIns="6858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71600"/>
            <a:fld id="{67A600E9-C437-8241-B28A-6FCFDFC4C8A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3716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084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%20general@riacoko33.ru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hyperlink" Target="https://www.consultant.ru/document/cons_doc_LAW_140174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>
            <a:extLst>
              <a:ext uri="{FF2B5EF4-FFF2-40B4-BE49-F238E27FC236}">
                <a16:creationId xmlns="" xmlns:a16="http://schemas.microsoft.com/office/drawing/2014/main" id="{806C414E-8A8B-3B23-751D-6CD38A34020B}"/>
              </a:ext>
            </a:extLst>
          </p:cNvPr>
          <p:cNvSpPr/>
          <p:nvPr/>
        </p:nvSpPr>
        <p:spPr>
          <a:xfrm>
            <a:off x="7853972" y="1425978"/>
            <a:ext cx="154305" cy="7895273"/>
          </a:xfrm>
          <a:custGeom>
            <a:avLst/>
            <a:gdLst/>
            <a:ahLst/>
            <a:cxnLst/>
            <a:rect l="l" t="t" r="r" b="b"/>
            <a:pathLst>
              <a:path w="102870" h="5263515">
                <a:moveTo>
                  <a:pt x="102857" y="0"/>
                </a:moveTo>
                <a:lnTo>
                  <a:pt x="0" y="0"/>
                </a:lnTo>
                <a:lnTo>
                  <a:pt x="0" y="5263235"/>
                </a:lnTo>
                <a:lnTo>
                  <a:pt x="102857" y="5263235"/>
                </a:lnTo>
                <a:lnTo>
                  <a:pt x="102857" y="0"/>
                </a:lnTo>
                <a:close/>
              </a:path>
            </a:pathLst>
          </a:custGeom>
          <a:solidFill>
            <a:srgbClr val="0F60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3">
            <a:extLst>
              <a:ext uri="{FF2B5EF4-FFF2-40B4-BE49-F238E27FC236}">
                <a16:creationId xmlns="" xmlns:a16="http://schemas.microsoft.com/office/drawing/2014/main" id="{1A735F51-788C-5639-2D21-FA5FD0E1B09D}"/>
              </a:ext>
            </a:extLst>
          </p:cNvPr>
          <p:cNvSpPr txBox="1">
            <a:spLocks/>
          </p:cNvSpPr>
          <p:nvPr/>
        </p:nvSpPr>
        <p:spPr>
          <a:xfrm>
            <a:off x="7696200" y="4254961"/>
            <a:ext cx="10815638" cy="1732526"/>
          </a:xfrm>
          <a:prstGeom prst="rect">
            <a:avLst/>
          </a:prstGeom>
        </p:spPr>
        <p:txBody>
          <a:bodyPr vert="horz" wrap="square" lIns="0" tIns="1905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9050">
              <a:lnSpc>
                <a:spcPct val="100000"/>
              </a:lnSpc>
              <a:spcBef>
                <a:spcPts val="150"/>
              </a:spcBef>
            </a:pPr>
            <a:r>
              <a:rPr lang="ru-RU" sz="3600" b="1" dirty="0" smtClean="0">
                <a:solidFill>
                  <a:srgbClr val="297FD5">
                    <a:lumMod val="75000"/>
                  </a:srgbClr>
                </a:solidFill>
                <a:latin typeface="Times New Roman"/>
                <a:ea typeface="Calibri"/>
              </a:rPr>
              <a:t>УПРАВЛЕНИЕ </a:t>
            </a:r>
          </a:p>
          <a:p>
            <a:pPr marL="19050">
              <a:lnSpc>
                <a:spcPct val="100000"/>
              </a:lnSpc>
              <a:spcBef>
                <a:spcPts val="150"/>
              </a:spcBef>
            </a:pPr>
            <a:r>
              <a:rPr lang="ru-RU" sz="3600" b="1" dirty="0" smtClean="0">
                <a:solidFill>
                  <a:srgbClr val="297FD5">
                    <a:lumMod val="75000"/>
                  </a:srgbClr>
                </a:solidFill>
                <a:latin typeface="Times New Roman"/>
                <a:ea typeface="Calibri"/>
              </a:rPr>
              <a:t>КАЧЕСТВОМ ОБРАЗОВАНИЯ </a:t>
            </a:r>
          </a:p>
          <a:p>
            <a:pPr marL="19050">
              <a:lnSpc>
                <a:spcPct val="100000"/>
              </a:lnSpc>
              <a:spcBef>
                <a:spcPts val="150"/>
              </a:spcBef>
            </a:pPr>
            <a:r>
              <a:rPr lang="ru-RU" sz="3600" b="1" dirty="0" smtClean="0">
                <a:solidFill>
                  <a:srgbClr val="297FD5">
                    <a:lumMod val="75000"/>
                  </a:srgbClr>
                </a:solidFill>
                <a:latin typeface="Times New Roman"/>
                <a:ea typeface="Calibri"/>
              </a:rPr>
              <a:t>НА ОСНОВЕ РЕЗУЛЬТАТОВ ВПР СПО</a:t>
            </a:r>
            <a:endParaRPr lang="ru-RU" sz="3600" b="1" dirty="0">
              <a:solidFill>
                <a:srgbClr val="297FD5">
                  <a:lumMod val="75000"/>
                </a:srgbClr>
              </a:solidFill>
              <a:latin typeface="Times New Roman"/>
              <a:ea typeface="Calibri"/>
            </a:endParaRPr>
          </a:p>
        </p:txBody>
      </p:sp>
      <p:sp>
        <p:nvSpPr>
          <p:cNvPr id="78" name="object 75">
            <a:extLst>
              <a:ext uri="{FF2B5EF4-FFF2-40B4-BE49-F238E27FC236}">
                <a16:creationId xmlns="" xmlns:a16="http://schemas.microsoft.com/office/drawing/2014/main" id="{0B6038E9-9D5D-FAA3-5B46-1C64CD50DAA3}"/>
              </a:ext>
            </a:extLst>
          </p:cNvPr>
          <p:cNvSpPr/>
          <p:nvPr/>
        </p:nvSpPr>
        <p:spPr>
          <a:xfrm>
            <a:off x="16711499" y="8558651"/>
            <a:ext cx="717233" cy="534353"/>
          </a:xfrm>
          <a:custGeom>
            <a:avLst/>
            <a:gdLst/>
            <a:ahLst/>
            <a:cxnLst/>
            <a:rect l="l" t="t" r="r" b="b"/>
            <a:pathLst>
              <a:path w="478154" h="356235">
                <a:moveTo>
                  <a:pt x="238988" y="179451"/>
                </a:moveTo>
                <a:lnTo>
                  <a:pt x="119494" y="0"/>
                </a:lnTo>
                <a:lnTo>
                  <a:pt x="0" y="179451"/>
                </a:lnTo>
                <a:lnTo>
                  <a:pt x="117449" y="355638"/>
                </a:lnTo>
                <a:lnTo>
                  <a:pt x="238988" y="179451"/>
                </a:lnTo>
                <a:close/>
              </a:path>
              <a:path w="478154" h="356235">
                <a:moveTo>
                  <a:pt x="477989" y="179451"/>
                </a:moveTo>
                <a:lnTo>
                  <a:pt x="358495" y="0"/>
                </a:lnTo>
                <a:lnTo>
                  <a:pt x="238988" y="179451"/>
                </a:lnTo>
                <a:lnTo>
                  <a:pt x="356450" y="355638"/>
                </a:lnTo>
                <a:lnTo>
                  <a:pt x="477989" y="179451"/>
                </a:lnTo>
                <a:close/>
              </a:path>
            </a:pathLst>
          </a:custGeom>
          <a:solidFill>
            <a:srgbClr val="0F60A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1" name="Рисунок 80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10680534" y="339561"/>
            <a:ext cx="3370746" cy="3370746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Заголовок 1"/>
          <p:cNvSpPr txBox="1">
            <a:spLocks/>
          </p:cNvSpPr>
          <p:nvPr/>
        </p:nvSpPr>
        <p:spPr>
          <a:xfrm>
            <a:off x="8229600" y="1415643"/>
            <a:ext cx="9615489" cy="856122"/>
          </a:xfrm>
          <a:prstGeom prst="rect">
            <a:avLst/>
          </a:prstGeom>
          <a:solidFill>
            <a:srgbClr val="2D67AC"/>
          </a:solidFill>
          <a:ln>
            <a:solidFill>
              <a:srgbClr val="2D67AC"/>
            </a:solidFill>
          </a:ln>
        </p:spPr>
        <p:txBody>
          <a:bodyPr vert="horz" lIns="137160" tIns="68580" rIns="137160" bIns="6858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 cap="all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4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16" name="Рисунок 15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13843223" y="339561"/>
            <a:ext cx="3370746" cy="3370746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object 74">
            <a:extLst>
              <a:ext uri="{FF2B5EF4-FFF2-40B4-BE49-F238E27FC236}">
                <a16:creationId xmlns="" xmlns:a16="http://schemas.microsoft.com/office/drawing/2014/main" id="{121E2892-17CF-A291-DD38-6E2863E92E77}"/>
              </a:ext>
            </a:extLst>
          </p:cNvPr>
          <p:cNvSpPr txBox="1"/>
          <p:nvPr/>
        </p:nvSpPr>
        <p:spPr>
          <a:xfrm>
            <a:off x="9417182" y="8816470"/>
            <a:ext cx="7796787" cy="388568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9050">
              <a:spcBef>
                <a:spcPts val="150"/>
              </a:spcBef>
            </a:pPr>
            <a:r>
              <a:rPr lang="ru-RU" sz="2400" b="1" dirty="0" err="1">
                <a:solidFill>
                  <a:srgbClr val="297FD5">
                    <a:lumMod val="75000"/>
                  </a:srgbClr>
                </a:solidFill>
                <a:latin typeface="Times New Roman"/>
                <a:ea typeface="Calibri"/>
                <a:cs typeface="+mj-cs"/>
              </a:rPr>
              <a:t>С.И</a:t>
            </a:r>
            <a:r>
              <a:rPr lang="ru-RU" sz="2400" b="1" dirty="0">
                <a:solidFill>
                  <a:srgbClr val="297FD5">
                    <a:lumMod val="75000"/>
                  </a:srgbClr>
                </a:solidFill>
                <a:latin typeface="Times New Roman"/>
                <a:ea typeface="Calibri"/>
                <a:cs typeface="+mj-cs"/>
              </a:rPr>
              <a:t>. Мансурова, директор </a:t>
            </a:r>
            <a:r>
              <a:rPr lang="ru-RU" sz="2400" b="1" dirty="0" err="1">
                <a:solidFill>
                  <a:srgbClr val="297FD5">
                    <a:lumMod val="75000"/>
                  </a:srgbClr>
                </a:solidFill>
                <a:latin typeface="Times New Roman"/>
                <a:ea typeface="Calibri"/>
                <a:cs typeface="+mj-cs"/>
              </a:rPr>
              <a:t>ГБУ</a:t>
            </a:r>
            <a:r>
              <a:rPr lang="ru-RU" sz="2400" b="1" dirty="0">
                <a:solidFill>
                  <a:srgbClr val="297FD5">
                    <a:lumMod val="75000"/>
                  </a:srgbClr>
                </a:solidFill>
                <a:latin typeface="Times New Roman"/>
                <a:ea typeface="Calibri"/>
                <a:cs typeface="+mj-cs"/>
              </a:rPr>
              <a:t> ВО </a:t>
            </a:r>
            <a:r>
              <a:rPr lang="ru-RU" sz="2400" b="1" dirty="0" err="1">
                <a:solidFill>
                  <a:srgbClr val="297FD5">
                    <a:lumMod val="75000"/>
                  </a:srgbClr>
                </a:solidFill>
                <a:latin typeface="Times New Roman"/>
                <a:ea typeface="Calibri"/>
                <a:cs typeface="+mj-cs"/>
              </a:rPr>
              <a:t>РИАЦОКО</a:t>
            </a:r>
            <a:endParaRPr lang="ru-RU" sz="2400" b="1" dirty="0">
              <a:solidFill>
                <a:srgbClr val="297FD5">
                  <a:lumMod val="75000"/>
                </a:srgbClr>
              </a:solidFill>
              <a:latin typeface="Times New Roman"/>
              <a:ea typeface="Calibri"/>
              <a:cs typeface="+mj-cs"/>
            </a:endParaRPr>
          </a:p>
        </p:txBody>
      </p:sp>
      <p:pic>
        <p:nvPicPr>
          <p:cNvPr id="1032" name="Picture 8" descr="https://strategy24.ru/images/news/201907/1ef7d3ea39e5daddceca565fb369043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127" y="1588770"/>
            <a:ext cx="6748542" cy="3149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0691" y="1483962"/>
            <a:ext cx="526556" cy="719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73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B9906549-40D5-43F3-A5AB-0B8F679CE090}"/>
              </a:ext>
            </a:extLst>
          </p:cNvPr>
          <p:cNvSpPr txBox="1"/>
          <p:nvPr/>
        </p:nvSpPr>
        <p:spPr>
          <a:xfrm>
            <a:off x="4932064" y="1087651"/>
            <a:ext cx="9506162" cy="1246496"/>
          </a:xfrm>
          <a:prstGeom prst="rect">
            <a:avLst/>
          </a:prstGeom>
          <a:noFill/>
        </p:spPr>
        <p:txBody>
          <a:bodyPr wrap="none" lIns="137147" tIns="68573" rIns="137147" bIns="68573" rtlCol="0">
            <a:spAutoFit/>
          </a:bodyPr>
          <a:lstStyle/>
          <a:p>
            <a:pPr defTabSz="1371464"/>
            <a:r>
              <a:rPr lang="ru-RU" sz="7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62" y="287183"/>
            <a:ext cx="4116716" cy="24322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9B68083D-A193-4518-B242-3677DA5A26E7}"/>
              </a:ext>
            </a:extLst>
          </p:cNvPr>
          <p:cNvSpPr txBox="1"/>
          <p:nvPr/>
        </p:nvSpPr>
        <p:spPr>
          <a:xfrm>
            <a:off x="3626134" y="3771900"/>
            <a:ext cx="12118022" cy="475513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lIns="137147" tIns="68573" rIns="137147" bIns="68573" rtlCol="0">
            <a:spAutoFit/>
          </a:bodyPr>
          <a:lstStyle/>
          <a:p>
            <a:pPr algn="ctr" defTabSz="1371464"/>
            <a:r>
              <a:rPr lang="ru-RU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ГОСУДАРСТВЕННОЕ БЮДЖЕТНОЕ УЧРЕЖДЕНИЕ ВЛАДИМИРСКОЙ ОБЛАСТИ</a:t>
            </a:r>
          </a:p>
          <a:p>
            <a:pPr algn="ctr" defTabSz="1371464"/>
            <a:r>
              <a:rPr lang="ru-RU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"РЕГИОНАЛЬНЫЙ ИНФОРМАЦИОННО-АНАЛИТИЧЕСКИЙ ЦЕНТР ОЦЕНКИ КАЧЕСТВА ОБРАЗОВАНИЯ"</a:t>
            </a:r>
          </a:p>
          <a:p>
            <a:pPr algn="ctr" defTabSz="1371464"/>
            <a:endParaRPr lang="ru-RU" sz="2400" dirty="0">
              <a:solidFill>
                <a:prstClr val="black"/>
              </a:solidFill>
            </a:endParaRPr>
          </a:p>
          <a:p>
            <a:pPr algn="ctr" defTabSz="1371464"/>
            <a:r>
              <a:rPr lang="ru-RU" sz="2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Контакты:</a:t>
            </a:r>
          </a:p>
          <a:p>
            <a:pPr algn="ctr" defTabSz="1371464"/>
            <a:endParaRPr lang="ru-RU" sz="24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1371464"/>
            <a:r>
              <a:rPr lang="ru-RU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Телефон:</a:t>
            </a:r>
            <a:r>
              <a:rPr lang="ru-RU" sz="2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8(4922)53-02-65, </a:t>
            </a:r>
          </a:p>
          <a:p>
            <a:pPr algn="ctr" defTabSz="1371464"/>
            <a:r>
              <a:rPr lang="ru-RU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en-US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-mail:</a:t>
            </a:r>
            <a:r>
              <a:rPr lang="en-US" sz="2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u="sng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 general@riacoko33.ru</a:t>
            </a:r>
            <a:endParaRPr lang="ru-RU" sz="2400" u="sng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1371464"/>
            <a:endParaRPr lang="ru-RU" sz="2400" u="sng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1371464"/>
            <a:r>
              <a:rPr lang="ru-RU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Сайт: </a:t>
            </a:r>
            <a:r>
              <a:rPr lang="en-US" sz="2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https://riacoko33.ru </a:t>
            </a:r>
          </a:p>
          <a:p>
            <a:pPr defTabSz="1371464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u="sng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371464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92566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7400" y="4783455"/>
            <a:ext cx="23317200" cy="92333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10244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8288000" cy="1028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6172201" y="342900"/>
            <a:ext cx="11746818" cy="7555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1A0DAB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Федеральный закон от 29.12.2012 N 273-ФЗ </a:t>
            </a:r>
            <a:endParaRPr lang="ru-RU" sz="3600" b="1" dirty="0" smtClean="0">
              <a:solidFill>
                <a:srgbClr val="1A0DAB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rId4"/>
            </a:endParaRPr>
          </a:p>
          <a:p>
            <a:pPr algn="ctr"/>
            <a:r>
              <a:rPr lang="ru-RU" sz="3600" b="1" dirty="0" smtClean="0">
                <a:solidFill>
                  <a:srgbClr val="1A0DAB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 </a:t>
            </a:r>
            <a:r>
              <a:rPr lang="ru-RU" sz="3600" b="1" dirty="0">
                <a:solidFill>
                  <a:srgbClr val="1A0DAB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"Об образовании в Российской Федерации" </a:t>
            </a:r>
            <a:endParaRPr lang="ru-RU" sz="3600" b="1" dirty="0">
              <a:solidFill>
                <a:srgbClr val="1A0DAB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"/>
            </a:endParaRPr>
          </a:p>
          <a:p>
            <a:pPr algn="ctr"/>
            <a:endParaRPr lang="ru-RU" sz="2700" b="1" dirty="0">
              <a:solidFill>
                <a:srgbClr val="1A0DA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2. Основные понятия, используемые в настоящем Федеральном законе</a:t>
            </a:r>
          </a:p>
          <a:p>
            <a:pPr algn="just"/>
            <a:endParaRPr lang="ru-RU" sz="3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29) </a:t>
            </a:r>
            <a:r>
              <a:rPr lang="ru-RU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качество образования</a:t>
            </a: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комплексная характеристика образовательной деятельности и подготовки обучающегося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выражающая 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степень их соответствия 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федеральным государственным образовательным стандартам, образовательным стандартам, федеральным государственным требованиям и (или) потребностям физического или юридического лица, в интересах которого осуществляется образовательная деятельность, в том числе степень достижения планируемых результатов образовательной программы;</a:t>
            </a:r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429496729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36" y="1637675"/>
            <a:ext cx="5229842" cy="701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064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988471" y="390526"/>
            <a:ext cx="12527754" cy="118824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3600" b="1" dirty="0">
                <a:solidFill>
                  <a:srgbClr val="002060"/>
                </a:solidFill>
                <a:latin typeface="Arial Black" pitchFamily="34" charset="0"/>
                <a:cs typeface="Arial" charset="0"/>
              </a:rPr>
              <a:t>Функциональная модель </a:t>
            </a:r>
            <a:r>
              <a:rPr lang="ru-RU" sz="3600" b="1" dirty="0" smtClean="0">
                <a:solidFill>
                  <a:srgbClr val="002060"/>
                </a:solidFill>
                <a:latin typeface="Arial Black" pitchFamily="34" charset="0"/>
                <a:cs typeface="Arial" charset="0"/>
              </a:rPr>
              <a:t>ОКО</a:t>
            </a:r>
            <a:endParaRPr lang="ru-RU" sz="3600" b="1" dirty="0">
              <a:solidFill>
                <a:srgbClr val="002060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119813" y="2012158"/>
            <a:ext cx="5831682" cy="140255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3000" b="1" dirty="0" smtClean="0">
                <a:solidFill>
                  <a:srgbClr val="0D0D0D"/>
                </a:solidFill>
                <a:latin typeface="Arial Black" pitchFamily="34" charset="0"/>
                <a:cs typeface="Aharoni" pitchFamily="2" charset="-79"/>
              </a:rPr>
              <a:t>Исследования </a:t>
            </a:r>
            <a:endParaRPr lang="ru-RU" sz="3000" b="1" dirty="0">
              <a:solidFill>
                <a:srgbClr val="0D0D0D"/>
              </a:solidFill>
              <a:latin typeface="Arial Black" pitchFamily="34" charset="0"/>
              <a:cs typeface="Aharoni" pitchFamily="2" charset="-79"/>
            </a:endParaRPr>
          </a:p>
          <a:p>
            <a:pPr algn="ctr" eaLnBrk="1" hangingPunct="1">
              <a:defRPr/>
            </a:pPr>
            <a:r>
              <a:rPr lang="ru-RU" sz="3000" b="1" dirty="0">
                <a:solidFill>
                  <a:srgbClr val="0D0D0D"/>
                </a:solidFill>
                <a:latin typeface="Arial Black" pitchFamily="34" charset="0"/>
                <a:cs typeface="Aharoni" pitchFamily="2" charset="-79"/>
              </a:rPr>
              <a:t>качества образования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988470" y="3955257"/>
            <a:ext cx="3886200" cy="97155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3000" b="1" dirty="0">
                <a:solidFill>
                  <a:srgbClr val="C00000"/>
                </a:solidFill>
                <a:latin typeface="Arial Black" pitchFamily="34" charset="0"/>
                <a:cs typeface="Arial" charset="0"/>
              </a:rPr>
              <a:t>Качество</a:t>
            </a:r>
          </a:p>
          <a:p>
            <a:pPr algn="ctr" eaLnBrk="1" hangingPunct="1">
              <a:defRPr/>
            </a:pPr>
            <a:r>
              <a:rPr lang="ru-RU" sz="3000" b="1" dirty="0">
                <a:solidFill>
                  <a:srgbClr val="C00000"/>
                </a:solidFill>
                <a:latin typeface="Arial Black" pitchFamily="34" charset="0"/>
                <a:cs typeface="Arial" charset="0"/>
              </a:rPr>
              <a:t>условий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1196638" y="3955257"/>
            <a:ext cx="3779045" cy="97155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3000" b="1" dirty="0">
                <a:solidFill>
                  <a:srgbClr val="C00000"/>
                </a:solidFill>
                <a:latin typeface="Arial Black" pitchFamily="34" charset="0"/>
              </a:rPr>
              <a:t>Качество результатов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200901" y="3955257"/>
            <a:ext cx="3671888" cy="97155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3000" b="1">
                <a:solidFill>
                  <a:srgbClr val="C00000"/>
                </a:solidFill>
                <a:latin typeface="Arial Black" pitchFamily="34" charset="0"/>
                <a:cs typeface="Arial" charset="0"/>
              </a:rPr>
              <a:t>Качество процесса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336508" y="5360195"/>
            <a:ext cx="5614988" cy="971550"/>
          </a:xfrm>
          <a:prstGeom prst="roundRect">
            <a:avLst/>
          </a:prstGeom>
          <a:solidFill>
            <a:schemeClr val="bg2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700" b="1" dirty="0">
                <a:solidFill>
                  <a:schemeClr val="tx1"/>
                </a:solidFill>
                <a:latin typeface="Arial Black" pitchFamily="34" charset="0"/>
              </a:rPr>
              <a:t>Сбор и анализ полученных данных</a:t>
            </a: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4607720" y="8815388"/>
            <a:ext cx="9179718" cy="114776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3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  <a:cs typeface="Aharoni" pitchFamily="2" charset="-79"/>
              </a:rPr>
              <a:t>Управленческие решения</a:t>
            </a:r>
            <a:endParaRPr lang="ru-RU" sz="3000" b="1" dirty="0">
              <a:solidFill>
                <a:schemeClr val="tx1">
                  <a:lumMod val="95000"/>
                  <a:lumOff val="5000"/>
                </a:schemeClr>
              </a:solidFill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4876800" y="6654402"/>
            <a:ext cx="8610600" cy="1512095"/>
          </a:xfrm>
          <a:prstGeom prst="roundRect">
            <a:avLst/>
          </a:prstGeom>
          <a:solidFill>
            <a:schemeClr val="bg2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457200" indent="-457200" algn="ctr" eaLnBrk="1" hangingPunct="1">
              <a:buFontTx/>
              <a:buChar char="-"/>
              <a:defRPr/>
            </a:pPr>
            <a:endParaRPr lang="ru-RU" sz="3000" b="1" dirty="0" smtClean="0">
              <a:solidFill>
                <a:schemeClr val="tx1">
                  <a:lumMod val="95000"/>
                  <a:lumOff val="5000"/>
                </a:schemeClr>
              </a:solidFill>
              <a:cs typeface="Aharoni" pitchFamily="2" charset="-79"/>
            </a:endParaRPr>
          </a:p>
          <a:p>
            <a:pPr marL="457200" indent="-457200" algn="ctr" eaLnBrk="1" hangingPunct="1">
              <a:buFontTx/>
              <a:buChar char="-"/>
              <a:defRPr/>
            </a:pPr>
            <a:endParaRPr lang="ru-RU" sz="3000" b="1" dirty="0">
              <a:solidFill>
                <a:schemeClr val="tx1">
                  <a:lumMod val="95000"/>
                  <a:lumOff val="5000"/>
                </a:schemeClr>
              </a:solidFill>
              <a:cs typeface="Aharoni" pitchFamily="2" charset="-79"/>
            </a:endParaRPr>
          </a:p>
          <a:p>
            <a:pPr marL="457200" indent="-457200" algn="ctr" eaLnBrk="1" hangingPunct="1">
              <a:buFontTx/>
              <a:buChar char="-"/>
              <a:defRPr/>
            </a:pPr>
            <a:r>
              <a:rPr lang="ru-RU" sz="30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haroni" pitchFamily="2" charset="-79"/>
              </a:rPr>
              <a:t>определение тенденций;</a:t>
            </a:r>
          </a:p>
          <a:p>
            <a:pPr marL="457200" indent="-457200" algn="ctr" eaLnBrk="1" hangingPunct="1">
              <a:buFontTx/>
              <a:buChar char="-"/>
              <a:defRPr/>
            </a:pPr>
            <a:r>
              <a:rPr lang="ru-RU" sz="3000" b="1" dirty="0">
                <a:solidFill>
                  <a:schemeClr val="tx1">
                    <a:lumMod val="95000"/>
                    <a:lumOff val="5000"/>
                  </a:schemeClr>
                </a:solidFill>
                <a:cs typeface="Aharoni" pitchFamily="2" charset="-79"/>
              </a:rPr>
              <a:t>в</a:t>
            </a:r>
            <a:r>
              <a:rPr lang="ru-RU" sz="30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haroni" pitchFamily="2" charset="-79"/>
              </a:rPr>
              <a:t>ыявление проблемных зон;</a:t>
            </a:r>
          </a:p>
          <a:p>
            <a:pPr marL="457200" indent="-457200" algn="ctr" eaLnBrk="1" hangingPunct="1">
              <a:buFontTx/>
              <a:buChar char="-"/>
              <a:defRPr/>
            </a:pPr>
            <a:r>
              <a:rPr lang="ru-RU" sz="3000" b="1" dirty="0">
                <a:solidFill>
                  <a:schemeClr val="tx1">
                    <a:lumMod val="95000"/>
                    <a:lumOff val="5000"/>
                  </a:schemeClr>
                </a:solidFill>
                <a:cs typeface="Aharoni" pitchFamily="2" charset="-79"/>
              </a:rPr>
              <a:t>п</a:t>
            </a:r>
            <a:r>
              <a:rPr lang="ru-RU" sz="30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haroni" pitchFamily="2" charset="-79"/>
              </a:rPr>
              <a:t>одготовка адресных рекомендаций</a:t>
            </a:r>
          </a:p>
          <a:p>
            <a:pPr marL="457200" indent="-457200" algn="ctr" eaLnBrk="1" hangingPunct="1">
              <a:buFontTx/>
              <a:buChar char="-"/>
              <a:defRPr/>
            </a:pPr>
            <a:endParaRPr lang="ru-RU" sz="3000" b="1" dirty="0" smtClean="0">
              <a:solidFill>
                <a:schemeClr val="tx1">
                  <a:lumMod val="95000"/>
                  <a:lumOff val="5000"/>
                </a:schemeClr>
              </a:solidFill>
              <a:cs typeface="Aharoni" pitchFamily="2" charset="-79"/>
            </a:endParaRPr>
          </a:p>
          <a:p>
            <a:pPr marL="457200" indent="-457200" algn="ctr" eaLnBrk="1" hangingPunct="1">
              <a:buFontTx/>
              <a:buChar char="-"/>
              <a:defRPr/>
            </a:pPr>
            <a:endParaRPr lang="ru-RU" sz="3000" b="1" dirty="0" smtClean="0">
              <a:solidFill>
                <a:schemeClr val="tx1">
                  <a:lumMod val="95000"/>
                  <a:lumOff val="5000"/>
                </a:schemeClr>
              </a:solidFill>
              <a:cs typeface="Aharoni" pitchFamily="2" charset="-79"/>
            </a:endParaRPr>
          </a:p>
        </p:txBody>
      </p:sp>
      <p:sp>
        <p:nvSpPr>
          <p:cNvPr id="54" name="Стрелка вниз 53"/>
          <p:cNvSpPr/>
          <p:nvPr/>
        </p:nvSpPr>
        <p:spPr>
          <a:xfrm>
            <a:off x="8927308" y="3414713"/>
            <a:ext cx="109538" cy="4333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2700"/>
          </a:p>
        </p:txBody>
      </p:sp>
      <p:sp>
        <p:nvSpPr>
          <p:cNvPr id="55" name="Стрелка вниз 54"/>
          <p:cNvSpPr/>
          <p:nvPr/>
        </p:nvSpPr>
        <p:spPr>
          <a:xfrm>
            <a:off x="8927308" y="1578770"/>
            <a:ext cx="109538" cy="3238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2700"/>
          </a:p>
        </p:txBody>
      </p:sp>
      <p:sp>
        <p:nvSpPr>
          <p:cNvPr id="56" name="Стрелка вниз 55"/>
          <p:cNvSpPr/>
          <p:nvPr/>
        </p:nvSpPr>
        <p:spPr>
          <a:xfrm>
            <a:off x="8927308" y="5036345"/>
            <a:ext cx="109538" cy="3238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2700"/>
          </a:p>
        </p:txBody>
      </p:sp>
      <p:sp>
        <p:nvSpPr>
          <p:cNvPr id="58" name="Стрелка вниз 57"/>
          <p:cNvSpPr/>
          <p:nvPr/>
        </p:nvSpPr>
        <p:spPr>
          <a:xfrm>
            <a:off x="6336508" y="3414713"/>
            <a:ext cx="107156" cy="54054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2700"/>
          </a:p>
        </p:txBody>
      </p:sp>
      <p:sp>
        <p:nvSpPr>
          <p:cNvPr id="59" name="Стрелка вниз 58"/>
          <p:cNvSpPr/>
          <p:nvPr/>
        </p:nvSpPr>
        <p:spPr>
          <a:xfrm>
            <a:off x="11737183" y="3414713"/>
            <a:ext cx="107156" cy="54054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2700"/>
          </a:p>
        </p:txBody>
      </p:sp>
      <p:sp>
        <p:nvSpPr>
          <p:cNvPr id="72" name="Двойная стрелка вверх/вниз 71"/>
          <p:cNvSpPr/>
          <p:nvPr/>
        </p:nvSpPr>
        <p:spPr>
          <a:xfrm>
            <a:off x="5795963" y="8165304"/>
            <a:ext cx="323850" cy="64770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2700"/>
          </a:p>
        </p:txBody>
      </p:sp>
      <p:sp>
        <p:nvSpPr>
          <p:cNvPr id="73" name="Двойная стрелка вверх/вниз 72"/>
          <p:cNvSpPr/>
          <p:nvPr/>
        </p:nvSpPr>
        <p:spPr>
          <a:xfrm>
            <a:off x="12275345" y="8167688"/>
            <a:ext cx="323850" cy="64770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2700"/>
          </a:p>
        </p:txBody>
      </p:sp>
      <p:sp>
        <p:nvSpPr>
          <p:cNvPr id="22" name="Стрелка вниз 21"/>
          <p:cNvSpPr/>
          <p:nvPr/>
        </p:nvSpPr>
        <p:spPr>
          <a:xfrm>
            <a:off x="11737183" y="4926807"/>
            <a:ext cx="69056" cy="3238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2700"/>
          </a:p>
        </p:txBody>
      </p:sp>
      <p:sp>
        <p:nvSpPr>
          <p:cNvPr id="23" name="Стрелка вниз 22"/>
          <p:cNvSpPr/>
          <p:nvPr/>
        </p:nvSpPr>
        <p:spPr>
          <a:xfrm>
            <a:off x="6550820" y="4926807"/>
            <a:ext cx="69056" cy="3238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2700"/>
          </a:p>
        </p:txBody>
      </p:sp>
    </p:spTree>
    <p:extLst>
      <p:ext uri="{BB962C8B-B14F-4D97-AF65-F5344CB8AC3E}">
        <p14:creationId xmlns:p14="http://schemas.microsoft.com/office/powerpoint/2010/main" val="411156843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3457903" y="387673"/>
            <a:ext cx="12010698" cy="1174427"/>
          </a:xfrm>
          <a:prstGeom prst="roundRect">
            <a:avLst/>
          </a:prstGeom>
          <a:solidFill>
            <a:srgbClr val="0070C0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sz="3200" b="1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Мероприятия по оценке качества образования </a:t>
            </a:r>
          </a:p>
          <a:p>
            <a:pPr lvl="0" algn="ctr">
              <a:defRPr/>
            </a:pPr>
            <a:r>
              <a:rPr lang="ru-RU" sz="3200" b="1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(в рамках мониторинга системы образования)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449615" y="2705100"/>
            <a:ext cx="9564654" cy="145542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bg2">
                <a:lumMod val="50000"/>
              </a:scheme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lvl="0" algn="ctr">
              <a:defRPr/>
            </a:pPr>
            <a:r>
              <a:rPr lang="ru-RU" sz="3200" b="1" kern="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Национальные и международные сопоставительные исследования качества образования 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449615" y="4762500"/>
            <a:ext cx="9564654" cy="145542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bg2">
                <a:lumMod val="50000"/>
              </a:scheme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>
              <a:defRPr/>
            </a:pPr>
            <a:r>
              <a:rPr lang="ru-RU" sz="3200" b="1" kern="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Иные мероприятия по оценке качества образования  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457575" y="6972300"/>
            <a:ext cx="9564654" cy="145542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bg2">
                <a:lumMod val="50000"/>
              </a:scheme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/>
            <a:r>
              <a:rPr lang="ru-RU" sz="3200" b="1" kern="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Региональные</a:t>
            </a:r>
          </a:p>
          <a:p>
            <a:pPr algn="ctr"/>
            <a:r>
              <a:rPr lang="ru-RU" sz="3200" b="1" kern="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мероприятия   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95603" y="2578290"/>
            <a:ext cx="6324600" cy="655320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bg2">
                <a:lumMod val="50000"/>
              </a:scheme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>
              <a:defRPr/>
            </a:pPr>
            <a:endParaRPr lang="ru-RU" sz="3200" b="1" kern="0" dirty="0">
              <a:solidFill>
                <a:prstClr val="black"/>
              </a:solidFill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203" y="2842637"/>
            <a:ext cx="4343400" cy="60245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object 14">
            <a:extLst>
              <a:ext uri="{FF2B5EF4-FFF2-40B4-BE49-F238E27FC236}">
                <a16:creationId xmlns="" xmlns:a16="http://schemas.microsoft.com/office/drawing/2014/main" id="{5D98488A-DF9B-ECD7-68B7-1086B57B761A}"/>
              </a:ext>
            </a:extLst>
          </p:cNvPr>
          <p:cNvSpPr/>
          <p:nvPr/>
        </p:nvSpPr>
        <p:spPr>
          <a:xfrm>
            <a:off x="7233313" y="3137852"/>
            <a:ext cx="533400" cy="589915"/>
          </a:xfrm>
          <a:custGeom>
            <a:avLst/>
            <a:gdLst/>
            <a:ahLst/>
            <a:cxnLst/>
            <a:rect l="l" t="t" r="r" b="b"/>
            <a:pathLst>
              <a:path w="349250" h="349250">
                <a:moveTo>
                  <a:pt x="306019" y="349250"/>
                </a:moveTo>
                <a:lnTo>
                  <a:pt x="43218" y="349250"/>
                </a:lnTo>
                <a:lnTo>
                  <a:pt x="26392" y="345852"/>
                </a:lnTo>
                <a:lnTo>
                  <a:pt x="12655" y="336588"/>
                </a:lnTo>
                <a:lnTo>
                  <a:pt x="3395" y="322846"/>
                </a:lnTo>
                <a:lnTo>
                  <a:pt x="0" y="306019"/>
                </a:lnTo>
                <a:lnTo>
                  <a:pt x="0" y="43230"/>
                </a:lnTo>
                <a:lnTo>
                  <a:pt x="3395" y="26403"/>
                </a:lnTo>
                <a:lnTo>
                  <a:pt x="12655" y="12661"/>
                </a:lnTo>
                <a:lnTo>
                  <a:pt x="26392" y="3397"/>
                </a:lnTo>
                <a:lnTo>
                  <a:pt x="43218" y="0"/>
                </a:lnTo>
                <a:lnTo>
                  <a:pt x="306019" y="0"/>
                </a:lnTo>
                <a:lnTo>
                  <a:pt x="322846" y="3397"/>
                </a:lnTo>
                <a:lnTo>
                  <a:pt x="336588" y="12661"/>
                </a:lnTo>
                <a:lnTo>
                  <a:pt x="345852" y="26403"/>
                </a:lnTo>
                <a:lnTo>
                  <a:pt x="349250" y="43230"/>
                </a:lnTo>
                <a:lnTo>
                  <a:pt x="349250" y="306019"/>
                </a:lnTo>
                <a:lnTo>
                  <a:pt x="345852" y="322846"/>
                </a:lnTo>
                <a:lnTo>
                  <a:pt x="336588" y="336588"/>
                </a:lnTo>
                <a:lnTo>
                  <a:pt x="322846" y="345852"/>
                </a:lnTo>
                <a:lnTo>
                  <a:pt x="306019" y="34925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4">
            <a:extLst>
              <a:ext uri="{FF2B5EF4-FFF2-40B4-BE49-F238E27FC236}">
                <a16:creationId xmlns="" xmlns:a16="http://schemas.microsoft.com/office/drawing/2014/main" id="{5D98488A-DF9B-ECD7-68B7-1086B57B761A}"/>
              </a:ext>
            </a:extLst>
          </p:cNvPr>
          <p:cNvSpPr/>
          <p:nvPr/>
        </p:nvSpPr>
        <p:spPr>
          <a:xfrm>
            <a:off x="7233313" y="5195252"/>
            <a:ext cx="533400" cy="589915"/>
          </a:xfrm>
          <a:custGeom>
            <a:avLst/>
            <a:gdLst/>
            <a:ahLst/>
            <a:cxnLst/>
            <a:rect l="l" t="t" r="r" b="b"/>
            <a:pathLst>
              <a:path w="349250" h="349250">
                <a:moveTo>
                  <a:pt x="306019" y="349250"/>
                </a:moveTo>
                <a:lnTo>
                  <a:pt x="43218" y="349250"/>
                </a:lnTo>
                <a:lnTo>
                  <a:pt x="26392" y="345852"/>
                </a:lnTo>
                <a:lnTo>
                  <a:pt x="12655" y="336588"/>
                </a:lnTo>
                <a:lnTo>
                  <a:pt x="3395" y="322846"/>
                </a:lnTo>
                <a:lnTo>
                  <a:pt x="0" y="306019"/>
                </a:lnTo>
                <a:lnTo>
                  <a:pt x="0" y="43230"/>
                </a:lnTo>
                <a:lnTo>
                  <a:pt x="3395" y="26403"/>
                </a:lnTo>
                <a:lnTo>
                  <a:pt x="12655" y="12661"/>
                </a:lnTo>
                <a:lnTo>
                  <a:pt x="26392" y="3397"/>
                </a:lnTo>
                <a:lnTo>
                  <a:pt x="43218" y="0"/>
                </a:lnTo>
                <a:lnTo>
                  <a:pt x="306019" y="0"/>
                </a:lnTo>
                <a:lnTo>
                  <a:pt x="322846" y="3397"/>
                </a:lnTo>
                <a:lnTo>
                  <a:pt x="336588" y="12661"/>
                </a:lnTo>
                <a:lnTo>
                  <a:pt x="345852" y="26403"/>
                </a:lnTo>
                <a:lnTo>
                  <a:pt x="349250" y="43230"/>
                </a:lnTo>
                <a:lnTo>
                  <a:pt x="349250" y="306019"/>
                </a:lnTo>
                <a:lnTo>
                  <a:pt x="345852" y="322846"/>
                </a:lnTo>
                <a:lnTo>
                  <a:pt x="336588" y="336588"/>
                </a:lnTo>
                <a:lnTo>
                  <a:pt x="322846" y="345852"/>
                </a:lnTo>
                <a:lnTo>
                  <a:pt x="306019" y="34925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14">
            <a:extLst>
              <a:ext uri="{FF2B5EF4-FFF2-40B4-BE49-F238E27FC236}">
                <a16:creationId xmlns="" xmlns:a16="http://schemas.microsoft.com/office/drawing/2014/main" id="{5D98488A-DF9B-ECD7-68B7-1086B57B761A}"/>
              </a:ext>
            </a:extLst>
          </p:cNvPr>
          <p:cNvSpPr/>
          <p:nvPr/>
        </p:nvSpPr>
        <p:spPr>
          <a:xfrm>
            <a:off x="7233313" y="7405052"/>
            <a:ext cx="533400" cy="589915"/>
          </a:xfrm>
          <a:custGeom>
            <a:avLst/>
            <a:gdLst/>
            <a:ahLst/>
            <a:cxnLst/>
            <a:rect l="l" t="t" r="r" b="b"/>
            <a:pathLst>
              <a:path w="349250" h="349250">
                <a:moveTo>
                  <a:pt x="306019" y="349250"/>
                </a:moveTo>
                <a:lnTo>
                  <a:pt x="43218" y="349250"/>
                </a:lnTo>
                <a:lnTo>
                  <a:pt x="26392" y="345852"/>
                </a:lnTo>
                <a:lnTo>
                  <a:pt x="12655" y="336588"/>
                </a:lnTo>
                <a:lnTo>
                  <a:pt x="3395" y="322846"/>
                </a:lnTo>
                <a:lnTo>
                  <a:pt x="0" y="306019"/>
                </a:lnTo>
                <a:lnTo>
                  <a:pt x="0" y="43230"/>
                </a:lnTo>
                <a:lnTo>
                  <a:pt x="3395" y="26403"/>
                </a:lnTo>
                <a:lnTo>
                  <a:pt x="12655" y="12661"/>
                </a:lnTo>
                <a:lnTo>
                  <a:pt x="26392" y="3397"/>
                </a:lnTo>
                <a:lnTo>
                  <a:pt x="43218" y="0"/>
                </a:lnTo>
                <a:lnTo>
                  <a:pt x="306019" y="0"/>
                </a:lnTo>
                <a:lnTo>
                  <a:pt x="322846" y="3397"/>
                </a:lnTo>
                <a:lnTo>
                  <a:pt x="336588" y="12661"/>
                </a:lnTo>
                <a:lnTo>
                  <a:pt x="345852" y="26403"/>
                </a:lnTo>
                <a:lnTo>
                  <a:pt x="349250" y="43230"/>
                </a:lnTo>
                <a:lnTo>
                  <a:pt x="349250" y="306019"/>
                </a:lnTo>
                <a:lnTo>
                  <a:pt x="345852" y="322846"/>
                </a:lnTo>
                <a:lnTo>
                  <a:pt x="336588" y="336588"/>
                </a:lnTo>
                <a:lnTo>
                  <a:pt x="322846" y="345852"/>
                </a:lnTo>
                <a:lnTo>
                  <a:pt x="306019" y="34925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15">
            <a:extLst>
              <a:ext uri="{FF2B5EF4-FFF2-40B4-BE49-F238E27FC236}">
                <a16:creationId xmlns="" xmlns:a16="http://schemas.microsoft.com/office/drawing/2014/main" id="{D566AA0A-3B36-8DB8-9702-C4D948C00C9C}"/>
              </a:ext>
            </a:extLst>
          </p:cNvPr>
          <p:cNvSpPr/>
          <p:nvPr/>
        </p:nvSpPr>
        <p:spPr>
          <a:xfrm>
            <a:off x="7275655" y="5298757"/>
            <a:ext cx="436245" cy="382905"/>
          </a:xfrm>
          <a:custGeom>
            <a:avLst/>
            <a:gdLst/>
            <a:ahLst/>
            <a:cxnLst/>
            <a:rect l="l" t="t" r="r" b="b"/>
            <a:pathLst>
              <a:path w="436245" h="382905">
                <a:moveTo>
                  <a:pt x="428713" y="0"/>
                </a:moveTo>
                <a:lnTo>
                  <a:pt x="383138" y="23080"/>
                </a:lnTo>
                <a:lnTo>
                  <a:pt x="331367" y="56165"/>
                </a:lnTo>
                <a:lnTo>
                  <a:pt x="264896" y="107378"/>
                </a:lnTo>
                <a:lnTo>
                  <a:pt x="220758" y="145075"/>
                </a:lnTo>
                <a:lnTo>
                  <a:pt x="191444" y="173591"/>
                </a:lnTo>
                <a:lnTo>
                  <a:pt x="163814" y="207282"/>
                </a:lnTo>
                <a:lnTo>
                  <a:pt x="124726" y="260502"/>
                </a:lnTo>
                <a:lnTo>
                  <a:pt x="25692" y="191465"/>
                </a:lnTo>
                <a:lnTo>
                  <a:pt x="0" y="233083"/>
                </a:lnTo>
                <a:lnTo>
                  <a:pt x="0" y="236435"/>
                </a:lnTo>
                <a:lnTo>
                  <a:pt x="140182" y="382320"/>
                </a:lnTo>
                <a:lnTo>
                  <a:pt x="155740" y="356327"/>
                </a:lnTo>
                <a:lnTo>
                  <a:pt x="195322" y="293368"/>
                </a:lnTo>
                <a:lnTo>
                  <a:pt x="248292" y="215976"/>
                </a:lnTo>
                <a:lnTo>
                  <a:pt x="304012" y="146685"/>
                </a:lnTo>
                <a:lnTo>
                  <a:pt x="341856" y="106484"/>
                </a:lnTo>
                <a:lnTo>
                  <a:pt x="395436" y="64626"/>
                </a:lnTo>
                <a:lnTo>
                  <a:pt x="435902" y="43649"/>
                </a:lnTo>
                <a:lnTo>
                  <a:pt x="428713" y="0"/>
                </a:lnTo>
                <a:close/>
              </a:path>
            </a:pathLst>
          </a:custGeom>
          <a:solidFill>
            <a:srgbClr val="2D67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15">
            <a:extLst>
              <a:ext uri="{FF2B5EF4-FFF2-40B4-BE49-F238E27FC236}">
                <a16:creationId xmlns="" xmlns:a16="http://schemas.microsoft.com/office/drawing/2014/main" id="{D566AA0A-3B36-8DB8-9702-C4D948C00C9C}"/>
              </a:ext>
            </a:extLst>
          </p:cNvPr>
          <p:cNvSpPr/>
          <p:nvPr/>
        </p:nvSpPr>
        <p:spPr>
          <a:xfrm>
            <a:off x="7281890" y="3241357"/>
            <a:ext cx="436245" cy="382905"/>
          </a:xfrm>
          <a:custGeom>
            <a:avLst/>
            <a:gdLst/>
            <a:ahLst/>
            <a:cxnLst/>
            <a:rect l="l" t="t" r="r" b="b"/>
            <a:pathLst>
              <a:path w="436245" h="382905">
                <a:moveTo>
                  <a:pt x="428713" y="0"/>
                </a:moveTo>
                <a:lnTo>
                  <a:pt x="383138" y="23080"/>
                </a:lnTo>
                <a:lnTo>
                  <a:pt x="331367" y="56165"/>
                </a:lnTo>
                <a:lnTo>
                  <a:pt x="264896" y="107378"/>
                </a:lnTo>
                <a:lnTo>
                  <a:pt x="220758" y="145075"/>
                </a:lnTo>
                <a:lnTo>
                  <a:pt x="191444" y="173591"/>
                </a:lnTo>
                <a:lnTo>
                  <a:pt x="163814" y="207282"/>
                </a:lnTo>
                <a:lnTo>
                  <a:pt x="124726" y="260502"/>
                </a:lnTo>
                <a:lnTo>
                  <a:pt x="25692" y="191465"/>
                </a:lnTo>
                <a:lnTo>
                  <a:pt x="0" y="233083"/>
                </a:lnTo>
                <a:lnTo>
                  <a:pt x="0" y="236435"/>
                </a:lnTo>
                <a:lnTo>
                  <a:pt x="140182" y="382320"/>
                </a:lnTo>
                <a:lnTo>
                  <a:pt x="155740" y="356327"/>
                </a:lnTo>
                <a:lnTo>
                  <a:pt x="195322" y="293368"/>
                </a:lnTo>
                <a:lnTo>
                  <a:pt x="248292" y="215976"/>
                </a:lnTo>
                <a:lnTo>
                  <a:pt x="304012" y="146685"/>
                </a:lnTo>
                <a:lnTo>
                  <a:pt x="341856" y="106484"/>
                </a:lnTo>
                <a:lnTo>
                  <a:pt x="395436" y="64626"/>
                </a:lnTo>
                <a:lnTo>
                  <a:pt x="435902" y="43649"/>
                </a:lnTo>
                <a:lnTo>
                  <a:pt x="428713" y="0"/>
                </a:lnTo>
                <a:close/>
              </a:path>
            </a:pathLst>
          </a:custGeom>
          <a:solidFill>
            <a:srgbClr val="2D67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15">
            <a:extLst>
              <a:ext uri="{FF2B5EF4-FFF2-40B4-BE49-F238E27FC236}">
                <a16:creationId xmlns="" xmlns:a16="http://schemas.microsoft.com/office/drawing/2014/main" id="{D566AA0A-3B36-8DB8-9702-C4D948C00C9C}"/>
              </a:ext>
            </a:extLst>
          </p:cNvPr>
          <p:cNvSpPr/>
          <p:nvPr/>
        </p:nvSpPr>
        <p:spPr>
          <a:xfrm>
            <a:off x="7275655" y="7561281"/>
            <a:ext cx="436245" cy="382905"/>
          </a:xfrm>
          <a:custGeom>
            <a:avLst/>
            <a:gdLst/>
            <a:ahLst/>
            <a:cxnLst/>
            <a:rect l="l" t="t" r="r" b="b"/>
            <a:pathLst>
              <a:path w="436245" h="382905">
                <a:moveTo>
                  <a:pt x="428713" y="0"/>
                </a:moveTo>
                <a:lnTo>
                  <a:pt x="383138" y="23080"/>
                </a:lnTo>
                <a:lnTo>
                  <a:pt x="331367" y="56165"/>
                </a:lnTo>
                <a:lnTo>
                  <a:pt x="264896" y="107378"/>
                </a:lnTo>
                <a:lnTo>
                  <a:pt x="220758" y="145075"/>
                </a:lnTo>
                <a:lnTo>
                  <a:pt x="191444" y="173591"/>
                </a:lnTo>
                <a:lnTo>
                  <a:pt x="163814" y="207282"/>
                </a:lnTo>
                <a:lnTo>
                  <a:pt x="124726" y="260502"/>
                </a:lnTo>
                <a:lnTo>
                  <a:pt x="25692" y="191465"/>
                </a:lnTo>
                <a:lnTo>
                  <a:pt x="0" y="233083"/>
                </a:lnTo>
                <a:lnTo>
                  <a:pt x="0" y="236435"/>
                </a:lnTo>
                <a:lnTo>
                  <a:pt x="140182" y="382320"/>
                </a:lnTo>
                <a:lnTo>
                  <a:pt x="155740" y="356327"/>
                </a:lnTo>
                <a:lnTo>
                  <a:pt x="195322" y="293368"/>
                </a:lnTo>
                <a:lnTo>
                  <a:pt x="248292" y="215976"/>
                </a:lnTo>
                <a:lnTo>
                  <a:pt x="304012" y="146685"/>
                </a:lnTo>
                <a:lnTo>
                  <a:pt x="341856" y="106484"/>
                </a:lnTo>
                <a:lnTo>
                  <a:pt x="395436" y="64626"/>
                </a:lnTo>
                <a:lnTo>
                  <a:pt x="435902" y="43649"/>
                </a:lnTo>
                <a:lnTo>
                  <a:pt x="428713" y="0"/>
                </a:lnTo>
                <a:close/>
              </a:path>
            </a:pathLst>
          </a:custGeom>
          <a:solidFill>
            <a:srgbClr val="2D67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Прямоугольник 23"/>
          <p:cNvSpPr/>
          <p:nvPr/>
        </p:nvSpPr>
        <p:spPr>
          <a:xfrm>
            <a:off x="457200" y="9563100"/>
            <a:ext cx="39004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#УЧИСЬВОВЛАДИМИРСКОЙОБЛАСТИ </a:t>
            </a:r>
          </a:p>
        </p:txBody>
      </p:sp>
    </p:spTree>
    <p:extLst>
      <p:ext uri="{BB962C8B-B14F-4D97-AF65-F5344CB8AC3E}">
        <p14:creationId xmlns:p14="http://schemas.microsoft.com/office/powerpoint/2010/main" val="32790484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295603" y="412168"/>
            <a:ext cx="15630197" cy="1174427"/>
          </a:xfrm>
          <a:prstGeom prst="roundRect">
            <a:avLst/>
          </a:prstGeom>
          <a:solidFill>
            <a:srgbClr val="0070C0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sz="3200" b="1" kern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Перечень мероприятий по оценке качества образования </a:t>
            </a:r>
            <a:endParaRPr lang="ru-RU" sz="3200" b="1" kern="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447313" y="2019300"/>
            <a:ext cx="10566956" cy="86828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bg2">
                <a:lumMod val="50000"/>
              </a:scheme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lvl="0">
              <a:defRPr/>
            </a:pPr>
            <a:r>
              <a:rPr lang="ru-RU" sz="2800" b="1" kern="0" dirty="0" smtClean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Национальные </a:t>
            </a:r>
            <a:r>
              <a:rPr lang="ru-RU" sz="2800" b="1" kern="0" dirty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исследования качества образования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95603" y="2019300"/>
            <a:ext cx="6324600" cy="7496424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bg2">
                <a:lumMod val="50000"/>
              </a:scheme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>
              <a:defRPr/>
            </a:pPr>
            <a:endParaRPr lang="ru-RU" sz="3200" b="1" kern="0" dirty="0">
              <a:solidFill>
                <a:prstClr val="black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20" name="object 14">
            <a:extLst>
              <a:ext uri="{FF2B5EF4-FFF2-40B4-BE49-F238E27FC236}">
                <a16:creationId xmlns="" xmlns:a16="http://schemas.microsoft.com/office/drawing/2014/main" id="{5D98488A-DF9B-ECD7-68B7-1086B57B761A}"/>
              </a:ext>
            </a:extLst>
          </p:cNvPr>
          <p:cNvSpPr/>
          <p:nvPr/>
        </p:nvSpPr>
        <p:spPr>
          <a:xfrm>
            <a:off x="6778874" y="5194360"/>
            <a:ext cx="533400" cy="589915"/>
          </a:xfrm>
          <a:custGeom>
            <a:avLst/>
            <a:gdLst/>
            <a:ahLst/>
            <a:cxnLst/>
            <a:rect l="l" t="t" r="r" b="b"/>
            <a:pathLst>
              <a:path w="349250" h="349250">
                <a:moveTo>
                  <a:pt x="306019" y="349250"/>
                </a:moveTo>
                <a:lnTo>
                  <a:pt x="43218" y="349250"/>
                </a:lnTo>
                <a:lnTo>
                  <a:pt x="26392" y="345852"/>
                </a:lnTo>
                <a:lnTo>
                  <a:pt x="12655" y="336588"/>
                </a:lnTo>
                <a:lnTo>
                  <a:pt x="3395" y="322846"/>
                </a:lnTo>
                <a:lnTo>
                  <a:pt x="0" y="306019"/>
                </a:lnTo>
                <a:lnTo>
                  <a:pt x="0" y="43230"/>
                </a:lnTo>
                <a:lnTo>
                  <a:pt x="3395" y="26403"/>
                </a:lnTo>
                <a:lnTo>
                  <a:pt x="12655" y="12661"/>
                </a:lnTo>
                <a:lnTo>
                  <a:pt x="26392" y="3397"/>
                </a:lnTo>
                <a:lnTo>
                  <a:pt x="43218" y="0"/>
                </a:lnTo>
                <a:lnTo>
                  <a:pt x="306019" y="0"/>
                </a:lnTo>
                <a:lnTo>
                  <a:pt x="322846" y="3397"/>
                </a:lnTo>
                <a:lnTo>
                  <a:pt x="336588" y="12661"/>
                </a:lnTo>
                <a:lnTo>
                  <a:pt x="345852" y="26403"/>
                </a:lnTo>
                <a:lnTo>
                  <a:pt x="349250" y="43230"/>
                </a:lnTo>
                <a:lnTo>
                  <a:pt x="349250" y="306019"/>
                </a:lnTo>
                <a:lnTo>
                  <a:pt x="345852" y="322846"/>
                </a:lnTo>
                <a:lnTo>
                  <a:pt x="336588" y="336588"/>
                </a:lnTo>
                <a:lnTo>
                  <a:pt x="322846" y="345852"/>
                </a:lnTo>
                <a:lnTo>
                  <a:pt x="306019" y="34925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15">
            <a:extLst>
              <a:ext uri="{FF2B5EF4-FFF2-40B4-BE49-F238E27FC236}">
                <a16:creationId xmlns="" xmlns:a16="http://schemas.microsoft.com/office/drawing/2014/main" id="{D566AA0A-3B36-8DB8-9702-C4D948C00C9C}"/>
              </a:ext>
            </a:extLst>
          </p:cNvPr>
          <p:cNvSpPr/>
          <p:nvPr/>
        </p:nvSpPr>
        <p:spPr>
          <a:xfrm>
            <a:off x="6884466" y="5348006"/>
            <a:ext cx="436245" cy="382905"/>
          </a:xfrm>
          <a:custGeom>
            <a:avLst/>
            <a:gdLst/>
            <a:ahLst/>
            <a:cxnLst/>
            <a:rect l="l" t="t" r="r" b="b"/>
            <a:pathLst>
              <a:path w="436245" h="382905">
                <a:moveTo>
                  <a:pt x="428713" y="0"/>
                </a:moveTo>
                <a:lnTo>
                  <a:pt x="383138" y="23080"/>
                </a:lnTo>
                <a:lnTo>
                  <a:pt x="331367" y="56165"/>
                </a:lnTo>
                <a:lnTo>
                  <a:pt x="264896" y="107378"/>
                </a:lnTo>
                <a:lnTo>
                  <a:pt x="220758" y="145075"/>
                </a:lnTo>
                <a:lnTo>
                  <a:pt x="191444" y="173591"/>
                </a:lnTo>
                <a:lnTo>
                  <a:pt x="163814" y="207282"/>
                </a:lnTo>
                <a:lnTo>
                  <a:pt x="124726" y="260502"/>
                </a:lnTo>
                <a:lnTo>
                  <a:pt x="25692" y="191465"/>
                </a:lnTo>
                <a:lnTo>
                  <a:pt x="0" y="233083"/>
                </a:lnTo>
                <a:lnTo>
                  <a:pt x="0" y="236435"/>
                </a:lnTo>
                <a:lnTo>
                  <a:pt x="140182" y="382320"/>
                </a:lnTo>
                <a:lnTo>
                  <a:pt x="155740" y="356327"/>
                </a:lnTo>
                <a:lnTo>
                  <a:pt x="195322" y="293368"/>
                </a:lnTo>
                <a:lnTo>
                  <a:pt x="248292" y="215976"/>
                </a:lnTo>
                <a:lnTo>
                  <a:pt x="304012" y="146685"/>
                </a:lnTo>
                <a:lnTo>
                  <a:pt x="341856" y="106484"/>
                </a:lnTo>
                <a:lnTo>
                  <a:pt x="395436" y="64626"/>
                </a:lnTo>
                <a:lnTo>
                  <a:pt x="435902" y="43649"/>
                </a:lnTo>
                <a:lnTo>
                  <a:pt x="428713" y="0"/>
                </a:lnTo>
                <a:close/>
              </a:path>
            </a:pathLst>
          </a:custGeom>
          <a:solidFill>
            <a:srgbClr val="2D67A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622" y="2400300"/>
            <a:ext cx="5264682" cy="64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7447313" y="3162300"/>
            <a:ext cx="10599040" cy="99060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bg2">
                <a:lumMod val="50000"/>
              </a:scheme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lvl="0">
              <a:defRPr/>
            </a:pPr>
            <a:r>
              <a:rPr lang="ru-RU" sz="2800" b="1" kern="0" dirty="0" smtClean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Международные </a:t>
            </a:r>
            <a:r>
              <a:rPr lang="ru-RU" sz="2800" b="1" kern="0" dirty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исследования качества общего образования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415229" y="4487019"/>
            <a:ext cx="10599040" cy="182880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bg2">
                <a:lumMod val="50000"/>
              </a:scheme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lvl="0" algn="just">
              <a:defRPr/>
            </a:pPr>
            <a:r>
              <a:rPr lang="ru-RU" sz="2800" b="1" kern="0" dirty="0" smtClean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Всероссийские </a:t>
            </a:r>
            <a:r>
              <a:rPr lang="ru-RU" sz="2800" b="1" kern="0" dirty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проверочные работы в образовательных организациях, осуществляющих образовательную деятельность по основным общеобразовательным программам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447313" y="6697579"/>
            <a:ext cx="10599040" cy="1798721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bg2">
                <a:lumMod val="50000"/>
              </a:scheme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lvl="0" algn="just">
              <a:defRPr/>
            </a:pPr>
            <a:r>
              <a:rPr lang="ru-RU" sz="2800" b="1" kern="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Всероссийские </a:t>
            </a:r>
            <a:r>
              <a:rPr lang="ru-RU" sz="2800" b="1" kern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проверочные работы в образовательных организациях, осуществляющих образовательную </a:t>
            </a:r>
            <a:r>
              <a:rPr lang="ru-RU" sz="2800" b="1" kern="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деятельность по </a:t>
            </a:r>
            <a:r>
              <a:rPr lang="ru-RU" sz="2800" b="1" kern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образовательным программам среднего профессионального образования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7447313" y="8729240"/>
            <a:ext cx="10566956" cy="786484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bg2">
                <a:lumMod val="50000"/>
              </a:scheme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lvl="0" algn="just">
              <a:defRPr/>
            </a:pPr>
            <a:r>
              <a:rPr lang="ru-RU" sz="2800" b="1" kern="0" dirty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Оценка функциональной грамотности</a:t>
            </a:r>
          </a:p>
        </p:txBody>
      </p:sp>
      <p:sp>
        <p:nvSpPr>
          <p:cNvPr id="21" name="object 14">
            <a:extLst>
              <a:ext uri="{FF2B5EF4-FFF2-40B4-BE49-F238E27FC236}">
                <a16:creationId xmlns="" xmlns:a16="http://schemas.microsoft.com/office/drawing/2014/main" id="{5D98488A-DF9B-ECD7-68B7-1086B57B761A}"/>
              </a:ext>
            </a:extLst>
          </p:cNvPr>
          <p:cNvSpPr/>
          <p:nvPr/>
        </p:nvSpPr>
        <p:spPr>
          <a:xfrm>
            <a:off x="6760826" y="2105525"/>
            <a:ext cx="533400" cy="589915"/>
          </a:xfrm>
          <a:custGeom>
            <a:avLst/>
            <a:gdLst/>
            <a:ahLst/>
            <a:cxnLst/>
            <a:rect l="l" t="t" r="r" b="b"/>
            <a:pathLst>
              <a:path w="349250" h="349250">
                <a:moveTo>
                  <a:pt x="306019" y="349250"/>
                </a:moveTo>
                <a:lnTo>
                  <a:pt x="43218" y="349250"/>
                </a:lnTo>
                <a:lnTo>
                  <a:pt x="26392" y="345852"/>
                </a:lnTo>
                <a:lnTo>
                  <a:pt x="12655" y="336588"/>
                </a:lnTo>
                <a:lnTo>
                  <a:pt x="3395" y="322846"/>
                </a:lnTo>
                <a:lnTo>
                  <a:pt x="0" y="306019"/>
                </a:lnTo>
                <a:lnTo>
                  <a:pt x="0" y="43230"/>
                </a:lnTo>
                <a:lnTo>
                  <a:pt x="3395" y="26403"/>
                </a:lnTo>
                <a:lnTo>
                  <a:pt x="12655" y="12661"/>
                </a:lnTo>
                <a:lnTo>
                  <a:pt x="26392" y="3397"/>
                </a:lnTo>
                <a:lnTo>
                  <a:pt x="43218" y="0"/>
                </a:lnTo>
                <a:lnTo>
                  <a:pt x="306019" y="0"/>
                </a:lnTo>
                <a:lnTo>
                  <a:pt x="322846" y="3397"/>
                </a:lnTo>
                <a:lnTo>
                  <a:pt x="336588" y="12661"/>
                </a:lnTo>
                <a:lnTo>
                  <a:pt x="345852" y="26403"/>
                </a:lnTo>
                <a:lnTo>
                  <a:pt x="349250" y="43230"/>
                </a:lnTo>
                <a:lnTo>
                  <a:pt x="349250" y="306019"/>
                </a:lnTo>
                <a:lnTo>
                  <a:pt x="345852" y="322846"/>
                </a:lnTo>
                <a:lnTo>
                  <a:pt x="336588" y="336588"/>
                </a:lnTo>
                <a:lnTo>
                  <a:pt x="322846" y="345852"/>
                </a:lnTo>
                <a:lnTo>
                  <a:pt x="306019" y="34925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14">
            <a:extLst>
              <a:ext uri="{FF2B5EF4-FFF2-40B4-BE49-F238E27FC236}">
                <a16:creationId xmlns="" xmlns:a16="http://schemas.microsoft.com/office/drawing/2014/main" id="{5D98488A-DF9B-ECD7-68B7-1086B57B761A}"/>
              </a:ext>
            </a:extLst>
          </p:cNvPr>
          <p:cNvSpPr/>
          <p:nvPr/>
        </p:nvSpPr>
        <p:spPr>
          <a:xfrm>
            <a:off x="6760826" y="3362642"/>
            <a:ext cx="533400" cy="589915"/>
          </a:xfrm>
          <a:custGeom>
            <a:avLst/>
            <a:gdLst/>
            <a:ahLst/>
            <a:cxnLst/>
            <a:rect l="l" t="t" r="r" b="b"/>
            <a:pathLst>
              <a:path w="349250" h="349250">
                <a:moveTo>
                  <a:pt x="306019" y="349250"/>
                </a:moveTo>
                <a:lnTo>
                  <a:pt x="43218" y="349250"/>
                </a:lnTo>
                <a:lnTo>
                  <a:pt x="26392" y="345852"/>
                </a:lnTo>
                <a:lnTo>
                  <a:pt x="12655" y="336588"/>
                </a:lnTo>
                <a:lnTo>
                  <a:pt x="3395" y="322846"/>
                </a:lnTo>
                <a:lnTo>
                  <a:pt x="0" y="306019"/>
                </a:lnTo>
                <a:lnTo>
                  <a:pt x="0" y="43230"/>
                </a:lnTo>
                <a:lnTo>
                  <a:pt x="3395" y="26403"/>
                </a:lnTo>
                <a:lnTo>
                  <a:pt x="12655" y="12661"/>
                </a:lnTo>
                <a:lnTo>
                  <a:pt x="26392" y="3397"/>
                </a:lnTo>
                <a:lnTo>
                  <a:pt x="43218" y="0"/>
                </a:lnTo>
                <a:lnTo>
                  <a:pt x="306019" y="0"/>
                </a:lnTo>
                <a:lnTo>
                  <a:pt x="322846" y="3397"/>
                </a:lnTo>
                <a:lnTo>
                  <a:pt x="336588" y="12661"/>
                </a:lnTo>
                <a:lnTo>
                  <a:pt x="345852" y="26403"/>
                </a:lnTo>
                <a:lnTo>
                  <a:pt x="349250" y="43230"/>
                </a:lnTo>
                <a:lnTo>
                  <a:pt x="349250" y="306019"/>
                </a:lnTo>
                <a:lnTo>
                  <a:pt x="345852" y="322846"/>
                </a:lnTo>
                <a:lnTo>
                  <a:pt x="336588" y="336588"/>
                </a:lnTo>
                <a:lnTo>
                  <a:pt x="322846" y="345852"/>
                </a:lnTo>
                <a:lnTo>
                  <a:pt x="306019" y="34925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14">
            <a:extLst>
              <a:ext uri="{FF2B5EF4-FFF2-40B4-BE49-F238E27FC236}">
                <a16:creationId xmlns="" xmlns:a16="http://schemas.microsoft.com/office/drawing/2014/main" id="{5D98488A-DF9B-ECD7-68B7-1086B57B761A}"/>
              </a:ext>
            </a:extLst>
          </p:cNvPr>
          <p:cNvSpPr/>
          <p:nvPr/>
        </p:nvSpPr>
        <p:spPr>
          <a:xfrm>
            <a:off x="6769931" y="7263459"/>
            <a:ext cx="533400" cy="589915"/>
          </a:xfrm>
          <a:custGeom>
            <a:avLst/>
            <a:gdLst/>
            <a:ahLst/>
            <a:cxnLst/>
            <a:rect l="l" t="t" r="r" b="b"/>
            <a:pathLst>
              <a:path w="349250" h="349250">
                <a:moveTo>
                  <a:pt x="306019" y="349250"/>
                </a:moveTo>
                <a:lnTo>
                  <a:pt x="43218" y="349250"/>
                </a:lnTo>
                <a:lnTo>
                  <a:pt x="26392" y="345852"/>
                </a:lnTo>
                <a:lnTo>
                  <a:pt x="12655" y="336588"/>
                </a:lnTo>
                <a:lnTo>
                  <a:pt x="3395" y="322846"/>
                </a:lnTo>
                <a:lnTo>
                  <a:pt x="0" y="306019"/>
                </a:lnTo>
                <a:lnTo>
                  <a:pt x="0" y="43230"/>
                </a:lnTo>
                <a:lnTo>
                  <a:pt x="3395" y="26403"/>
                </a:lnTo>
                <a:lnTo>
                  <a:pt x="12655" y="12661"/>
                </a:lnTo>
                <a:lnTo>
                  <a:pt x="26392" y="3397"/>
                </a:lnTo>
                <a:lnTo>
                  <a:pt x="43218" y="0"/>
                </a:lnTo>
                <a:lnTo>
                  <a:pt x="306019" y="0"/>
                </a:lnTo>
                <a:lnTo>
                  <a:pt x="322846" y="3397"/>
                </a:lnTo>
                <a:lnTo>
                  <a:pt x="336588" y="12661"/>
                </a:lnTo>
                <a:lnTo>
                  <a:pt x="345852" y="26403"/>
                </a:lnTo>
                <a:lnTo>
                  <a:pt x="349250" y="43230"/>
                </a:lnTo>
                <a:lnTo>
                  <a:pt x="349250" y="306019"/>
                </a:lnTo>
                <a:lnTo>
                  <a:pt x="345852" y="322846"/>
                </a:lnTo>
                <a:lnTo>
                  <a:pt x="336588" y="336588"/>
                </a:lnTo>
                <a:lnTo>
                  <a:pt x="322846" y="345852"/>
                </a:lnTo>
                <a:lnTo>
                  <a:pt x="306019" y="34925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14">
            <a:extLst>
              <a:ext uri="{FF2B5EF4-FFF2-40B4-BE49-F238E27FC236}">
                <a16:creationId xmlns="" xmlns:a16="http://schemas.microsoft.com/office/drawing/2014/main" id="{5D98488A-DF9B-ECD7-68B7-1086B57B761A}"/>
              </a:ext>
            </a:extLst>
          </p:cNvPr>
          <p:cNvSpPr/>
          <p:nvPr/>
        </p:nvSpPr>
        <p:spPr>
          <a:xfrm>
            <a:off x="6751016" y="8827524"/>
            <a:ext cx="533400" cy="589915"/>
          </a:xfrm>
          <a:custGeom>
            <a:avLst/>
            <a:gdLst/>
            <a:ahLst/>
            <a:cxnLst/>
            <a:rect l="l" t="t" r="r" b="b"/>
            <a:pathLst>
              <a:path w="349250" h="349250">
                <a:moveTo>
                  <a:pt x="306019" y="349250"/>
                </a:moveTo>
                <a:lnTo>
                  <a:pt x="43218" y="349250"/>
                </a:lnTo>
                <a:lnTo>
                  <a:pt x="26392" y="345852"/>
                </a:lnTo>
                <a:lnTo>
                  <a:pt x="12655" y="336588"/>
                </a:lnTo>
                <a:lnTo>
                  <a:pt x="3395" y="322846"/>
                </a:lnTo>
                <a:lnTo>
                  <a:pt x="0" y="306019"/>
                </a:lnTo>
                <a:lnTo>
                  <a:pt x="0" y="43230"/>
                </a:lnTo>
                <a:lnTo>
                  <a:pt x="3395" y="26403"/>
                </a:lnTo>
                <a:lnTo>
                  <a:pt x="12655" y="12661"/>
                </a:lnTo>
                <a:lnTo>
                  <a:pt x="26392" y="3397"/>
                </a:lnTo>
                <a:lnTo>
                  <a:pt x="43218" y="0"/>
                </a:lnTo>
                <a:lnTo>
                  <a:pt x="306019" y="0"/>
                </a:lnTo>
                <a:lnTo>
                  <a:pt x="322846" y="3397"/>
                </a:lnTo>
                <a:lnTo>
                  <a:pt x="336588" y="12661"/>
                </a:lnTo>
                <a:lnTo>
                  <a:pt x="345852" y="26403"/>
                </a:lnTo>
                <a:lnTo>
                  <a:pt x="349250" y="43230"/>
                </a:lnTo>
                <a:lnTo>
                  <a:pt x="349250" y="306019"/>
                </a:lnTo>
                <a:lnTo>
                  <a:pt x="345852" y="322846"/>
                </a:lnTo>
                <a:lnTo>
                  <a:pt x="336588" y="336588"/>
                </a:lnTo>
                <a:lnTo>
                  <a:pt x="322846" y="345852"/>
                </a:lnTo>
                <a:lnTo>
                  <a:pt x="306019" y="34925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15">
            <a:extLst>
              <a:ext uri="{FF2B5EF4-FFF2-40B4-BE49-F238E27FC236}">
                <a16:creationId xmlns="" xmlns:a16="http://schemas.microsoft.com/office/drawing/2014/main" id="{D566AA0A-3B36-8DB8-9702-C4D948C00C9C}"/>
              </a:ext>
            </a:extLst>
          </p:cNvPr>
          <p:cNvSpPr/>
          <p:nvPr/>
        </p:nvSpPr>
        <p:spPr>
          <a:xfrm>
            <a:off x="6860366" y="8931028"/>
            <a:ext cx="436245" cy="382905"/>
          </a:xfrm>
          <a:custGeom>
            <a:avLst/>
            <a:gdLst/>
            <a:ahLst/>
            <a:cxnLst/>
            <a:rect l="l" t="t" r="r" b="b"/>
            <a:pathLst>
              <a:path w="436245" h="382905">
                <a:moveTo>
                  <a:pt x="428713" y="0"/>
                </a:moveTo>
                <a:lnTo>
                  <a:pt x="383138" y="23080"/>
                </a:lnTo>
                <a:lnTo>
                  <a:pt x="331367" y="56165"/>
                </a:lnTo>
                <a:lnTo>
                  <a:pt x="264896" y="107378"/>
                </a:lnTo>
                <a:lnTo>
                  <a:pt x="220758" y="145075"/>
                </a:lnTo>
                <a:lnTo>
                  <a:pt x="191444" y="173591"/>
                </a:lnTo>
                <a:lnTo>
                  <a:pt x="163814" y="207282"/>
                </a:lnTo>
                <a:lnTo>
                  <a:pt x="124726" y="260502"/>
                </a:lnTo>
                <a:lnTo>
                  <a:pt x="25692" y="191465"/>
                </a:lnTo>
                <a:lnTo>
                  <a:pt x="0" y="233083"/>
                </a:lnTo>
                <a:lnTo>
                  <a:pt x="0" y="236435"/>
                </a:lnTo>
                <a:lnTo>
                  <a:pt x="140182" y="382320"/>
                </a:lnTo>
                <a:lnTo>
                  <a:pt x="155740" y="356327"/>
                </a:lnTo>
                <a:lnTo>
                  <a:pt x="195322" y="293368"/>
                </a:lnTo>
                <a:lnTo>
                  <a:pt x="248292" y="215976"/>
                </a:lnTo>
                <a:lnTo>
                  <a:pt x="304012" y="146685"/>
                </a:lnTo>
                <a:lnTo>
                  <a:pt x="341856" y="106484"/>
                </a:lnTo>
                <a:lnTo>
                  <a:pt x="395436" y="64626"/>
                </a:lnTo>
                <a:lnTo>
                  <a:pt x="435902" y="43649"/>
                </a:lnTo>
                <a:lnTo>
                  <a:pt x="428713" y="0"/>
                </a:lnTo>
                <a:close/>
              </a:path>
            </a:pathLst>
          </a:custGeom>
          <a:solidFill>
            <a:srgbClr val="2D67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15">
            <a:extLst>
              <a:ext uri="{FF2B5EF4-FFF2-40B4-BE49-F238E27FC236}">
                <a16:creationId xmlns="" xmlns:a16="http://schemas.microsoft.com/office/drawing/2014/main" id="{D566AA0A-3B36-8DB8-9702-C4D948C00C9C}"/>
              </a:ext>
            </a:extLst>
          </p:cNvPr>
          <p:cNvSpPr/>
          <p:nvPr/>
        </p:nvSpPr>
        <p:spPr>
          <a:xfrm>
            <a:off x="6781963" y="7322473"/>
            <a:ext cx="436245" cy="382905"/>
          </a:xfrm>
          <a:custGeom>
            <a:avLst/>
            <a:gdLst/>
            <a:ahLst/>
            <a:cxnLst/>
            <a:rect l="l" t="t" r="r" b="b"/>
            <a:pathLst>
              <a:path w="436245" h="382905">
                <a:moveTo>
                  <a:pt x="428713" y="0"/>
                </a:moveTo>
                <a:lnTo>
                  <a:pt x="383138" y="23080"/>
                </a:lnTo>
                <a:lnTo>
                  <a:pt x="331367" y="56165"/>
                </a:lnTo>
                <a:lnTo>
                  <a:pt x="264896" y="107378"/>
                </a:lnTo>
                <a:lnTo>
                  <a:pt x="220758" y="145075"/>
                </a:lnTo>
                <a:lnTo>
                  <a:pt x="191444" y="173591"/>
                </a:lnTo>
                <a:lnTo>
                  <a:pt x="163814" y="207282"/>
                </a:lnTo>
                <a:lnTo>
                  <a:pt x="124726" y="260502"/>
                </a:lnTo>
                <a:lnTo>
                  <a:pt x="25692" y="191465"/>
                </a:lnTo>
                <a:lnTo>
                  <a:pt x="0" y="233083"/>
                </a:lnTo>
                <a:lnTo>
                  <a:pt x="0" y="236435"/>
                </a:lnTo>
                <a:lnTo>
                  <a:pt x="140182" y="382320"/>
                </a:lnTo>
                <a:lnTo>
                  <a:pt x="155740" y="356327"/>
                </a:lnTo>
                <a:lnTo>
                  <a:pt x="195322" y="293368"/>
                </a:lnTo>
                <a:lnTo>
                  <a:pt x="248292" y="215976"/>
                </a:lnTo>
                <a:lnTo>
                  <a:pt x="304012" y="146685"/>
                </a:lnTo>
                <a:lnTo>
                  <a:pt x="341856" y="106484"/>
                </a:lnTo>
                <a:lnTo>
                  <a:pt x="395436" y="64626"/>
                </a:lnTo>
                <a:lnTo>
                  <a:pt x="435902" y="43649"/>
                </a:lnTo>
                <a:lnTo>
                  <a:pt x="428713" y="0"/>
                </a:lnTo>
                <a:close/>
              </a:path>
            </a:pathLst>
          </a:custGeom>
          <a:solidFill>
            <a:srgbClr val="2D67AC"/>
          </a:solidFill>
        </p:spPr>
        <p:txBody>
          <a:bodyPr wrap="square" lIns="0" tIns="0" rIns="0" bIns="0" rtlCol="0"/>
          <a:lstStyle/>
          <a:p>
            <a:endParaRPr>
              <a:solidFill>
                <a:srgbClr val="FF0000"/>
              </a:solidFill>
            </a:endParaRPr>
          </a:p>
        </p:txBody>
      </p:sp>
      <p:sp>
        <p:nvSpPr>
          <p:cNvPr id="30" name="object 15">
            <a:extLst>
              <a:ext uri="{FF2B5EF4-FFF2-40B4-BE49-F238E27FC236}">
                <a16:creationId xmlns="" xmlns:a16="http://schemas.microsoft.com/office/drawing/2014/main" id="{D566AA0A-3B36-8DB8-9702-C4D948C00C9C}"/>
              </a:ext>
            </a:extLst>
          </p:cNvPr>
          <p:cNvSpPr/>
          <p:nvPr/>
        </p:nvSpPr>
        <p:spPr>
          <a:xfrm>
            <a:off x="6805287" y="2208847"/>
            <a:ext cx="436245" cy="382905"/>
          </a:xfrm>
          <a:custGeom>
            <a:avLst/>
            <a:gdLst/>
            <a:ahLst/>
            <a:cxnLst/>
            <a:rect l="l" t="t" r="r" b="b"/>
            <a:pathLst>
              <a:path w="436245" h="382905">
                <a:moveTo>
                  <a:pt x="428713" y="0"/>
                </a:moveTo>
                <a:lnTo>
                  <a:pt x="383138" y="23080"/>
                </a:lnTo>
                <a:lnTo>
                  <a:pt x="331367" y="56165"/>
                </a:lnTo>
                <a:lnTo>
                  <a:pt x="264896" y="107378"/>
                </a:lnTo>
                <a:lnTo>
                  <a:pt x="220758" y="145075"/>
                </a:lnTo>
                <a:lnTo>
                  <a:pt x="191444" y="173591"/>
                </a:lnTo>
                <a:lnTo>
                  <a:pt x="163814" y="207282"/>
                </a:lnTo>
                <a:lnTo>
                  <a:pt x="124726" y="260502"/>
                </a:lnTo>
                <a:lnTo>
                  <a:pt x="25692" y="191465"/>
                </a:lnTo>
                <a:lnTo>
                  <a:pt x="0" y="233083"/>
                </a:lnTo>
                <a:lnTo>
                  <a:pt x="0" y="236435"/>
                </a:lnTo>
                <a:lnTo>
                  <a:pt x="140182" y="382320"/>
                </a:lnTo>
                <a:lnTo>
                  <a:pt x="155740" y="356327"/>
                </a:lnTo>
                <a:lnTo>
                  <a:pt x="195322" y="293368"/>
                </a:lnTo>
                <a:lnTo>
                  <a:pt x="248292" y="215976"/>
                </a:lnTo>
                <a:lnTo>
                  <a:pt x="304012" y="146685"/>
                </a:lnTo>
                <a:lnTo>
                  <a:pt x="341856" y="106484"/>
                </a:lnTo>
                <a:lnTo>
                  <a:pt x="395436" y="64626"/>
                </a:lnTo>
                <a:lnTo>
                  <a:pt x="435902" y="43649"/>
                </a:lnTo>
                <a:lnTo>
                  <a:pt x="428713" y="0"/>
                </a:lnTo>
                <a:close/>
              </a:path>
            </a:pathLst>
          </a:custGeom>
          <a:solidFill>
            <a:srgbClr val="2D67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15">
            <a:extLst>
              <a:ext uri="{FF2B5EF4-FFF2-40B4-BE49-F238E27FC236}">
                <a16:creationId xmlns="" xmlns:a16="http://schemas.microsoft.com/office/drawing/2014/main" id="{D566AA0A-3B36-8DB8-9702-C4D948C00C9C}"/>
              </a:ext>
            </a:extLst>
          </p:cNvPr>
          <p:cNvSpPr/>
          <p:nvPr/>
        </p:nvSpPr>
        <p:spPr>
          <a:xfrm>
            <a:off x="6848190" y="3569652"/>
            <a:ext cx="436245" cy="382905"/>
          </a:xfrm>
          <a:custGeom>
            <a:avLst/>
            <a:gdLst/>
            <a:ahLst/>
            <a:cxnLst/>
            <a:rect l="l" t="t" r="r" b="b"/>
            <a:pathLst>
              <a:path w="436245" h="382905">
                <a:moveTo>
                  <a:pt x="428713" y="0"/>
                </a:moveTo>
                <a:lnTo>
                  <a:pt x="383138" y="23080"/>
                </a:lnTo>
                <a:lnTo>
                  <a:pt x="331367" y="56165"/>
                </a:lnTo>
                <a:lnTo>
                  <a:pt x="264896" y="107378"/>
                </a:lnTo>
                <a:lnTo>
                  <a:pt x="220758" y="145075"/>
                </a:lnTo>
                <a:lnTo>
                  <a:pt x="191444" y="173591"/>
                </a:lnTo>
                <a:lnTo>
                  <a:pt x="163814" y="207282"/>
                </a:lnTo>
                <a:lnTo>
                  <a:pt x="124726" y="260502"/>
                </a:lnTo>
                <a:lnTo>
                  <a:pt x="25692" y="191465"/>
                </a:lnTo>
                <a:lnTo>
                  <a:pt x="0" y="233083"/>
                </a:lnTo>
                <a:lnTo>
                  <a:pt x="0" y="236435"/>
                </a:lnTo>
                <a:lnTo>
                  <a:pt x="140182" y="382320"/>
                </a:lnTo>
                <a:lnTo>
                  <a:pt x="155740" y="356327"/>
                </a:lnTo>
                <a:lnTo>
                  <a:pt x="195322" y="293368"/>
                </a:lnTo>
                <a:lnTo>
                  <a:pt x="248292" y="215976"/>
                </a:lnTo>
                <a:lnTo>
                  <a:pt x="304012" y="146685"/>
                </a:lnTo>
                <a:lnTo>
                  <a:pt x="341856" y="106484"/>
                </a:lnTo>
                <a:lnTo>
                  <a:pt x="395436" y="64626"/>
                </a:lnTo>
                <a:lnTo>
                  <a:pt x="435902" y="43649"/>
                </a:lnTo>
                <a:lnTo>
                  <a:pt x="428713" y="0"/>
                </a:lnTo>
                <a:close/>
              </a:path>
            </a:pathLst>
          </a:custGeom>
          <a:solidFill>
            <a:srgbClr val="2D67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Прямоугольник 21"/>
          <p:cNvSpPr/>
          <p:nvPr/>
        </p:nvSpPr>
        <p:spPr>
          <a:xfrm>
            <a:off x="457200" y="9675670"/>
            <a:ext cx="39004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#УЧИСЬВОВЛАДИМИРСКОЙОБЛАСТИ </a:t>
            </a:r>
          </a:p>
        </p:txBody>
      </p:sp>
    </p:spTree>
    <p:extLst>
      <p:ext uri="{BB962C8B-B14F-4D97-AF65-F5344CB8AC3E}">
        <p14:creationId xmlns:p14="http://schemas.microsoft.com/office/powerpoint/2010/main" val="29114890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2286000" y="334812"/>
            <a:ext cx="14208735" cy="1174427"/>
          </a:xfrm>
          <a:prstGeom prst="roundRect">
            <a:avLst/>
          </a:prstGeom>
          <a:solidFill>
            <a:srgbClr val="0070C0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Нормативно-правовая </a:t>
            </a:r>
            <a:r>
              <a:rPr lang="ru-RU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база проведения ВПР СПО</a:t>
            </a:r>
            <a:endParaRPr lang="ru-RU" sz="4400" b="1" kern="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743200" y="2122164"/>
            <a:ext cx="13864897" cy="2108844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bg2">
                <a:lumMod val="50000"/>
              </a:scheme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>
              <a:buClr>
                <a:srgbClr val="002060"/>
              </a:buClr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Приказ Федеральной службы по надзору в сфере образования и науки (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Рособрнадзор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) 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от 22.08.2023 № 1537 «О проведении Федеральной службой по надзору в сфере образования и науки мониторинга качества подготовки обучающихся, осваивающих образовательные программы среднего профессионального образования на базе основного общего образования в очной форме обучения, в форме всероссийских проверочных работ в 2023/2024 учебном году»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747315" y="4762498"/>
            <a:ext cx="13860782" cy="1600201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bg2">
                <a:lumMod val="50000"/>
              </a:scheme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>
              <a:buClr>
                <a:srgbClr val="002060"/>
              </a:buClr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Приказ Министерства образования и молодежной политики Владимирской области от 25.08.2023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1355 «О проведении всероссийских проверочных работ в образовательных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организациях Владимирской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области, реализующих программы среднего профессионального образования, в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2023 году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743199" y="7158988"/>
            <a:ext cx="13864897" cy="1718312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bg2">
                <a:lumMod val="50000"/>
              </a:scheme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>
              <a:buClr>
                <a:srgbClr val="002060"/>
              </a:buClr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Приказ Министерства образования и молодежной политики Владимирской области 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от 18 января 2024 г. № 54 «О проведении анализа результатов  всероссийских проверочных работ в образовательных организациях Владимирской области, реализующих программы среднего профессионального образования, и разработке управленческих решений»</a:t>
            </a:r>
          </a:p>
        </p:txBody>
      </p:sp>
      <p:sp>
        <p:nvSpPr>
          <p:cNvPr id="18" name="object 14">
            <a:extLst>
              <a:ext uri="{FF2B5EF4-FFF2-40B4-BE49-F238E27FC236}">
                <a16:creationId xmlns="" xmlns:a16="http://schemas.microsoft.com/office/drawing/2014/main" id="{5D98488A-DF9B-ECD7-68B7-1086B57B761A}"/>
              </a:ext>
            </a:extLst>
          </p:cNvPr>
          <p:cNvSpPr/>
          <p:nvPr/>
        </p:nvSpPr>
        <p:spPr>
          <a:xfrm>
            <a:off x="1162712" y="2881629"/>
            <a:ext cx="533400" cy="589915"/>
          </a:xfrm>
          <a:custGeom>
            <a:avLst/>
            <a:gdLst/>
            <a:ahLst/>
            <a:cxnLst/>
            <a:rect l="l" t="t" r="r" b="b"/>
            <a:pathLst>
              <a:path w="349250" h="349250">
                <a:moveTo>
                  <a:pt x="306019" y="349250"/>
                </a:moveTo>
                <a:lnTo>
                  <a:pt x="43218" y="349250"/>
                </a:lnTo>
                <a:lnTo>
                  <a:pt x="26392" y="345852"/>
                </a:lnTo>
                <a:lnTo>
                  <a:pt x="12655" y="336588"/>
                </a:lnTo>
                <a:lnTo>
                  <a:pt x="3395" y="322846"/>
                </a:lnTo>
                <a:lnTo>
                  <a:pt x="0" y="306019"/>
                </a:lnTo>
                <a:lnTo>
                  <a:pt x="0" y="43230"/>
                </a:lnTo>
                <a:lnTo>
                  <a:pt x="3395" y="26403"/>
                </a:lnTo>
                <a:lnTo>
                  <a:pt x="12655" y="12661"/>
                </a:lnTo>
                <a:lnTo>
                  <a:pt x="26392" y="3397"/>
                </a:lnTo>
                <a:lnTo>
                  <a:pt x="43218" y="0"/>
                </a:lnTo>
                <a:lnTo>
                  <a:pt x="306019" y="0"/>
                </a:lnTo>
                <a:lnTo>
                  <a:pt x="322846" y="3397"/>
                </a:lnTo>
                <a:lnTo>
                  <a:pt x="336588" y="12661"/>
                </a:lnTo>
                <a:lnTo>
                  <a:pt x="345852" y="26403"/>
                </a:lnTo>
                <a:lnTo>
                  <a:pt x="349250" y="43230"/>
                </a:lnTo>
                <a:lnTo>
                  <a:pt x="349250" y="306019"/>
                </a:lnTo>
                <a:lnTo>
                  <a:pt x="345852" y="322846"/>
                </a:lnTo>
                <a:lnTo>
                  <a:pt x="336588" y="336588"/>
                </a:lnTo>
                <a:lnTo>
                  <a:pt x="322846" y="345852"/>
                </a:lnTo>
                <a:lnTo>
                  <a:pt x="306019" y="34925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4">
            <a:extLst>
              <a:ext uri="{FF2B5EF4-FFF2-40B4-BE49-F238E27FC236}">
                <a16:creationId xmlns="" xmlns:a16="http://schemas.microsoft.com/office/drawing/2014/main" id="{5D98488A-DF9B-ECD7-68B7-1086B57B761A}"/>
              </a:ext>
            </a:extLst>
          </p:cNvPr>
          <p:cNvSpPr/>
          <p:nvPr/>
        </p:nvSpPr>
        <p:spPr>
          <a:xfrm>
            <a:off x="1162712" y="5150800"/>
            <a:ext cx="533400" cy="589915"/>
          </a:xfrm>
          <a:custGeom>
            <a:avLst/>
            <a:gdLst/>
            <a:ahLst/>
            <a:cxnLst/>
            <a:rect l="l" t="t" r="r" b="b"/>
            <a:pathLst>
              <a:path w="349250" h="349250">
                <a:moveTo>
                  <a:pt x="306019" y="349250"/>
                </a:moveTo>
                <a:lnTo>
                  <a:pt x="43218" y="349250"/>
                </a:lnTo>
                <a:lnTo>
                  <a:pt x="26392" y="345852"/>
                </a:lnTo>
                <a:lnTo>
                  <a:pt x="12655" y="336588"/>
                </a:lnTo>
                <a:lnTo>
                  <a:pt x="3395" y="322846"/>
                </a:lnTo>
                <a:lnTo>
                  <a:pt x="0" y="306019"/>
                </a:lnTo>
                <a:lnTo>
                  <a:pt x="0" y="43230"/>
                </a:lnTo>
                <a:lnTo>
                  <a:pt x="3395" y="26403"/>
                </a:lnTo>
                <a:lnTo>
                  <a:pt x="12655" y="12661"/>
                </a:lnTo>
                <a:lnTo>
                  <a:pt x="26392" y="3397"/>
                </a:lnTo>
                <a:lnTo>
                  <a:pt x="43218" y="0"/>
                </a:lnTo>
                <a:lnTo>
                  <a:pt x="306019" y="0"/>
                </a:lnTo>
                <a:lnTo>
                  <a:pt x="322846" y="3397"/>
                </a:lnTo>
                <a:lnTo>
                  <a:pt x="336588" y="12661"/>
                </a:lnTo>
                <a:lnTo>
                  <a:pt x="345852" y="26403"/>
                </a:lnTo>
                <a:lnTo>
                  <a:pt x="349250" y="43230"/>
                </a:lnTo>
                <a:lnTo>
                  <a:pt x="349250" y="306019"/>
                </a:lnTo>
                <a:lnTo>
                  <a:pt x="345852" y="322846"/>
                </a:lnTo>
                <a:lnTo>
                  <a:pt x="336588" y="336588"/>
                </a:lnTo>
                <a:lnTo>
                  <a:pt x="322846" y="345852"/>
                </a:lnTo>
                <a:lnTo>
                  <a:pt x="306019" y="34925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14">
            <a:extLst>
              <a:ext uri="{FF2B5EF4-FFF2-40B4-BE49-F238E27FC236}">
                <a16:creationId xmlns="" xmlns:a16="http://schemas.microsoft.com/office/drawing/2014/main" id="{5D98488A-DF9B-ECD7-68B7-1086B57B761A}"/>
              </a:ext>
            </a:extLst>
          </p:cNvPr>
          <p:cNvSpPr/>
          <p:nvPr/>
        </p:nvSpPr>
        <p:spPr>
          <a:xfrm>
            <a:off x="1162712" y="7667942"/>
            <a:ext cx="533400" cy="589915"/>
          </a:xfrm>
          <a:custGeom>
            <a:avLst/>
            <a:gdLst/>
            <a:ahLst/>
            <a:cxnLst/>
            <a:rect l="l" t="t" r="r" b="b"/>
            <a:pathLst>
              <a:path w="349250" h="349250">
                <a:moveTo>
                  <a:pt x="306019" y="349250"/>
                </a:moveTo>
                <a:lnTo>
                  <a:pt x="43218" y="349250"/>
                </a:lnTo>
                <a:lnTo>
                  <a:pt x="26392" y="345852"/>
                </a:lnTo>
                <a:lnTo>
                  <a:pt x="12655" y="336588"/>
                </a:lnTo>
                <a:lnTo>
                  <a:pt x="3395" y="322846"/>
                </a:lnTo>
                <a:lnTo>
                  <a:pt x="0" y="306019"/>
                </a:lnTo>
                <a:lnTo>
                  <a:pt x="0" y="43230"/>
                </a:lnTo>
                <a:lnTo>
                  <a:pt x="3395" y="26403"/>
                </a:lnTo>
                <a:lnTo>
                  <a:pt x="12655" y="12661"/>
                </a:lnTo>
                <a:lnTo>
                  <a:pt x="26392" y="3397"/>
                </a:lnTo>
                <a:lnTo>
                  <a:pt x="43218" y="0"/>
                </a:lnTo>
                <a:lnTo>
                  <a:pt x="306019" y="0"/>
                </a:lnTo>
                <a:lnTo>
                  <a:pt x="322846" y="3397"/>
                </a:lnTo>
                <a:lnTo>
                  <a:pt x="336588" y="12661"/>
                </a:lnTo>
                <a:lnTo>
                  <a:pt x="345852" y="26403"/>
                </a:lnTo>
                <a:lnTo>
                  <a:pt x="349250" y="43230"/>
                </a:lnTo>
                <a:lnTo>
                  <a:pt x="349250" y="306019"/>
                </a:lnTo>
                <a:lnTo>
                  <a:pt x="345852" y="322846"/>
                </a:lnTo>
                <a:lnTo>
                  <a:pt x="336588" y="336588"/>
                </a:lnTo>
                <a:lnTo>
                  <a:pt x="322846" y="345852"/>
                </a:lnTo>
                <a:lnTo>
                  <a:pt x="306019" y="34925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15">
            <a:extLst>
              <a:ext uri="{FF2B5EF4-FFF2-40B4-BE49-F238E27FC236}">
                <a16:creationId xmlns="" xmlns:a16="http://schemas.microsoft.com/office/drawing/2014/main" id="{D566AA0A-3B36-8DB8-9702-C4D948C00C9C}"/>
              </a:ext>
            </a:extLst>
          </p:cNvPr>
          <p:cNvSpPr/>
          <p:nvPr/>
        </p:nvSpPr>
        <p:spPr>
          <a:xfrm>
            <a:off x="1259866" y="5298757"/>
            <a:ext cx="436245" cy="382905"/>
          </a:xfrm>
          <a:custGeom>
            <a:avLst/>
            <a:gdLst/>
            <a:ahLst/>
            <a:cxnLst/>
            <a:rect l="l" t="t" r="r" b="b"/>
            <a:pathLst>
              <a:path w="436245" h="382905">
                <a:moveTo>
                  <a:pt x="428713" y="0"/>
                </a:moveTo>
                <a:lnTo>
                  <a:pt x="383138" y="23080"/>
                </a:lnTo>
                <a:lnTo>
                  <a:pt x="331367" y="56165"/>
                </a:lnTo>
                <a:lnTo>
                  <a:pt x="264896" y="107378"/>
                </a:lnTo>
                <a:lnTo>
                  <a:pt x="220758" y="145075"/>
                </a:lnTo>
                <a:lnTo>
                  <a:pt x="191444" y="173591"/>
                </a:lnTo>
                <a:lnTo>
                  <a:pt x="163814" y="207282"/>
                </a:lnTo>
                <a:lnTo>
                  <a:pt x="124726" y="260502"/>
                </a:lnTo>
                <a:lnTo>
                  <a:pt x="25692" y="191465"/>
                </a:lnTo>
                <a:lnTo>
                  <a:pt x="0" y="233083"/>
                </a:lnTo>
                <a:lnTo>
                  <a:pt x="0" y="236435"/>
                </a:lnTo>
                <a:lnTo>
                  <a:pt x="140182" y="382320"/>
                </a:lnTo>
                <a:lnTo>
                  <a:pt x="155740" y="356327"/>
                </a:lnTo>
                <a:lnTo>
                  <a:pt x="195322" y="293368"/>
                </a:lnTo>
                <a:lnTo>
                  <a:pt x="248292" y="215976"/>
                </a:lnTo>
                <a:lnTo>
                  <a:pt x="304012" y="146685"/>
                </a:lnTo>
                <a:lnTo>
                  <a:pt x="341856" y="106484"/>
                </a:lnTo>
                <a:lnTo>
                  <a:pt x="395436" y="64626"/>
                </a:lnTo>
                <a:lnTo>
                  <a:pt x="435902" y="43649"/>
                </a:lnTo>
                <a:lnTo>
                  <a:pt x="428713" y="0"/>
                </a:lnTo>
                <a:close/>
              </a:path>
            </a:pathLst>
          </a:custGeom>
          <a:solidFill>
            <a:srgbClr val="2D67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15">
            <a:extLst>
              <a:ext uri="{FF2B5EF4-FFF2-40B4-BE49-F238E27FC236}">
                <a16:creationId xmlns="" xmlns:a16="http://schemas.microsoft.com/office/drawing/2014/main" id="{D566AA0A-3B36-8DB8-9702-C4D948C00C9C}"/>
              </a:ext>
            </a:extLst>
          </p:cNvPr>
          <p:cNvSpPr/>
          <p:nvPr/>
        </p:nvSpPr>
        <p:spPr>
          <a:xfrm>
            <a:off x="1259867" y="2996245"/>
            <a:ext cx="436245" cy="382905"/>
          </a:xfrm>
          <a:custGeom>
            <a:avLst/>
            <a:gdLst/>
            <a:ahLst/>
            <a:cxnLst/>
            <a:rect l="l" t="t" r="r" b="b"/>
            <a:pathLst>
              <a:path w="436245" h="382905">
                <a:moveTo>
                  <a:pt x="428713" y="0"/>
                </a:moveTo>
                <a:lnTo>
                  <a:pt x="383138" y="23080"/>
                </a:lnTo>
                <a:lnTo>
                  <a:pt x="331367" y="56165"/>
                </a:lnTo>
                <a:lnTo>
                  <a:pt x="264896" y="107378"/>
                </a:lnTo>
                <a:lnTo>
                  <a:pt x="220758" y="145075"/>
                </a:lnTo>
                <a:lnTo>
                  <a:pt x="191444" y="173591"/>
                </a:lnTo>
                <a:lnTo>
                  <a:pt x="163814" y="207282"/>
                </a:lnTo>
                <a:lnTo>
                  <a:pt x="124726" y="260502"/>
                </a:lnTo>
                <a:lnTo>
                  <a:pt x="25692" y="191465"/>
                </a:lnTo>
                <a:lnTo>
                  <a:pt x="0" y="233083"/>
                </a:lnTo>
                <a:lnTo>
                  <a:pt x="0" y="236435"/>
                </a:lnTo>
                <a:lnTo>
                  <a:pt x="140182" y="382320"/>
                </a:lnTo>
                <a:lnTo>
                  <a:pt x="155740" y="356327"/>
                </a:lnTo>
                <a:lnTo>
                  <a:pt x="195322" y="293368"/>
                </a:lnTo>
                <a:lnTo>
                  <a:pt x="248292" y="215976"/>
                </a:lnTo>
                <a:lnTo>
                  <a:pt x="304012" y="146685"/>
                </a:lnTo>
                <a:lnTo>
                  <a:pt x="341856" y="106484"/>
                </a:lnTo>
                <a:lnTo>
                  <a:pt x="395436" y="64626"/>
                </a:lnTo>
                <a:lnTo>
                  <a:pt x="435902" y="43649"/>
                </a:lnTo>
                <a:lnTo>
                  <a:pt x="428713" y="0"/>
                </a:lnTo>
                <a:close/>
              </a:path>
            </a:pathLst>
          </a:custGeom>
          <a:solidFill>
            <a:srgbClr val="2D67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15">
            <a:extLst>
              <a:ext uri="{FF2B5EF4-FFF2-40B4-BE49-F238E27FC236}">
                <a16:creationId xmlns="" xmlns:a16="http://schemas.microsoft.com/office/drawing/2014/main" id="{D566AA0A-3B36-8DB8-9702-C4D948C00C9C}"/>
              </a:ext>
            </a:extLst>
          </p:cNvPr>
          <p:cNvSpPr/>
          <p:nvPr/>
        </p:nvSpPr>
        <p:spPr>
          <a:xfrm>
            <a:off x="1259866" y="7771447"/>
            <a:ext cx="436245" cy="382905"/>
          </a:xfrm>
          <a:custGeom>
            <a:avLst/>
            <a:gdLst/>
            <a:ahLst/>
            <a:cxnLst/>
            <a:rect l="l" t="t" r="r" b="b"/>
            <a:pathLst>
              <a:path w="436245" h="382905">
                <a:moveTo>
                  <a:pt x="428713" y="0"/>
                </a:moveTo>
                <a:lnTo>
                  <a:pt x="383138" y="23080"/>
                </a:lnTo>
                <a:lnTo>
                  <a:pt x="331367" y="56165"/>
                </a:lnTo>
                <a:lnTo>
                  <a:pt x="264896" y="107378"/>
                </a:lnTo>
                <a:lnTo>
                  <a:pt x="220758" y="145075"/>
                </a:lnTo>
                <a:lnTo>
                  <a:pt x="191444" y="173591"/>
                </a:lnTo>
                <a:lnTo>
                  <a:pt x="163814" y="207282"/>
                </a:lnTo>
                <a:lnTo>
                  <a:pt x="124726" y="260502"/>
                </a:lnTo>
                <a:lnTo>
                  <a:pt x="25692" y="191465"/>
                </a:lnTo>
                <a:lnTo>
                  <a:pt x="0" y="233083"/>
                </a:lnTo>
                <a:lnTo>
                  <a:pt x="0" y="236435"/>
                </a:lnTo>
                <a:lnTo>
                  <a:pt x="140182" y="382320"/>
                </a:lnTo>
                <a:lnTo>
                  <a:pt x="155740" y="356327"/>
                </a:lnTo>
                <a:lnTo>
                  <a:pt x="195322" y="293368"/>
                </a:lnTo>
                <a:lnTo>
                  <a:pt x="248292" y="215976"/>
                </a:lnTo>
                <a:lnTo>
                  <a:pt x="304012" y="146685"/>
                </a:lnTo>
                <a:lnTo>
                  <a:pt x="341856" y="106484"/>
                </a:lnTo>
                <a:lnTo>
                  <a:pt x="395436" y="64626"/>
                </a:lnTo>
                <a:lnTo>
                  <a:pt x="435902" y="43649"/>
                </a:lnTo>
                <a:lnTo>
                  <a:pt x="428713" y="0"/>
                </a:lnTo>
                <a:close/>
              </a:path>
            </a:pathLst>
          </a:custGeom>
          <a:solidFill>
            <a:srgbClr val="2D67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Прямоугольник 23"/>
          <p:cNvSpPr/>
          <p:nvPr/>
        </p:nvSpPr>
        <p:spPr>
          <a:xfrm>
            <a:off x="457200" y="9563100"/>
            <a:ext cx="39004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#УЧИСЬВОВЛАДИМИРСКОЙОБЛАСТИ </a:t>
            </a:r>
          </a:p>
        </p:txBody>
      </p:sp>
    </p:spTree>
    <p:extLst>
      <p:ext uri="{BB962C8B-B14F-4D97-AF65-F5344CB8AC3E}">
        <p14:creationId xmlns:p14="http://schemas.microsoft.com/office/powerpoint/2010/main" val="38596356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2895600" y="387673"/>
            <a:ext cx="13563600" cy="2514598"/>
          </a:xfrm>
          <a:prstGeom prst="roundRect">
            <a:avLst/>
          </a:prstGeom>
          <a:solidFill>
            <a:srgbClr val="0070C0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ru-RU" sz="3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44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sz="44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проведения ВПР </a:t>
            </a:r>
            <a:r>
              <a:rPr lang="ru-RU" sz="44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СПО</a:t>
            </a:r>
            <a:r>
              <a:rPr lang="ru-RU" sz="44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развитие единого образовательного </a:t>
            </a: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пространства </a:t>
            </a:r>
            <a:r>
              <a:rPr lang="ru-RU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Российской Федерации, </a:t>
            </a: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совершенствование </a:t>
            </a:r>
            <a:r>
              <a:rPr lang="ru-RU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единой системы оценки качества образования</a:t>
            </a:r>
          </a:p>
          <a:p>
            <a:pPr lvl="0" algn="ctr">
              <a:defRPr/>
            </a:pPr>
            <a:r>
              <a:rPr lang="ru-RU" sz="5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5400" b="1" kern="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747315" y="4762498"/>
            <a:ext cx="13860782" cy="1600201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bg2">
                <a:lumMod val="50000"/>
              </a:scheme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just">
              <a:buClr>
                <a:srgbClr val="002060"/>
              </a:buClr>
            </a:pPr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образовательными </a:t>
            </a:r>
            <a:r>
              <a:rPr lang="ru-RU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организациями –  </a:t>
            </a:r>
            <a:endParaRPr lang="ru-RU" sz="36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rgbClr val="002060"/>
              </a:buClr>
            </a:pPr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для </a:t>
            </a:r>
            <a:r>
              <a:rPr lang="ru-RU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совершенствования образовательного </a:t>
            </a:r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процесса</a:t>
            </a:r>
            <a:endParaRPr lang="ru-RU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743199" y="6896100"/>
            <a:ext cx="13864897" cy="228600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bg2">
                <a:lumMod val="50000"/>
              </a:scheme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just">
              <a:buClr>
                <a:srgbClr val="002060"/>
              </a:buClr>
            </a:pPr>
            <a:r>
              <a:rPr lang="ru-RU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региональными органами управления образованием – </a:t>
            </a:r>
            <a:endParaRPr lang="ru-RU" sz="36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rgbClr val="002060"/>
              </a:buClr>
            </a:pPr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анализа текущего состояния системы среднего профессионального образования и формирования программ ее </a:t>
            </a:r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развития</a:t>
            </a:r>
            <a:endParaRPr lang="ru-RU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object 14">
            <a:extLst>
              <a:ext uri="{FF2B5EF4-FFF2-40B4-BE49-F238E27FC236}">
                <a16:creationId xmlns="" xmlns:a16="http://schemas.microsoft.com/office/drawing/2014/main" id="{5D98488A-DF9B-ECD7-68B7-1086B57B761A}"/>
              </a:ext>
            </a:extLst>
          </p:cNvPr>
          <p:cNvSpPr/>
          <p:nvPr/>
        </p:nvSpPr>
        <p:spPr>
          <a:xfrm>
            <a:off x="1162712" y="5150800"/>
            <a:ext cx="533400" cy="589915"/>
          </a:xfrm>
          <a:custGeom>
            <a:avLst/>
            <a:gdLst/>
            <a:ahLst/>
            <a:cxnLst/>
            <a:rect l="l" t="t" r="r" b="b"/>
            <a:pathLst>
              <a:path w="349250" h="349250">
                <a:moveTo>
                  <a:pt x="306019" y="349250"/>
                </a:moveTo>
                <a:lnTo>
                  <a:pt x="43218" y="349250"/>
                </a:lnTo>
                <a:lnTo>
                  <a:pt x="26392" y="345852"/>
                </a:lnTo>
                <a:lnTo>
                  <a:pt x="12655" y="336588"/>
                </a:lnTo>
                <a:lnTo>
                  <a:pt x="3395" y="322846"/>
                </a:lnTo>
                <a:lnTo>
                  <a:pt x="0" y="306019"/>
                </a:lnTo>
                <a:lnTo>
                  <a:pt x="0" y="43230"/>
                </a:lnTo>
                <a:lnTo>
                  <a:pt x="3395" y="26403"/>
                </a:lnTo>
                <a:lnTo>
                  <a:pt x="12655" y="12661"/>
                </a:lnTo>
                <a:lnTo>
                  <a:pt x="26392" y="3397"/>
                </a:lnTo>
                <a:lnTo>
                  <a:pt x="43218" y="0"/>
                </a:lnTo>
                <a:lnTo>
                  <a:pt x="306019" y="0"/>
                </a:lnTo>
                <a:lnTo>
                  <a:pt x="322846" y="3397"/>
                </a:lnTo>
                <a:lnTo>
                  <a:pt x="336588" y="12661"/>
                </a:lnTo>
                <a:lnTo>
                  <a:pt x="345852" y="26403"/>
                </a:lnTo>
                <a:lnTo>
                  <a:pt x="349250" y="43230"/>
                </a:lnTo>
                <a:lnTo>
                  <a:pt x="349250" y="306019"/>
                </a:lnTo>
                <a:lnTo>
                  <a:pt x="345852" y="322846"/>
                </a:lnTo>
                <a:lnTo>
                  <a:pt x="336588" y="336588"/>
                </a:lnTo>
                <a:lnTo>
                  <a:pt x="322846" y="345852"/>
                </a:lnTo>
                <a:lnTo>
                  <a:pt x="306019" y="34925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14">
            <a:extLst>
              <a:ext uri="{FF2B5EF4-FFF2-40B4-BE49-F238E27FC236}">
                <a16:creationId xmlns="" xmlns:a16="http://schemas.microsoft.com/office/drawing/2014/main" id="{5D98488A-DF9B-ECD7-68B7-1086B57B761A}"/>
              </a:ext>
            </a:extLst>
          </p:cNvPr>
          <p:cNvSpPr/>
          <p:nvPr/>
        </p:nvSpPr>
        <p:spPr>
          <a:xfrm>
            <a:off x="1162712" y="7667942"/>
            <a:ext cx="533400" cy="589915"/>
          </a:xfrm>
          <a:custGeom>
            <a:avLst/>
            <a:gdLst/>
            <a:ahLst/>
            <a:cxnLst/>
            <a:rect l="l" t="t" r="r" b="b"/>
            <a:pathLst>
              <a:path w="349250" h="349250">
                <a:moveTo>
                  <a:pt x="306019" y="349250"/>
                </a:moveTo>
                <a:lnTo>
                  <a:pt x="43218" y="349250"/>
                </a:lnTo>
                <a:lnTo>
                  <a:pt x="26392" y="345852"/>
                </a:lnTo>
                <a:lnTo>
                  <a:pt x="12655" y="336588"/>
                </a:lnTo>
                <a:lnTo>
                  <a:pt x="3395" y="322846"/>
                </a:lnTo>
                <a:lnTo>
                  <a:pt x="0" y="306019"/>
                </a:lnTo>
                <a:lnTo>
                  <a:pt x="0" y="43230"/>
                </a:lnTo>
                <a:lnTo>
                  <a:pt x="3395" y="26403"/>
                </a:lnTo>
                <a:lnTo>
                  <a:pt x="12655" y="12661"/>
                </a:lnTo>
                <a:lnTo>
                  <a:pt x="26392" y="3397"/>
                </a:lnTo>
                <a:lnTo>
                  <a:pt x="43218" y="0"/>
                </a:lnTo>
                <a:lnTo>
                  <a:pt x="306019" y="0"/>
                </a:lnTo>
                <a:lnTo>
                  <a:pt x="322846" y="3397"/>
                </a:lnTo>
                <a:lnTo>
                  <a:pt x="336588" y="12661"/>
                </a:lnTo>
                <a:lnTo>
                  <a:pt x="345852" y="26403"/>
                </a:lnTo>
                <a:lnTo>
                  <a:pt x="349250" y="43230"/>
                </a:lnTo>
                <a:lnTo>
                  <a:pt x="349250" y="306019"/>
                </a:lnTo>
                <a:lnTo>
                  <a:pt x="345852" y="322846"/>
                </a:lnTo>
                <a:lnTo>
                  <a:pt x="336588" y="336588"/>
                </a:lnTo>
                <a:lnTo>
                  <a:pt x="322846" y="345852"/>
                </a:lnTo>
                <a:lnTo>
                  <a:pt x="306019" y="34925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15">
            <a:extLst>
              <a:ext uri="{FF2B5EF4-FFF2-40B4-BE49-F238E27FC236}">
                <a16:creationId xmlns="" xmlns:a16="http://schemas.microsoft.com/office/drawing/2014/main" id="{D566AA0A-3B36-8DB8-9702-C4D948C00C9C}"/>
              </a:ext>
            </a:extLst>
          </p:cNvPr>
          <p:cNvSpPr/>
          <p:nvPr/>
        </p:nvSpPr>
        <p:spPr>
          <a:xfrm>
            <a:off x="1259866" y="5298757"/>
            <a:ext cx="436245" cy="382905"/>
          </a:xfrm>
          <a:custGeom>
            <a:avLst/>
            <a:gdLst/>
            <a:ahLst/>
            <a:cxnLst/>
            <a:rect l="l" t="t" r="r" b="b"/>
            <a:pathLst>
              <a:path w="436245" h="382905">
                <a:moveTo>
                  <a:pt x="428713" y="0"/>
                </a:moveTo>
                <a:lnTo>
                  <a:pt x="383138" y="23080"/>
                </a:lnTo>
                <a:lnTo>
                  <a:pt x="331367" y="56165"/>
                </a:lnTo>
                <a:lnTo>
                  <a:pt x="264896" y="107378"/>
                </a:lnTo>
                <a:lnTo>
                  <a:pt x="220758" y="145075"/>
                </a:lnTo>
                <a:lnTo>
                  <a:pt x="191444" y="173591"/>
                </a:lnTo>
                <a:lnTo>
                  <a:pt x="163814" y="207282"/>
                </a:lnTo>
                <a:lnTo>
                  <a:pt x="124726" y="260502"/>
                </a:lnTo>
                <a:lnTo>
                  <a:pt x="25692" y="191465"/>
                </a:lnTo>
                <a:lnTo>
                  <a:pt x="0" y="233083"/>
                </a:lnTo>
                <a:lnTo>
                  <a:pt x="0" y="236435"/>
                </a:lnTo>
                <a:lnTo>
                  <a:pt x="140182" y="382320"/>
                </a:lnTo>
                <a:lnTo>
                  <a:pt x="155740" y="356327"/>
                </a:lnTo>
                <a:lnTo>
                  <a:pt x="195322" y="293368"/>
                </a:lnTo>
                <a:lnTo>
                  <a:pt x="248292" y="215976"/>
                </a:lnTo>
                <a:lnTo>
                  <a:pt x="304012" y="146685"/>
                </a:lnTo>
                <a:lnTo>
                  <a:pt x="341856" y="106484"/>
                </a:lnTo>
                <a:lnTo>
                  <a:pt x="395436" y="64626"/>
                </a:lnTo>
                <a:lnTo>
                  <a:pt x="435902" y="43649"/>
                </a:lnTo>
                <a:lnTo>
                  <a:pt x="428713" y="0"/>
                </a:lnTo>
                <a:close/>
              </a:path>
            </a:pathLst>
          </a:custGeom>
          <a:solidFill>
            <a:srgbClr val="2D67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15">
            <a:extLst>
              <a:ext uri="{FF2B5EF4-FFF2-40B4-BE49-F238E27FC236}">
                <a16:creationId xmlns="" xmlns:a16="http://schemas.microsoft.com/office/drawing/2014/main" id="{D566AA0A-3B36-8DB8-9702-C4D948C00C9C}"/>
              </a:ext>
            </a:extLst>
          </p:cNvPr>
          <p:cNvSpPr/>
          <p:nvPr/>
        </p:nvSpPr>
        <p:spPr>
          <a:xfrm>
            <a:off x="1259866" y="7771447"/>
            <a:ext cx="436245" cy="382905"/>
          </a:xfrm>
          <a:custGeom>
            <a:avLst/>
            <a:gdLst/>
            <a:ahLst/>
            <a:cxnLst/>
            <a:rect l="l" t="t" r="r" b="b"/>
            <a:pathLst>
              <a:path w="436245" h="382905">
                <a:moveTo>
                  <a:pt x="428713" y="0"/>
                </a:moveTo>
                <a:lnTo>
                  <a:pt x="383138" y="23080"/>
                </a:lnTo>
                <a:lnTo>
                  <a:pt x="331367" y="56165"/>
                </a:lnTo>
                <a:lnTo>
                  <a:pt x="264896" y="107378"/>
                </a:lnTo>
                <a:lnTo>
                  <a:pt x="220758" y="145075"/>
                </a:lnTo>
                <a:lnTo>
                  <a:pt x="191444" y="173591"/>
                </a:lnTo>
                <a:lnTo>
                  <a:pt x="163814" y="207282"/>
                </a:lnTo>
                <a:lnTo>
                  <a:pt x="124726" y="260502"/>
                </a:lnTo>
                <a:lnTo>
                  <a:pt x="25692" y="191465"/>
                </a:lnTo>
                <a:lnTo>
                  <a:pt x="0" y="233083"/>
                </a:lnTo>
                <a:lnTo>
                  <a:pt x="0" y="236435"/>
                </a:lnTo>
                <a:lnTo>
                  <a:pt x="140182" y="382320"/>
                </a:lnTo>
                <a:lnTo>
                  <a:pt x="155740" y="356327"/>
                </a:lnTo>
                <a:lnTo>
                  <a:pt x="195322" y="293368"/>
                </a:lnTo>
                <a:lnTo>
                  <a:pt x="248292" y="215976"/>
                </a:lnTo>
                <a:lnTo>
                  <a:pt x="304012" y="146685"/>
                </a:lnTo>
                <a:lnTo>
                  <a:pt x="341856" y="106484"/>
                </a:lnTo>
                <a:lnTo>
                  <a:pt x="395436" y="64626"/>
                </a:lnTo>
                <a:lnTo>
                  <a:pt x="435902" y="43649"/>
                </a:lnTo>
                <a:lnTo>
                  <a:pt x="428713" y="0"/>
                </a:lnTo>
                <a:close/>
              </a:path>
            </a:pathLst>
          </a:custGeom>
          <a:solidFill>
            <a:srgbClr val="2D67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Прямоугольник 23"/>
          <p:cNvSpPr/>
          <p:nvPr/>
        </p:nvSpPr>
        <p:spPr>
          <a:xfrm>
            <a:off x="457200" y="9563100"/>
            <a:ext cx="39004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#УЧИСЬВОВЛАДИМИРСКОЙОБЛАСТИ 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895600" y="3245171"/>
            <a:ext cx="13712496" cy="1174427"/>
          </a:xfrm>
          <a:prstGeom prst="roundRect">
            <a:avLst/>
          </a:prstGeom>
          <a:solidFill>
            <a:srgbClr val="0070C0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Результаты ВПР СПО должны быть использованы</a:t>
            </a:r>
          </a:p>
        </p:txBody>
      </p:sp>
    </p:spTree>
    <p:extLst>
      <p:ext uri="{BB962C8B-B14F-4D97-AF65-F5344CB8AC3E}">
        <p14:creationId xmlns:p14="http://schemas.microsoft.com/office/powerpoint/2010/main" val="484648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object 73">
            <a:extLst>
              <a:ext uri="{FF2B5EF4-FFF2-40B4-BE49-F238E27FC236}">
                <a16:creationId xmlns="" xmlns:a16="http://schemas.microsoft.com/office/drawing/2014/main" id="{1A735F51-788C-5639-2D21-FA5FD0E1B09D}"/>
              </a:ext>
            </a:extLst>
          </p:cNvPr>
          <p:cNvSpPr txBox="1">
            <a:spLocks/>
          </p:cNvSpPr>
          <p:nvPr/>
        </p:nvSpPr>
        <p:spPr>
          <a:xfrm>
            <a:off x="3733800" y="4276379"/>
            <a:ext cx="11353800" cy="2286523"/>
          </a:xfrm>
          <a:prstGeom prst="rect">
            <a:avLst/>
          </a:prstGeom>
        </p:spPr>
        <p:txBody>
          <a:bodyPr vert="horz" wrap="square" lIns="0" tIns="1905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9050">
              <a:lnSpc>
                <a:spcPct val="100000"/>
              </a:lnSpc>
              <a:spcBef>
                <a:spcPts val="150"/>
              </a:spcBef>
            </a:pPr>
            <a:r>
              <a:rPr lang="ru-RU" sz="4800" b="1" dirty="0" smtClean="0">
                <a:solidFill>
                  <a:srgbClr val="297FD5">
                    <a:lumMod val="75000"/>
                  </a:srgbClr>
                </a:solidFill>
                <a:latin typeface="Times New Roman"/>
                <a:ea typeface="Calibri"/>
              </a:rPr>
              <a:t>УПРАВЛЕНИЕ </a:t>
            </a:r>
          </a:p>
          <a:p>
            <a:pPr marL="19050">
              <a:lnSpc>
                <a:spcPct val="100000"/>
              </a:lnSpc>
              <a:spcBef>
                <a:spcPts val="150"/>
              </a:spcBef>
            </a:pPr>
            <a:r>
              <a:rPr lang="ru-RU" sz="4800" b="1" dirty="0" smtClean="0">
                <a:solidFill>
                  <a:srgbClr val="297FD5">
                    <a:lumMod val="75000"/>
                  </a:srgbClr>
                </a:solidFill>
                <a:latin typeface="Times New Roman"/>
                <a:ea typeface="Calibri"/>
              </a:rPr>
              <a:t>КАЧЕСТВОМ ОБРАЗОВАНИЯ </a:t>
            </a:r>
          </a:p>
          <a:p>
            <a:pPr marL="19050">
              <a:lnSpc>
                <a:spcPct val="100000"/>
              </a:lnSpc>
              <a:spcBef>
                <a:spcPts val="150"/>
              </a:spcBef>
            </a:pPr>
            <a:r>
              <a:rPr lang="ru-RU" sz="4800" b="1" dirty="0" smtClean="0">
                <a:solidFill>
                  <a:srgbClr val="297FD5">
                    <a:lumMod val="75000"/>
                  </a:srgbClr>
                </a:solidFill>
                <a:latin typeface="Times New Roman"/>
                <a:ea typeface="Calibri"/>
              </a:rPr>
              <a:t>НА ОСНОВЕ РЕЗУЛЬТАТОВ ВПР СПО</a:t>
            </a:r>
            <a:endParaRPr lang="ru-RU" sz="4800" b="1" dirty="0">
              <a:solidFill>
                <a:srgbClr val="297FD5">
                  <a:lumMod val="75000"/>
                </a:srgbClr>
              </a:solidFill>
              <a:latin typeface="Times New Roman"/>
              <a:ea typeface="Calibri"/>
            </a:endParaRPr>
          </a:p>
        </p:txBody>
      </p:sp>
      <p:sp>
        <p:nvSpPr>
          <p:cNvPr id="78" name="object 75">
            <a:extLst>
              <a:ext uri="{FF2B5EF4-FFF2-40B4-BE49-F238E27FC236}">
                <a16:creationId xmlns="" xmlns:a16="http://schemas.microsoft.com/office/drawing/2014/main" id="{0B6038E9-9D5D-FAA3-5B46-1C64CD50DAA3}"/>
              </a:ext>
            </a:extLst>
          </p:cNvPr>
          <p:cNvSpPr/>
          <p:nvPr/>
        </p:nvSpPr>
        <p:spPr>
          <a:xfrm>
            <a:off x="16855352" y="8822233"/>
            <a:ext cx="717233" cy="534353"/>
          </a:xfrm>
          <a:custGeom>
            <a:avLst/>
            <a:gdLst/>
            <a:ahLst/>
            <a:cxnLst/>
            <a:rect l="l" t="t" r="r" b="b"/>
            <a:pathLst>
              <a:path w="478154" h="356235">
                <a:moveTo>
                  <a:pt x="238988" y="179451"/>
                </a:moveTo>
                <a:lnTo>
                  <a:pt x="119494" y="0"/>
                </a:lnTo>
                <a:lnTo>
                  <a:pt x="0" y="179451"/>
                </a:lnTo>
                <a:lnTo>
                  <a:pt x="117449" y="355638"/>
                </a:lnTo>
                <a:lnTo>
                  <a:pt x="238988" y="179451"/>
                </a:lnTo>
                <a:close/>
              </a:path>
              <a:path w="478154" h="356235">
                <a:moveTo>
                  <a:pt x="477989" y="179451"/>
                </a:moveTo>
                <a:lnTo>
                  <a:pt x="358495" y="0"/>
                </a:lnTo>
                <a:lnTo>
                  <a:pt x="238988" y="179451"/>
                </a:lnTo>
                <a:lnTo>
                  <a:pt x="356450" y="355638"/>
                </a:lnTo>
                <a:lnTo>
                  <a:pt x="477989" y="179451"/>
                </a:lnTo>
                <a:close/>
              </a:path>
            </a:pathLst>
          </a:custGeom>
          <a:solidFill>
            <a:srgbClr val="0F60A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1" name="Рисунок 80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10680534" y="339561"/>
            <a:ext cx="3370746" cy="3370746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Заголовок 1"/>
          <p:cNvSpPr txBox="1">
            <a:spLocks/>
          </p:cNvSpPr>
          <p:nvPr/>
        </p:nvSpPr>
        <p:spPr>
          <a:xfrm>
            <a:off x="1828799" y="2087750"/>
            <a:ext cx="14659743" cy="1227313"/>
          </a:xfrm>
          <a:prstGeom prst="rect">
            <a:avLst/>
          </a:prstGeom>
          <a:solidFill>
            <a:srgbClr val="2D67AC"/>
          </a:solidFill>
          <a:ln>
            <a:solidFill>
              <a:srgbClr val="2D67AC"/>
            </a:solidFill>
          </a:ln>
        </p:spPr>
        <p:txBody>
          <a:bodyPr vert="horz" lIns="137160" tIns="68580" rIns="137160" bIns="68580" rtlCol="0" anchor="ctr">
            <a:normAutofit fontScale="3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 cap="all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МИНИСТЕРСТВО ОБРАЗОВАНИЯ И МОЛОДЕЖНОЙ </a:t>
            </a:r>
            <a:r>
              <a:rPr lang="ru-RU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ПОЛИТИКИ  ВЛАДИМИРСКОЙ ОБЛАСТИ</a:t>
            </a:r>
          </a:p>
          <a:p>
            <a:pPr algn="ctr"/>
            <a:endParaRPr lang="ru-RU" sz="4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ГОСУДАРСТВЕННОЕ БЮДЖЕТНОЕ УЧРЕЖДЕНИЕ </a:t>
            </a:r>
            <a:r>
              <a:rPr lang="ru-RU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ВЛАДИМИРСКОЙ </a:t>
            </a:r>
            <a:r>
              <a:rPr lang="ru-RU" sz="4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ОБЛАСТИ </a:t>
            </a:r>
          </a:p>
          <a:p>
            <a:pPr algn="ctr"/>
            <a:r>
              <a:rPr lang="ru-RU" sz="4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«РЕГИОНАЛЬНЫЙ ИНФОРМАЦИОННО-АНАЛИТИЧЕСКИЙ </a:t>
            </a:r>
          </a:p>
          <a:p>
            <a:pPr algn="ctr"/>
            <a:r>
              <a:rPr lang="ru-RU" sz="4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ЦЕНТР ОЦЕНКИ КАЧЕСТВА ОБРАЗОВАНИЯ»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8600" y="2186570"/>
            <a:ext cx="663804" cy="90701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124700" y="8648700"/>
            <a:ext cx="457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ВЛАДИМИР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 марта 2024 г.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86771"/>
            <a:ext cx="14659743" cy="1580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0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864078"/>
              </p:ext>
            </p:extLst>
          </p:nvPr>
        </p:nvGraphicFramePr>
        <p:xfrm>
          <a:off x="2286000" y="1181100"/>
          <a:ext cx="14020800" cy="85344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13294"/>
                <a:gridCol w="5622342"/>
                <a:gridCol w="6985164"/>
              </a:tblGrid>
              <a:tr h="3684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Время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00" marR="9520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Мероприятие/тема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00" marR="9520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r>
                        <a:rPr lang="ru-RU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окладчик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00" marR="95200" marT="0" marB="0">
                    <a:solidFill>
                      <a:srgbClr val="0070C0"/>
                    </a:solidFill>
                  </a:tcPr>
                </a:tc>
              </a:tr>
              <a:tr h="6332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10.45</a:t>
                      </a:r>
                      <a:endParaRPr lang="ru-RU" sz="14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00" marR="95200" marT="0" marB="0" anchor="ctr"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Регистрация участников </a:t>
                      </a:r>
                      <a:r>
                        <a:rPr lang="ru-RU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совещания</a:t>
                      </a:r>
                      <a:endParaRPr lang="ru-RU" sz="20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00" marR="9520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793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11.00</a:t>
                      </a:r>
                      <a:endParaRPr lang="ru-RU" sz="14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00" marR="9520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Открытие совещания.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Приветственное слово к участникам совещания</a:t>
                      </a:r>
                    </a:p>
                  </a:txBody>
                  <a:tcPr marL="95200" marR="952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Светлана Ивановна Мансурова,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директор ГБУ ВО РИАЦОКО</a:t>
                      </a:r>
                    </a:p>
                  </a:txBody>
                  <a:tcPr marL="95200" marR="95200" marT="0" marB="0" anchor="ctr"/>
                </a:tc>
              </a:tr>
              <a:tr h="11054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11.15</a:t>
                      </a:r>
                      <a:endParaRPr lang="ru-RU" sz="14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00" marR="9520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Роль  использования результатов оценочных процедур в   повышении качества образования</a:t>
                      </a:r>
                    </a:p>
                  </a:txBody>
                  <a:tcPr marL="95200" marR="9520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Ольга Александровна </a:t>
                      </a:r>
                      <a:r>
                        <a:rPr lang="ru-RU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Беляева,</a:t>
                      </a: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заместитель </a:t>
                      </a: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директора </a:t>
                      </a:r>
                      <a:r>
                        <a:rPr lang="ru-RU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ГБУ </a:t>
                      </a: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 РИАЦОКО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00" marR="95200" marT="0" marB="0" anchor="ctr"/>
                </a:tc>
              </a:tr>
              <a:tr h="16323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11.45</a:t>
                      </a:r>
                      <a:endParaRPr lang="ru-RU" sz="14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00" marR="9520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Итоги ВПР в образовательных организациях среднего профессионального образования Владимирской области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2023 году  </a:t>
                      </a:r>
                    </a:p>
                  </a:txBody>
                  <a:tcPr marL="95200" marR="952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Галина Алексеевна </a:t>
                      </a:r>
                      <a:r>
                        <a:rPr lang="ru-RU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Хазова</a:t>
                      </a: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заведующий отделом оценки качества профессионального образования </a:t>
                      </a:r>
                      <a:r>
                        <a:rPr lang="ru-RU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ГБУ </a:t>
                      </a: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 РИАЦОКО</a:t>
                      </a:r>
                    </a:p>
                  </a:txBody>
                  <a:tcPr marL="95200" marR="95200" marT="0" marB="0" anchor="ctr"/>
                </a:tc>
              </a:tr>
              <a:tr h="18551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12.15</a:t>
                      </a:r>
                      <a:endParaRPr lang="ru-RU" sz="14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00" marR="9520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 результатах выполнения профильных предметов в рамках ВПР СПО. </a:t>
                      </a:r>
                    </a:p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Формирование предметных и </a:t>
                      </a:r>
                      <a:r>
                        <a:rPr lang="ru-RU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метапредметных</a:t>
                      </a: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компетенций.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00" marR="952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Светлана Викторовна Михайлова, эксперт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 проверке ВПР СПО профильных предметов</a:t>
                      </a:r>
                    </a:p>
                  </a:txBody>
                  <a:tcPr marL="95200" marR="95200" marT="0" marB="0" anchor="ctr"/>
                </a:tc>
              </a:tr>
              <a:tr h="13074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12.30</a:t>
                      </a:r>
                      <a:endParaRPr lang="ru-RU" sz="14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00" marR="9520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Опыт организации работы по подготовке обучающихся к ВПР СПО на основе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«дорожной карты ВПР СПО»  </a:t>
                      </a:r>
                    </a:p>
                  </a:txBody>
                  <a:tcPr marL="95200" marR="952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Елена Валерьевна Михайлова, заместитель директора по учебной работе ГБПОУ ВО «Владимирский политехнический колледж»</a:t>
                      </a:r>
                    </a:p>
                  </a:txBody>
                  <a:tcPr marL="95200" marR="95200" marT="0" marB="0" anchor="ctr"/>
                </a:tc>
              </a:tr>
              <a:tr h="6529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12.45</a:t>
                      </a:r>
                      <a:endParaRPr lang="ru-RU" sz="14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00" marR="9520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Подведение итогов работы совещания</a:t>
                      </a:r>
                    </a:p>
                  </a:txBody>
                  <a:tcPr marL="95200" marR="952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Светлана Ивановна Мансурова,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директор ГБУ ВО РИАЦОКО</a:t>
                      </a:r>
                    </a:p>
                  </a:txBody>
                  <a:tcPr marL="95200" marR="95200" marT="0" marB="0" anchor="ctr"/>
                </a:tc>
              </a:tr>
            </a:tbl>
          </a:graphicData>
        </a:graphic>
      </p:graphicFrame>
      <p:sp>
        <p:nvSpPr>
          <p:cNvPr id="4" name="Скругленный прямоугольник 3"/>
          <p:cNvSpPr/>
          <p:nvPr/>
        </p:nvSpPr>
        <p:spPr>
          <a:xfrm>
            <a:off x="2971800" y="190500"/>
            <a:ext cx="12010698" cy="838200"/>
          </a:xfrm>
          <a:prstGeom prst="roundRect">
            <a:avLst/>
          </a:prstGeom>
          <a:solidFill>
            <a:srgbClr val="0070C0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sz="5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План совещания</a:t>
            </a:r>
            <a:endParaRPr lang="ru-RU" sz="5400" b="1" kern="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1000" y="9715500"/>
            <a:ext cx="39004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#УЧИСЬВОВЛАДИМИРСКОЙОБЛАСТИ </a:t>
            </a:r>
          </a:p>
        </p:txBody>
      </p:sp>
    </p:spTree>
    <p:extLst>
      <p:ext uri="{BB962C8B-B14F-4D97-AF65-F5344CB8AC3E}">
        <p14:creationId xmlns:p14="http://schemas.microsoft.com/office/powerpoint/2010/main" val="1018631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2127</TotalTime>
  <Words>529</Words>
  <Application>Microsoft Office PowerPoint</Application>
  <PresentationFormat>Произвольный</PresentationFormat>
  <Paragraphs>109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9" baseType="lpstr">
      <vt:lpstr>Aharoni</vt:lpstr>
      <vt:lpstr>Arial</vt:lpstr>
      <vt:lpstr>Arial Black</vt:lpstr>
      <vt:lpstr>Arial Narrow</vt:lpstr>
      <vt:lpstr>Calibri</vt:lpstr>
      <vt:lpstr>Calibri Light</vt:lpstr>
      <vt:lpstr>Times New Roman</vt:lpstr>
      <vt:lpstr>Office Theme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Образование 2020+: управление качеством в условиях изменений</dc:title>
  <dc:creator>Порубенко Александра Игоревна</dc:creator>
  <cp:lastModifiedBy>Мансурова Светлана Ивановна</cp:lastModifiedBy>
  <cp:revision>173</cp:revision>
  <cp:lastPrinted>2024-01-30T12:51:27Z</cp:lastPrinted>
  <dcterms:created xsi:type="dcterms:W3CDTF">2023-01-16T11:23:31Z</dcterms:created>
  <dcterms:modified xsi:type="dcterms:W3CDTF">2024-03-28T07:02:41Z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2021-04-30T00:00:00Z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2023-01-16T00:00:00Z</vt:filetime>
  </property>
</Properties>
</file>