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0" r:id="rId12"/>
    <p:sldId id="279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67" r:id="rId27"/>
    <p:sldId id="26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88CC"/>
    <a:srgbClr val="2B7DF9"/>
    <a:srgbClr val="175FFF"/>
    <a:srgbClr val="2573AB"/>
    <a:srgbClr val="2B89CB"/>
    <a:srgbClr val="2A84C4"/>
    <a:srgbClr val="1F6BFF"/>
    <a:srgbClr val="AADBFF"/>
    <a:srgbClr val="135D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cat>
            <c:strRef>
              <c:f>Лист1!$A$2:$A$14</c:f>
              <c:strCache>
                <c:ptCount val="13"/>
                <c:pt idx="0">
                  <c:v>ГСК</c:v>
                </c:pt>
                <c:pt idx="1">
                  <c:v>МЛТТ</c:v>
                </c:pt>
                <c:pt idx="2">
                  <c:v>КИТП ВлГУ</c:v>
                </c:pt>
                <c:pt idx="3">
                  <c:v>ММедК</c:v>
                </c:pt>
                <c:pt idx="4">
                  <c:v>МПГК</c:v>
                </c:pt>
                <c:pt idx="5">
                  <c:v>ЮПИГК</c:v>
                </c:pt>
                <c:pt idx="6">
                  <c:v>ВАК</c:v>
                </c:pt>
                <c:pt idx="7">
                  <c:v>АМедК</c:v>
                </c:pt>
                <c:pt idx="8">
                  <c:v>ВБМК</c:v>
                </c:pt>
                <c:pt idx="9">
                  <c:v>КМедК</c:v>
                </c:pt>
                <c:pt idx="10">
                  <c:v>МПедК</c:v>
                </c:pt>
                <c:pt idx="11">
                  <c:v>ППГК</c:v>
                </c:pt>
                <c:pt idx="12">
                  <c:v>НАПК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99.99</c:v>
                </c:pt>
                <c:pt idx="3">
                  <c:v>97.46</c:v>
                </c:pt>
                <c:pt idx="4">
                  <c:v>96</c:v>
                </c:pt>
                <c:pt idx="5">
                  <c:v>94.44</c:v>
                </c:pt>
                <c:pt idx="6">
                  <c:v>92.3</c:v>
                </c:pt>
                <c:pt idx="7">
                  <c:v>89.19</c:v>
                </c:pt>
                <c:pt idx="8">
                  <c:v>86.52</c:v>
                </c:pt>
                <c:pt idx="9">
                  <c:v>79.55</c:v>
                </c:pt>
                <c:pt idx="10">
                  <c:v>75.680000000000007</c:v>
                </c:pt>
                <c:pt idx="11">
                  <c:v>72</c:v>
                </c:pt>
                <c:pt idx="12">
                  <c:v>66.67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16000"/>
        <c:axId val="44017536"/>
      </c:barChart>
      <c:catAx>
        <c:axId val="4401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017536"/>
        <c:crosses val="autoZero"/>
        <c:auto val="1"/>
        <c:lblAlgn val="ctr"/>
        <c:lblOffset val="100"/>
        <c:noMultiLvlLbl val="0"/>
      </c:catAx>
      <c:valAx>
        <c:axId val="44017536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01600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cat>
            <c:strRef>
              <c:f>Лист1!$A$2:$A$14</c:f>
              <c:strCache>
                <c:ptCount val="13"/>
                <c:pt idx="0">
                  <c:v>МПГК</c:v>
                </c:pt>
                <c:pt idx="1">
                  <c:v>КИТП ВлГУ</c:v>
                </c:pt>
                <c:pt idx="2">
                  <c:v>ГСК</c:v>
                </c:pt>
                <c:pt idx="3">
                  <c:v>ММедК</c:v>
                </c:pt>
                <c:pt idx="4">
                  <c:v>ВАК</c:v>
                </c:pt>
                <c:pt idx="5">
                  <c:v>МЛТТ</c:v>
                </c:pt>
                <c:pt idx="6">
                  <c:v>АМедК</c:v>
                </c:pt>
                <c:pt idx="7">
                  <c:v>ВБМК</c:v>
                </c:pt>
                <c:pt idx="8">
                  <c:v>ППГК</c:v>
                </c:pt>
                <c:pt idx="9">
                  <c:v>МПедК</c:v>
                </c:pt>
                <c:pt idx="10">
                  <c:v>НАПК</c:v>
                </c:pt>
                <c:pt idx="11">
                  <c:v>КМедК</c:v>
                </c:pt>
                <c:pt idx="12">
                  <c:v>ЮПИГК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88</c:v>
                </c:pt>
                <c:pt idx="1">
                  <c:v>64.7</c:v>
                </c:pt>
                <c:pt idx="2">
                  <c:v>64</c:v>
                </c:pt>
                <c:pt idx="3">
                  <c:v>58.48</c:v>
                </c:pt>
                <c:pt idx="4">
                  <c:v>46.15</c:v>
                </c:pt>
                <c:pt idx="5">
                  <c:v>41.67</c:v>
                </c:pt>
                <c:pt idx="6">
                  <c:v>33.78</c:v>
                </c:pt>
                <c:pt idx="7">
                  <c:v>32.619999999999997</c:v>
                </c:pt>
                <c:pt idx="8">
                  <c:v>24</c:v>
                </c:pt>
                <c:pt idx="9">
                  <c:v>8.11</c:v>
                </c:pt>
                <c:pt idx="10">
                  <c:v>5.56</c:v>
                </c:pt>
                <c:pt idx="11">
                  <c:v>4.55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23168"/>
        <c:axId val="84624512"/>
      </c:barChart>
      <c:catAx>
        <c:axId val="4402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624512"/>
        <c:crosses val="autoZero"/>
        <c:auto val="1"/>
        <c:lblAlgn val="ctr"/>
        <c:lblOffset val="100"/>
        <c:noMultiLvlLbl val="0"/>
      </c:catAx>
      <c:valAx>
        <c:axId val="84624512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40231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cat>
            <c:strRef>
              <c:f>Лист1!$A$2:$A$15</c:f>
              <c:strCache>
                <c:ptCount val="14"/>
                <c:pt idx="0">
                  <c:v>МПедК</c:v>
                </c:pt>
                <c:pt idx="1">
                  <c:v>МПГК</c:v>
                </c:pt>
                <c:pt idx="2">
                  <c:v>ГСК</c:v>
                </c:pt>
                <c:pt idx="3">
                  <c:v>КИТП ВлГУ</c:v>
                </c:pt>
                <c:pt idx="4">
                  <c:v>ВАК</c:v>
                </c:pt>
                <c:pt idx="5">
                  <c:v>ММедК</c:v>
                </c:pt>
                <c:pt idx="6">
                  <c:v>ВТЭП</c:v>
                </c:pt>
                <c:pt idx="7">
                  <c:v>НАПК</c:v>
                </c:pt>
                <c:pt idx="8">
                  <c:v>МЛТТ</c:v>
                </c:pt>
                <c:pt idx="9">
                  <c:v>ВБМК</c:v>
                </c:pt>
                <c:pt idx="10">
                  <c:v>ЮПИГК</c:v>
                </c:pt>
                <c:pt idx="11">
                  <c:v>ППГК</c:v>
                </c:pt>
                <c:pt idx="12">
                  <c:v>АМедК</c:v>
                </c:pt>
                <c:pt idx="13">
                  <c:v>КМедК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93.74</c:v>
                </c:pt>
                <c:pt idx="6">
                  <c:v>92.86</c:v>
                </c:pt>
                <c:pt idx="7">
                  <c:v>88.88</c:v>
                </c:pt>
                <c:pt idx="8">
                  <c:v>86.66</c:v>
                </c:pt>
                <c:pt idx="9">
                  <c:v>61.63</c:v>
                </c:pt>
                <c:pt idx="10">
                  <c:v>38.89</c:v>
                </c:pt>
                <c:pt idx="11">
                  <c:v>37.93</c:v>
                </c:pt>
                <c:pt idx="12">
                  <c:v>31.91</c:v>
                </c:pt>
                <c:pt idx="13">
                  <c:v>25.64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990464"/>
        <c:axId val="108992000"/>
      </c:barChart>
      <c:catAx>
        <c:axId val="10899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992000"/>
        <c:crosses val="autoZero"/>
        <c:auto val="1"/>
        <c:lblAlgn val="ctr"/>
        <c:lblOffset val="100"/>
        <c:noMultiLvlLbl val="0"/>
      </c:catAx>
      <c:valAx>
        <c:axId val="108992000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9904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cat>
            <c:strRef>
              <c:f>Лист1!$A$2:$A$15</c:f>
              <c:strCache>
                <c:ptCount val="14"/>
                <c:pt idx="0">
                  <c:v>МПедК</c:v>
                </c:pt>
                <c:pt idx="1">
                  <c:v>ВАК</c:v>
                </c:pt>
                <c:pt idx="2">
                  <c:v>МПГК</c:v>
                </c:pt>
                <c:pt idx="3">
                  <c:v>ММедК</c:v>
                </c:pt>
                <c:pt idx="4">
                  <c:v>ГСК</c:v>
                </c:pt>
                <c:pt idx="5">
                  <c:v>КИТП ВлГУ</c:v>
                </c:pt>
                <c:pt idx="6">
                  <c:v>МЛТТ</c:v>
                </c:pt>
                <c:pt idx="7">
                  <c:v>НАПК</c:v>
                </c:pt>
                <c:pt idx="8">
                  <c:v>ВТЭП</c:v>
                </c:pt>
                <c:pt idx="9">
                  <c:v>ВБМК</c:v>
                </c:pt>
                <c:pt idx="10">
                  <c:v>АМедК</c:v>
                </c:pt>
                <c:pt idx="11">
                  <c:v>ППГК</c:v>
                </c:pt>
                <c:pt idx="12">
                  <c:v>КМедК</c:v>
                </c:pt>
                <c:pt idx="13">
                  <c:v>ЮПИГК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100</c:v>
                </c:pt>
                <c:pt idx="1">
                  <c:v>98.21</c:v>
                </c:pt>
                <c:pt idx="2">
                  <c:v>95.83</c:v>
                </c:pt>
                <c:pt idx="3">
                  <c:v>77.67</c:v>
                </c:pt>
                <c:pt idx="4">
                  <c:v>71.430000000000007</c:v>
                </c:pt>
                <c:pt idx="5">
                  <c:v>70</c:v>
                </c:pt>
                <c:pt idx="6">
                  <c:v>53.33</c:v>
                </c:pt>
                <c:pt idx="7">
                  <c:v>44.44</c:v>
                </c:pt>
                <c:pt idx="8">
                  <c:v>42.86</c:v>
                </c:pt>
                <c:pt idx="9">
                  <c:v>9.3000000000000007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764992"/>
        <c:axId val="98174080"/>
      </c:barChart>
      <c:catAx>
        <c:axId val="9376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174080"/>
        <c:crosses val="autoZero"/>
        <c:auto val="1"/>
        <c:lblAlgn val="ctr"/>
        <c:lblOffset val="100"/>
        <c:noMultiLvlLbl val="0"/>
      </c:catAx>
      <c:valAx>
        <c:axId val="98174080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37649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599544937428896E-2"/>
          <c:y val="4.9527006571809001E-2"/>
          <c:w val="0.71409314450028216"/>
          <c:h val="0.83381199750308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 1 курс 2022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2.1436227224008574E-3"/>
                  <c:y val="1.4601344860710855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1</a:t>
                    </a:r>
                    <a:r>
                      <a:rPr lang="ru-RU" b="1"/>
                      <a:t> к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/>
                      <a:t>1 к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0"/>
                  <c:y val="6.9164265129682996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 к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6849183477425552E-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 к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4.2872454448017148E-3"/>
                  <c:y val="-7.6849183477425552E-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 к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1"/>
            <c:showPercent val="0"/>
            <c:showBubbleSize val="0"/>
            <c:showLeaderLines val="0"/>
          </c:dLbls>
          <c:cat>
            <c:strRef>
              <c:f>Лист1!$A$3:$A$7</c:f>
              <c:strCache>
                <c:ptCount val="5"/>
                <c:pt idx="0">
                  <c:v>ММедК</c:v>
                </c:pt>
                <c:pt idx="1">
                  <c:v>АМедК</c:v>
                </c:pt>
                <c:pt idx="2">
                  <c:v>ВБМК</c:v>
                </c:pt>
                <c:pt idx="3">
                  <c:v>КМедК</c:v>
                </c:pt>
                <c:pt idx="4">
                  <c:v>ГСК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24.56</c:v>
                </c:pt>
                <c:pt idx="1">
                  <c:v>2.04</c:v>
                </c:pt>
                <c:pt idx="2">
                  <c:v>32.97</c:v>
                </c:pt>
                <c:pt idx="3">
                  <c:v>26.09</c:v>
                </c:pt>
                <c:pt idx="4">
                  <c:v>80.5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ЗВ 2023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4.2872454448017148E-3"/>
                  <c:y val="-1.6138631086099836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ЗВ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/>
                      <a:t>ЗВ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5.4689993721966307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ЗВ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ЗВ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6849183477423796E-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ЗВ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Лист1!$A$3:$A$7</c:f>
              <c:strCache>
                <c:ptCount val="5"/>
                <c:pt idx="0">
                  <c:v>ММедК</c:v>
                </c:pt>
                <c:pt idx="1">
                  <c:v>АМедК</c:v>
                </c:pt>
                <c:pt idx="2">
                  <c:v>ВБМК</c:v>
                </c:pt>
                <c:pt idx="3">
                  <c:v>КМедК</c:v>
                </c:pt>
                <c:pt idx="4">
                  <c:v>ГСК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77.67</c:v>
                </c:pt>
                <c:pt idx="1">
                  <c:v>0</c:v>
                </c:pt>
                <c:pt idx="2">
                  <c:v>9.3000000000000007</c:v>
                </c:pt>
                <c:pt idx="3">
                  <c:v>0</c:v>
                </c:pt>
                <c:pt idx="4">
                  <c:v>71.430000000000007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933056"/>
        <c:axId val="37934592"/>
      </c:barChart>
      <c:catAx>
        <c:axId val="37933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7934592"/>
        <c:crosses val="autoZero"/>
        <c:auto val="1"/>
        <c:lblAlgn val="ctr"/>
        <c:lblOffset val="100"/>
        <c:noMultiLvlLbl val="0"/>
      </c:catAx>
      <c:valAx>
        <c:axId val="37934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933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41739627649809"/>
          <c:y val="0.30941736236118356"/>
          <c:w val="0.21603199770677128"/>
          <c:h val="0.33307457784231403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Лист1!$B$33</c:f>
              <c:strCache>
                <c:ptCount val="1"/>
                <c:pt idx="0">
                  <c:v> 1 курс 2022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Лист1!$A$34:$A$38</c:f>
              <c:strCache>
                <c:ptCount val="5"/>
                <c:pt idx="0">
                  <c:v>ММедК</c:v>
                </c:pt>
                <c:pt idx="1">
                  <c:v>АМедК</c:v>
                </c:pt>
                <c:pt idx="2">
                  <c:v>ВБМК</c:v>
                </c:pt>
                <c:pt idx="3">
                  <c:v>КМедК</c:v>
                </c:pt>
                <c:pt idx="4">
                  <c:v>ГСК</c:v>
                </c:pt>
              </c:strCache>
            </c:strRef>
          </c:cat>
          <c:val>
            <c:numRef>
              <c:f>Лист1!$B$34:$B$38</c:f>
              <c:numCache>
                <c:formatCode>General</c:formatCode>
                <c:ptCount val="5"/>
                <c:pt idx="0">
                  <c:v>24.56</c:v>
                </c:pt>
                <c:pt idx="1">
                  <c:v>2.04</c:v>
                </c:pt>
                <c:pt idx="2">
                  <c:v>32.97</c:v>
                </c:pt>
                <c:pt idx="3">
                  <c:v>26.09</c:v>
                </c:pt>
                <c:pt idx="4">
                  <c:v>80.5</c:v>
                </c:pt>
              </c:numCache>
            </c:numRef>
          </c:val>
        </c:ser>
        <c:ser>
          <c:idx val="1"/>
          <c:order val="1"/>
          <c:tx>
            <c:strRef>
              <c:f>Лист1!$C$33</c:f>
              <c:strCache>
                <c:ptCount val="1"/>
                <c:pt idx="0">
                  <c:v>ЗВ 2022</c:v>
                </c:pt>
              </c:strCache>
            </c:strRef>
          </c:tx>
          <c:spPr>
            <a:solidFill>
              <a:srgbClr val="FFC000"/>
            </a:solidFill>
            <a:effectLst>
              <a:glow>
                <a:schemeClr val="accent1">
                  <a:alpha val="40000"/>
                </a:schemeClr>
              </a:glow>
              <a:outerShdw sx="1000" sy="1000" algn="ctr" rotWithShape="0">
                <a:srgbClr val="000000"/>
              </a:outerShdw>
              <a:softEdge rad="0"/>
            </a:effectLst>
          </c:spPr>
          <c:invertIfNegative val="0"/>
          <c:cat>
            <c:strRef>
              <c:f>Лист1!$A$34:$A$38</c:f>
              <c:strCache>
                <c:ptCount val="5"/>
                <c:pt idx="0">
                  <c:v>ММедК</c:v>
                </c:pt>
                <c:pt idx="1">
                  <c:v>АМедК</c:v>
                </c:pt>
                <c:pt idx="2">
                  <c:v>ВБМК</c:v>
                </c:pt>
                <c:pt idx="3">
                  <c:v>КМедК</c:v>
                </c:pt>
                <c:pt idx="4">
                  <c:v>ГСК</c:v>
                </c:pt>
              </c:strCache>
            </c:strRef>
          </c:cat>
          <c:val>
            <c:numRef>
              <c:f>Лист1!$C$34:$C$38</c:f>
              <c:numCache>
                <c:formatCode>General</c:formatCode>
                <c:ptCount val="5"/>
                <c:pt idx="0">
                  <c:v>9.3699999999999992</c:v>
                </c:pt>
                <c:pt idx="1">
                  <c:v>12.24</c:v>
                </c:pt>
                <c:pt idx="2">
                  <c:v>9.3699999999999992</c:v>
                </c:pt>
                <c:pt idx="3">
                  <c:v>20</c:v>
                </c:pt>
                <c:pt idx="4">
                  <c:v>54.54</c:v>
                </c:pt>
              </c:numCache>
            </c:numRef>
          </c:val>
        </c:ser>
        <c:ser>
          <c:idx val="2"/>
          <c:order val="2"/>
          <c:tx>
            <c:strRef>
              <c:f>Лист1!$D$33</c:f>
              <c:strCache>
                <c:ptCount val="1"/>
                <c:pt idx="0">
                  <c:v>1 курс 2023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Лист1!$A$34:$A$38</c:f>
              <c:strCache>
                <c:ptCount val="5"/>
                <c:pt idx="0">
                  <c:v>ММедК</c:v>
                </c:pt>
                <c:pt idx="1">
                  <c:v>АМедК</c:v>
                </c:pt>
                <c:pt idx="2">
                  <c:v>ВБМК</c:v>
                </c:pt>
                <c:pt idx="3">
                  <c:v>КМедК</c:v>
                </c:pt>
                <c:pt idx="4">
                  <c:v>ГСК</c:v>
                </c:pt>
              </c:strCache>
            </c:strRef>
          </c:cat>
          <c:val>
            <c:numRef>
              <c:f>Лист1!$D$34:$D$38</c:f>
              <c:numCache>
                <c:formatCode>General</c:formatCode>
                <c:ptCount val="5"/>
                <c:pt idx="0">
                  <c:v>58.48</c:v>
                </c:pt>
                <c:pt idx="1">
                  <c:v>33.78</c:v>
                </c:pt>
                <c:pt idx="2">
                  <c:v>32.619999999999997</c:v>
                </c:pt>
                <c:pt idx="3">
                  <c:v>4.55</c:v>
                </c:pt>
                <c:pt idx="4">
                  <c:v>64</c:v>
                </c:pt>
              </c:numCache>
            </c:numRef>
          </c:val>
        </c:ser>
        <c:ser>
          <c:idx val="3"/>
          <c:order val="3"/>
          <c:tx>
            <c:strRef>
              <c:f>Лист1!$E$33</c:f>
              <c:strCache>
                <c:ptCount val="1"/>
                <c:pt idx="0">
                  <c:v>ЗВ 2023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Лист1!$A$34:$A$38</c:f>
              <c:strCache>
                <c:ptCount val="5"/>
                <c:pt idx="0">
                  <c:v>ММедК</c:v>
                </c:pt>
                <c:pt idx="1">
                  <c:v>АМедК</c:v>
                </c:pt>
                <c:pt idx="2">
                  <c:v>ВБМК</c:v>
                </c:pt>
                <c:pt idx="3">
                  <c:v>КМедК</c:v>
                </c:pt>
                <c:pt idx="4">
                  <c:v>ГСК</c:v>
                </c:pt>
              </c:strCache>
            </c:strRef>
          </c:cat>
          <c:val>
            <c:numRef>
              <c:f>Лист1!$E$34:$E$38</c:f>
              <c:numCache>
                <c:formatCode>General</c:formatCode>
                <c:ptCount val="5"/>
                <c:pt idx="0">
                  <c:v>77.67</c:v>
                </c:pt>
                <c:pt idx="1">
                  <c:v>0</c:v>
                </c:pt>
                <c:pt idx="2">
                  <c:v>9.3000000000000007</c:v>
                </c:pt>
                <c:pt idx="3">
                  <c:v>0</c:v>
                </c:pt>
                <c:pt idx="4">
                  <c:v>71.430000000000007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axId val="40672640"/>
        <c:axId val="40682624"/>
      </c:barChart>
      <c:catAx>
        <c:axId val="40672640"/>
        <c:scaling>
          <c:orientation val="minMax"/>
        </c:scaling>
        <c:delete val="0"/>
        <c:axPos val="b"/>
        <c:majorTickMark val="none"/>
        <c:minorTickMark val="none"/>
        <c:tickLblPos val="nextTo"/>
        <c:crossAx val="40682624"/>
        <c:crosses val="autoZero"/>
        <c:auto val="1"/>
        <c:lblAlgn val="ctr"/>
        <c:lblOffset val="100"/>
        <c:noMultiLvlLbl val="0"/>
      </c:catAx>
      <c:valAx>
        <c:axId val="406826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0672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E797F5-CD76-4057-A6E5-1CC02F292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9355" y="1041400"/>
            <a:ext cx="9570027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6EF81A-E959-49E0-B655-B587E49F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18" y="5465618"/>
            <a:ext cx="9144000" cy="10390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B30A0E-9D45-4D70-9DD6-672CCB61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89BC8E-01D5-4E35-836A-3175840C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BA9238-4C51-4FCC-8642-D34174D6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51DE0B-C0B4-4220-B503-892574B9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81F1318-C96F-4A60-9F85-806DA0FA1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38BA7-32F1-418E-8C3F-A14B93F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4546C7-7877-4BC9-BFEC-151357B8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7B40D2-5C1F-4653-AE5E-465E6543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0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87760A5-5E8A-4265-92E5-B36FE9C8C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7585DB6-5949-44BC-9E48-1CEC580B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B626B2-C716-4950-A881-0DA5C4A9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8D2BE-FBBC-4151-8BB7-C238C7DB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FCB2A6-BB44-4E55-A720-10A4684C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2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6" y="483437"/>
            <a:ext cx="9518074" cy="132556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7564" y="1983797"/>
            <a:ext cx="9434944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9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71943A-EE33-4A66-BC2D-C6A3B757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4E8956-0E6C-4177-9DF3-7E99073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059DE5-4F46-48BC-B609-A4548327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218827-C87F-4108-9B37-4050DDC3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D40834-72FF-47CE-A594-F26F29B9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2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1546B7-E5F1-40D6-828E-D2D48383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63EC85-0600-432F-A8FC-82A80EC32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4D7FCAB-9741-4B68-855B-6CD41C93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653F9A4-EF2C-4FCF-B818-DF76FB54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720076-A0A8-4D67-AF19-1CE1F1DA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9C85AD9-9C58-4BDB-AF0E-0C9619C6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84AFC3-E6DA-4505-B7C2-D621D59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BF5B54-A1B4-41AC-BCE9-516F35AD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C691E00-EBE8-4E6E-9654-EB5CC7C2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462E91D-D987-4914-8026-D1B8D1260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B59617E-ECB4-4758-AE90-F24E292F1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5007DBF-9880-4DE8-AC9C-55D009F3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879FC1F-959C-4A21-820D-0BBBDEB9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7443CA7-4BF2-4F0F-B640-44704E6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5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FD2444-0365-47DA-89B3-CF6F4F5D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80E00A9-082C-4696-9AF5-3A349AAC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2E8668A-F62F-49E9-BF2D-42E98A79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7EE3117-7BE2-4332-84C9-D37B5F59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1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C1F53EC-AC08-471E-A672-B3D39E05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C82436D-9A66-4B15-B2EB-D0875B2C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3CF51FE-E504-4AB1-8ECD-F282283D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9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81B2BE-86AF-486D-94B2-0554F410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184D01-2EC4-4496-AD6D-118722E9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A69E4A8-6452-4A03-B4CA-24D94F80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D581FB-600B-43C5-916F-A74F9849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97BA9A-7C31-437E-8A67-7EDF1A12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8EFF69-10E0-460D-9BA3-2528591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7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0823DD-A6C2-4277-99FA-685650A3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D60641D-71F2-41F3-A30B-D1BADFF02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896525-F16B-443D-9EAE-E77C94A3B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40B7345-A87C-4165-9495-287F7CCD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BCA78C-F76F-4A39-9976-96EF68C0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C09607-4B27-4713-8EDA-2AD296E2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0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E3FFD5-D0B0-4F0A-8A99-79EBCC1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4C0B0D-0AAE-4329-B214-30857006E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C1A1C9-C4C4-4232-AA09-B9F51FFD9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75350-27F6-4953-8586-1F794BECCB96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46B31E-A36E-4DEA-B477-99F843AC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05775C-D182-419A-BDC3-BA627911A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DA27D7-3A11-47C6-B2AD-FE4C084BA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658" y="2597491"/>
            <a:ext cx="9570027" cy="23876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Анализ результатов</a:t>
            </a:r>
            <a:b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ВПР СПО 2023 </a:t>
            </a:r>
            <a:b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 биологии </a:t>
            </a:r>
            <a:b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dirty="0">
                <a:effectLst>
                  <a:glow rad="101600">
                    <a:srgbClr val="DBF0FF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478C68-1D2F-41EF-B947-E014823FF9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7" y="209725"/>
            <a:ext cx="1262726" cy="1177884"/>
          </a:xfrm>
          <a:prstGeom prst="rect">
            <a:avLst/>
          </a:prstGeom>
          <a:effectLst>
            <a:glow rad="139700">
              <a:srgbClr val="DBF0FF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BB3DF9F6-552E-571A-B3BC-D95429164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2770" y="6070740"/>
            <a:ext cx="2905570" cy="702116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Владимир,</a:t>
            </a:r>
          </a:p>
          <a:p>
            <a:r>
              <a:rPr lang="ru-RU" sz="1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 марта 2024 год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D8C07BF-F1BE-046C-D70E-1A9897E8B3A4}"/>
              </a:ext>
            </a:extLst>
          </p:cNvPr>
          <p:cNvSpPr/>
          <p:nvPr/>
        </p:nvSpPr>
        <p:spPr>
          <a:xfrm>
            <a:off x="1063756" y="234802"/>
            <a:ext cx="9792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988CC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МОЛОДЕЖНОЙ ПОЛИТИКИ ВЛАДИМИРСКОЙ ОБЛАСТИ</a:t>
            </a:r>
          </a:p>
          <a:p>
            <a:pPr algn="ctr"/>
            <a:r>
              <a:rPr lang="ru-RU" sz="1200" b="1" dirty="0">
                <a:solidFill>
                  <a:srgbClr val="2988CC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 ВЛАДИМИРСКОЙ ОБЛАСТИ </a:t>
            </a:r>
          </a:p>
          <a:p>
            <a:pPr algn="ctr"/>
            <a:r>
              <a:rPr lang="ru-RU" sz="1200" b="1" dirty="0">
                <a:solidFill>
                  <a:srgbClr val="2988CC"/>
                </a:solidFill>
                <a:latin typeface="Times New Roman" pitchFamily="18" charset="0"/>
                <a:cs typeface="Times New Roman" pitchFamily="18" charset="0"/>
              </a:rPr>
              <a:t>«РЕГИОНАЛЬНЫЙ ИНФОРМАЦИОННО-АНАЛИТИЧЕСКИЙ </a:t>
            </a:r>
          </a:p>
          <a:p>
            <a:pPr algn="ctr"/>
            <a:r>
              <a:rPr lang="ru-RU" sz="1200" b="1" dirty="0">
                <a:solidFill>
                  <a:srgbClr val="2988CC"/>
                </a:solidFill>
                <a:latin typeface="Times New Roman" pitchFamily="18" charset="0"/>
                <a:cs typeface="Times New Roman" pitchFamily="18" charset="0"/>
              </a:rPr>
              <a:t>ЦЕНТР ОЦЕНКИ КАЧЕСТВА ОБРАЗОВАНИЯ»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608E7FB-4E9E-596A-E3B6-880EBDC4E438}"/>
              </a:ext>
            </a:extLst>
          </p:cNvPr>
          <p:cNvSpPr/>
          <p:nvPr/>
        </p:nvSpPr>
        <p:spPr>
          <a:xfrm>
            <a:off x="5154246" y="4462870"/>
            <a:ext cx="68730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Докладчик:</a:t>
            </a:r>
          </a:p>
          <a:p>
            <a:pPr algn="r"/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Хазова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Галина Алексеевна – заведующий отделом </a:t>
            </a:r>
          </a:p>
          <a:p>
            <a:pPr algn="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оценки качества профессионального образования </a:t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ГБУ ВО РИАЦОКО</a:t>
            </a:r>
          </a:p>
        </p:txBody>
      </p:sp>
    </p:spTree>
    <p:extLst>
      <p:ext uri="{BB962C8B-B14F-4D97-AF65-F5344CB8AC3E}">
        <p14:creationId xmlns:p14="http://schemas.microsoft.com/office/powerpoint/2010/main" val="339703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7539" y="306041"/>
            <a:ext cx="967544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Задание 5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Процент выполнения задания - 53,22 (57,58)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Результаты обучения, на выявление которых направлено задание: Нейрогуморальная регуляция процессов жизнедеятельности организма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     Пример задания 5:</a:t>
            </a:r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</a:extLst>
          </a:blip>
          <a:srcRect l="16878" t="58909" r="40185" b="23514"/>
          <a:stretch/>
        </p:blipFill>
        <p:spPr bwMode="auto">
          <a:xfrm>
            <a:off x="2463804" y="2119760"/>
            <a:ext cx="6133117" cy="2061470"/>
          </a:xfrm>
          <a:prstGeom prst="rect">
            <a:avLst/>
          </a:prstGeom>
          <a:solidFill>
            <a:srgbClr val="ACCBF9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52543" y="4309898"/>
            <a:ext cx="9159630" cy="2251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Характеристика качества выполнения задания в соответствии с результатами обучения: 46,78% студентов не справились с этим заданием, т.к. имеют недостаточно знаний в области нейрогуморальной регуляции процессов жизнедеятельности организма.</a:t>
            </a:r>
          </a:p>
          <a:p>
            <a:pPr lvl="0">
              <a:lnSpc>
                <a:spcPct val="115000"/>
              </a:lnSpc>
            </a:pP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Рекомендации по повышению качества подготовки: необходимо повторить механизм нейрогуморальной регуляции, определение и свойства гормонов, желез эндокринной системы, механизм проведения нервного импульса.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614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CCDE79-3FC2-27A2-8D1F-4A8B30B1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015" y="93786"/>
            <a:ext cx="9519495" cy="134424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tabLst>
                <a:tab pos="728345" algn="l"/>
              </a:tabLst>
            </a:pPr>
            <a:r>
              <a:rPr lang="ru-RU" sz="18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Задание </a:t>
            </a:r>
            <a:r>
              <a:rPr lang="ru-RU" sz="1800" b="0" dirty="0">
                <a:solidFill>
                  <a:schemeClr val="tx1"/>
                </a:solidFill>
                <a:latin typeface="Times New Roman"/>
                <a:cs typeface="Times New Roman"/>
              </a:rPr>
              <a:t>15</a:t>
            </a:r>
            <a:r>
              <a:rPr lang="ru-RU" sz="1800" b="0" dirty="0">
                <a:solidFill>
                  <a:schemeClr val="tx1"/>
                </a:solidFill>
              </a:rPr>
              <a:t/>
            </a:r>
            <a:br>
              <a:rPr lang="ru-RU" sz="1800" b="0" dirty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Процент </a:t>
            </a:r>
            <a:r>
              <a:rPr lang="ru-RU" sz="1800" b="0" dirty="0">
                <a:solidFill>
                  <a:schemeClr val="tx1"/>
                </a:solidFill>
                <a:latin typeface="Times New Roman"/>
                <a:cs typeface="Times New Roman"/>
              </a:rPr>
              <a:t>выполнения задания - 48,95 (51,77)</a:t>
            </a:r>
            <a:r>
              <a:rPr lang="ru-RU" sz="1800" b="0" dirty="0">
                <a:solidFill>
                  <a:schemeClr val="tx1"/>
                </a:solidFill>
              </a:rPr>
              <a:t/>
            </a:r>
            <a:br>
              <a:rPr lang="ru-RU" sz="1800" b="0" dirty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Результаты </a:t>
            </a:r>
            <a:r>
              <a:rPr lang="ru-RU" sz="1800" b="0" dirty="0">
                <a:solidFill>
                  <a:schemeClr val="tx1"/>
                </a:solidFill>
                <a:latin typeface="Times New Roman"/>
                <a:cs typeface="Times New Roman"/>
              </a:rPr>
              <a:t>обучения, на выявление которых направлено задание 15: умение включать в биологический текст пропущенные термины и понятия из числа предложенных.</a:t>
            </a:r>
            <a:r>
              <a:rPr lang="ru-RU" sz="1800" b="0" dirty="0">
                <a:solidFill>
                  <a:schemeClr val="tx1"/>
                </a:solidFill>
              </a:rPr>
              <a:t/>
            </a:r>
            <a:br>
              <a:rPr lang="ru-RU" sz="1800" b="0" dirty="0">
                <a:solidFill>
                  <a:schemeClr val="tx1"/>
                </a:solidFill>
              </a:rPr>
            </a:br>
            <a:r>
              <a:rPr lang="ru-RU" sz="1800" b="0" dirty="0">
                <a:solidFill>
                  <a:schemeClr val="tx1"/>
                </a:solidFill>
                <a:latin typeface="Times New Roman"/>
                <a:cs typeface="Times New Roman"/>
              </a:rPr>
              <a:t>	Пример задания 15</a:t>
            </a:r>
            <a:r>
              <a:rPr lang="ru-RU" sz="18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  <a:endParaRPr lang="ru-RU" sz="1800" b="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08" y="1438032"/>
            <a:ext cx="6090923" cy="324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55630" y="4681415"/>
            <a:ext cx="93628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Характеристика качества выполнения задания в соответствии с результатами обучения: 51,05% студентов не справились с этим заданием, имеются пробелы в знаниях о функциях крови, биологической терминологии.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Рекомендации по повышению качества подготовки:  отработать функции кровеносной системы, движение крови по сосудам, обмен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веществ.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24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2EAEC1-95FF-7B6C-7584-9DE461372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83437"/>
            <a:ext cx="10136910" cy="1325563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  <a:tabLst>
                <a:tab pos="969010" algn="l"/>
              </a:tabLst>
            </a:pPr>
            <a:r>
              <a:rPr lang="ru-RU" sz="2000" b="0" dirty="0">
                <a:solidFill>
                  <a:schemeClr val="tx1"/>
                </a:solidFill>
                <a:latin typeface="Times New Roman"/>
                <a:cs typeface="Times New Roman"/>
              </a:rPr>
              <a:t>Задание 17</a:t>
            </a:r>
            <a:r>
              <a:rPr lang="ru-RU" sz="2000" b="0" dirty="0">
                <a:solidFill>
                  <a:schemeClr val="tx1"/>
                </a:solidFill>
              </a:rPr>
              <a:t/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  <a:latin typeface="Times New Roman"/>
                <a:cs typeface="Times New Roman"/>
              </a:rPr>
              <a:t>     Процент выполнения задания - 35,98 (37,1)</a:t>
            </a:r>
            <a:r>
              <a:rPr lang="ru-RU" sz="2000" b="0" dirty="0">
                <a:solidFill>
                  <a:schemeClr val="tx1"/>
                </a:solidFill>
              </a:rPr>
              <a:t/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  <a:latin typeface="Times New Roman"/>
                <a:cs typeface="Times New Roman"/>
              </a:rPr>
              <a:t>     Результаты обучения, на выявление которых направлено задание 17: объяснять роль биологии в формировании современной естественнонаучной картины мира, в практической деятельности людей. Распознавать и описывать на рисунках (изображениях) признаки строения биологических объектов на разных уровнях организации живого. </a:t>
            </a:r>
            <a:r>
              <a:rPr lang="ru-RU" sz="2000" b="0" dirty="0">
                <a:solidFill>
                  <a:schemeClr val="tx1"/>
                </a:solidFill>
              </a:rPr>
              <a:t/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  <a:latin typeface="Times New Roman"/>
                <a:cs typeface="Times New Roman"/>
              </a:rPr>
              <a:t>       Пример задания 17: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3286" r="4581" b="8830"/>
          <a:stretch/>
        </p:blipFill>
        <p:spPr bwMode="auto">
          <a:xfrm>
            <a:off x="4256326" y="1688123"/>
            <a:ext cx="6106873" cy="27119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79046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18522" y="4916432"/>
            <a:ext cx="7737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cs typeface="Times New Roman"/>
              </a:rPr>
              <a:t> Рекомендации по повышению качества подготовки: использование видеофрагментов для лучшего понимания того, как протекают процессы жизнедеятельности внутри организмов, повторить особенности представителей разных классов типа Хордовые.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68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EDD8F3-D42D-F2BA-B1AB-6062B67E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262" y="265723"/>
            <a:ext cx="10128738" cy="189132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tabLst>
                <a:tab pos="728345" algn="l"/>
              </a:tabLst>
            </a:pPr>
            <a:r>
              <a:rPr lang="ru-RU" sz="1800" b="0" dirty="0">
                <a:solidFill>
                  <a:schemeClr val="tx1"/>
                </a:solidFill>
                <a:latin typeface="Times New Roman"/>
                <a:cs typeface="Times New Roman"/>
              </a:rPr>
              <a:t>Задание 18</a:t>
            </a:r>
            <a:r>
              <a:rPr lang="ru-RU" sz="1800" b="0" dirty="0">
                <a:solidFill>
                  <a:schemeClr val="tx1"/>
                </a:solidFill>
              </a:rPr>
              <a:t/>
            </a:r>
            <a:br>
              <a:rPr lang="ru-RU" sz="1800" b="0" dirty="0">
                <a:solidFill>
                  <a:schemeClr val="tx1"/>
                </a:solidFill>
              </a:rPr>
            </a:br>
            <a:r>
              <a:rPr lang="ru-RU" sz="1800" b="0" dirty="0">
                <a:solidFill>
                  <a:schemeClr val="tx1"/>
                </a:solidFill>
                <a:latin typeface="Times New Roman"/>
                <a:cs typeface="Times New Roman"/>
              </a:rPr>
              <a:t>      Процент выполнения задания - 28,04 (25,21)</a:t>
            </a:r>
            <a:r>
              <a:rPr lang="ru-RU" sz="1800" b="0" dirty="0">
                <a:solidFill>
                  <a:schemeClr val="tx1"/>
                </a:solidFill>
              </a:rPr>
              <a:t/>
            </a:r>
            <a:br>
              <a:rPr lang="ru-RU" sz="1800" b="0" dirty="0">
                <a:solidFill>
                  <a:schemeClr val="tx1"/>
                </a:solidFill>
              </a:rPr>
            </a:br>
            <a:r>
              <a:rPr lang="ru-RU" sz="1800" b="0" dirty="0">
                <a:solidFill>
                  <a:schemeClr val="tx1"/>
                </a:solidFill>
                <a:latin typeface="Times New Roman"/>
                <a:cs typeface="Times New Roman"/>
              </a:rPr>
              <a:t>      Результаты, на выявление которых направлено задание 18: умение объяснять роль биологии в формировании современной естественнонаучной картины мира, в практической деятельности людей; распознавать и описывать на рисунках (изображениях) признаки строения биологических объектов на разных уровнях организации живого.</a:t>
            </a:r>
            <a:r>
              <a:rPr lang="ru-RU" sz="1800" b="0" dirty="0">
                <a:solidFill>
                  <a:schemeClr val="tx1"/>
                </a:solidFill>
              </a:rPr>
              <a:t/>
            </a:r>
            <a:br>
              <a:rPr lang="ru-RU" sz="1800" b="0" dirty="0">
                <a:solidFill>
                  <a:schemeClr val="tx1"/>
                </a:solidFill>
              </a:rPr>
            </a:br>
            <a:r>
              <a:rPr lang="ru-RU" sz="1800" b="0" dirty="0">
                <a:solidFill>
                  <a:schemeClr val="tx1"/>
                </a:solidFill>
                <a:latin typeface="Times New Roman"/>
                <a:cs typeface="Times New Roman"/>
              </a:rPr>
              <a:t>	Пример задания 18: </a:t>
            </a:r>
            <a:r>
              <a:rPr lang="ru-RU" sz="1800" b="0" dirty="0">
                <a:solidFill>
                  <a:schemeClr val="tx1"/>
                </a:solidFill>
              </a:rPr>
              <a:t/>
            </a:r>
            <a:br>
              <a:rPr lang="ru-RU" sz="1800" b="0" dirty="0">
                <a:solidFill>
                  <a:schemeClr val="tx1"/>
                </a:solidFill>
              </a:rPr>
            </a:br>
            <a:endParaRPr lang="ru-RU" sz="1800" b="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" t="8503" r="3911" b="9414"/>
          <a:stretch/>
        </p:blipFill>
        <p:spPr bwMode="auto">
          <a:xfrm>
            <a:off x="4115067" y="2282093"/>
            <a:ext cx="5966780" cy="19538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37354" y="47908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02523" y="4540740"/>
            <a:ext cx="9480060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Характеристика качества выполнения задания в соответствии с результатами обучения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:  71,96% (74,79)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студентов не справились с этим заданием, так как обучающиеся не смогли проследить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причинно-следственные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связи и сделать выводы.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  Рекомендации по повышению качества подготовки: более подробно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проанализировать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строение и функции отдельных систем организма человека, животных, включать в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содержание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занятий вопросы о выдающихся отечественных ученых в области биологии и медицины.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316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683693-F4C1-22A4-6325-A5FD4D58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738" y="483437"/>
            <a:ext cx="10269772" cy="1009301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tabLst>
                <a:tab pos="728345" algn="l"/>
              </a:tabLst>
            </a:pPr>
            <a:r>
              <a:rPr lang="ru-RU" sz="1800" b="0" dirty="0">
                <a:solidFill>
                  <a:schemeClr val="tx1"/>
                </a:solidFill>
                <a:latin typeface="Times New Roman"/>
                <a:cs typeface="Times New Roman"/>
              </a:rPr>
              <a:t>Задание 19</a:t>
            </a:r>
            <a:r>
              <a:rPr lang="ru-RU" sz="1800" b="0" dirty="0">
                <a:solidFill>
                  <a:schemeClr val="tx1"/>
                </a:solidFill>
              </a:rPr>
              <a:t/>
            </a:r>
            <a:br>
              <a:rPr lang="ru-RU" sz="1800" b="0" dirty="0">
                <a:solidFill>
                  <a:schemeClr val="tx1"/>
                </a:solidFill>
              </a:rPr>
            </a:br>
            <a:r>
              <a:rPr lang="ru-RU" sz="1800" b="0" dirty="0">
                <a:solidFill>
                  <a:schemeClr val="tx1"/>
                </a:solidFill>
                <a:latin typeface="Times New Roman"/>
                <a:cs typeface="Times New Roman"/>
              </a:rPr>
              <a:t>      Процент выполнения задания - 32,73 (31,71)</a:t>
            </a:r>
            <a:r>
              <a:rPr lang="ru-RU" sz="1800" b="0" dirty="0">
                <a:solidFill>
                  <a:schemeClr val="tx1"/>
                </a:solidFill>
              </a:rPr>
              <a:t/>
            </a:r>
            <a:br>
              <a:rPr lang="ru-RU" sz="1800" b="0" dirty="0">
                <a:solidFill>
                  <a:schemeClr val="tx1"/>
                </a:solidFill>
              </a:rPr>
            </a:br>
            <a:r>
              <a:rPr lang="ru-RU" sz="1800" b="0" dirty="0">
                <a:solidFill>
                  <a:schemeClr val="tx1"/>
                </a:solidFill>
                <a:latin typeface="Times New Roman"/>
                <a:cs typeface="Times New Roman"/>
              </a:rPr>
              <a:t>      Результаты обучения, на выявление которых направлено задание 19: умение решать учебные задачи биологического содержания: проводить качественные и количественные расчёты, делать выводы на основании полученных результатов. Умение обосновывать необходимость рационального и здорового питания.</a:t>
            </a:r>
            <a:r>
              <a:rPr lang="ru-RU" sz="1800" b="0" dirty="0">
                <a:solidFill>
                  <a:schemeClr val="tx1"/>
                </a:solidFill>
              </a:rPr>
              <a:t/>
            </a:r>
            <a:br>
              <a:rPr lang="ru-RU" sz="1800" b="0" dirty="0">
                <a:solidFill>
                  <a:schemeClr val="tx1"/>
                </a:solidFill>
              </a:rPr>
            </a:br>
            <a:r>
              <a:rPr lang="ru-RU" sz="1800" b="0" dirty="0">
                <a:solidFill>
                  <a:schemeClr val="tx1"/>
                </a:solidFill>
                <a:latin typeface="Times New Roman"/>
                <a:cs typeface="Times New Roman"/>
              </a:rPr>
              <a:t>	Пример задания 19:</a:t>
            </a:r>
            <a:r>
              <a:rPr lang="ru-RU" sz="1800" b="0" dirty="0">
                <a:solidFill>
                  <a:schemeClr val="tx1"/>
                </a:solidFill>
              </a:rPr>
              <a:t/>
            </a:r>
            <a:br>
              <a:rPr lang="ru-RU" sz="1800" b="0" dirty="0">
                <a:solidFill>
                  <a:schemeClr val="tx1"/>
                </a:solidFill>
              </a:rPr>
            </a:br>
            <a:endParaRPr lang="ru-RU" sz="1800" b="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21" y="1758462"/>
            <a:ext cx="6191655" cy="11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351" y="1337774"/>
            <a:ext cx="3494087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738" y="3063632"/>
            <a:ext cx="64789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Характеристика качества выполнения задания в соответствии с результатами обучения: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67,27</a:t>
            </a:r>
            <a:r>
              <a:rPr lang="ru-RU" dirty="0">
                <a:latin typeface="Times New Roman"/>
                <a:ea typeface="Calibri"/>
                <a:cs typeface="Times New Roman"/>
              </a:rPr>
              <a:t>% студентов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не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справились с этим заданием, т.к. недостаточно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развито умение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решать учебные задачи биологического содержания: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проводить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качественные и количественные расчёты, делать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выводы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 основании полученных результатов 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выделять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существенные признаки биологических объектов.</a:t>
            </a:r>
            <a:endParaRPr lang="ru-RU" sz="1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   Рекомендации по повышению качества подготовки: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отработать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практическое решение учебных задач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биологического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содержания: проводить качественные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количественные расчёты, умение обосновывать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необходимость рационального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 здорового питания.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1166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78E560-1B14-3341-0B9F-B6831684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195386"/>
            <a:ext cx="10644554" cy="54707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вопросы по биологии вызвали наибольшие затруднения у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завершивших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8"/>
          <a:stretch/>
        </p:blipFill>
        <p:spPr bwMode="auto">
          <a:xfrm>
            <a:off x="1813169" y="890954"/>
            <a:ext cx="10238154" cy="547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747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r="1776" b="10051"/>
          <a:stretch/>
        </p:blipFill>
        <p:spPr bwMode="auto">
          <a:xfrm>
            <a:off x="2665046" y="1144332"/>
            <a:ext cx="9214337" cy="5217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51760" y="502020"/>
            <a:ext cx="10640240" cy="400110"/>
          </a:xfrm>
          <a:prstGeom prst="rect">
            <a:avLst/>
          </a:prstGeom>
          <a:solidFill>
            <a:srgbClr val="ACCBF9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Какие вопросы по биологии вызвали наибольшие затруднения у завершивших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86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63283C-37E0-9392-0355-A568230DB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538" y="453292"/>
            <a:ext cx="10027139" cy="166832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Задание 1</a:t>
            </a: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</a:t>
            </a:r>
            <a:r>
              <a:rPr lang="ru-RU" sz="2000" b="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Процент выполнения задания - 46,13 (38,73)</a:t>
            </a:r>
            <a:r>
              <a:rPr lang="ru-RU" sz="2000" b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b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Результаты обучения, на выявление которых направлено задание: обладать приёмами работы с информацией биологического содержания, представленной в иллюстративной форме.</a:t>
            </a:r>
            <a:r>
              <a:rPr lang="ru-RU" sz="20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20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2000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Пример задания 1: </a:t>
            </a:r>
            <a:r>
              <a:rPr lang="ru-RU" sz="20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20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</a:br>
            <a:endParaRPr lang="ru-RU" sz="2000" b="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39" y="1938215"/>
            <a:ext cx="7072924" cy="225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6308" y="4634523"/>
            <a:ext cx="924560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6992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Характеристика качества выполнения задания в соответствии с результатами обучения:  53,9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% (61,27) студентов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не справились с этим заданием, т.к. обладают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слабыми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69925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знаниями об  общих свойствах живых организмов, умения сформированы недостаточно.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6992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 Рекомендации по повышению качества подготовки: уделить больше внимания изучению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69925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основных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свойств живых систем, используя наглядные пособия.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767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500185"/>
            <a:ext cx="10534650" cy="146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16" y="2172676"/>
            <a:ext cx="9477317" cy="136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9415" y="4157785"/>
            <a:ext cx="9144000" cy="232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6992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Характеристика качества выполнения задания в соответствии с результатами обучения:  59,71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% (62,61)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студентов не справились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этим заданием из-за недостаточных знаний экосистем,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пищевых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пирамид и умений производить расчет энергии и биомассы в экосистемах.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6992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Рекомендации по повышению качества подготовки: отработать вопросы переноса веществ и энергии в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экосистемах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 закрепить умения производить расчет энергии и биомассы в экосистемах.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4585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D68D6D-809A-F1DD-33DC-8FC634230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6" y="483437"/>
            <a:ext cx="9518074" cy="1095271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Задание 7	</a:t>
            </a:r>
            <a:r>
              <a:rPr lang="ru-RU" sz="1800" b="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800" b="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18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Процент выполнения задания - 47,93 (34,61)</a:t>
            </a:r>
            <a:r>
              <a:rPr lang="ru-RU" sz="1800" b="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800" b="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1800" b="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      </a:t>
            </a:r>
            <a:r>
              <a:rPr lang="ru-RU" sz="18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Результаты обучения, на выявление которых направлено задание: уметь владеть системой биологических знаний, которая включает уровни организации живого.</a:t>
            </a:r>
            <a:r>
              <a:rPr lang="ru-RU" sz="1800" b="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800" b="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18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 Пример задания 7:</a:t>
            </a:r>
            <a:r>
              <a:rPr lang="ru-RU" sz="1800" b="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800" b="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</a:br>
            <a:endParaRPr lang="ru-RU" sz="1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076" y="1680307"/>
            <a:ext cx="6346343" cy="246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1937" y="4235938"/>
            <a:ext cx="9097109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6992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Характеристика качества выполнения задания в соответствии с результатами обучения: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69925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52,07%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(63,39) студентов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не справились с этим заданием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что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говорит о недостаточных знаниях уровней организации живого и их соподчинении.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   Рекомендации по повышению качества подготовки:</a:t>
            </a:r>
            <a:r>
              <a:rPr lang="ru-RU" dirty="0">
                <a:latin typeface="Times New Roman"/>
                <a:ea typeface="Consolas"/>
                <a:cs typeface="Times New Roman"/>
              </a:rPr>
              <a:t> отработать </a:t>
            </a:r>
            <a:r>
              <a:rPr lang="ru-RU" dirty="0" smtClean="0">
                <a:latin typeface="Times New Roman"/>
                <a:ea typeface="Consolas"/>
                <a:cs typeface="Times New Roman"/>
              </a:rPr>
              <a:t> умение </a:t>
            </a:r>
            <a:r>
              <a:rPr lang="ru-RU" dirty="0">
                <a:latin typeface="Times New Roman"/>
                <a:ea typeface="Consolas"/>
                <a:cs typeface="Times New Roman"/>
              </a:rPr>
              <a:t>устанавливать </a:t>
            </a:r>
            <a:r>
              <a:rPr lang="ru-RU" dirty="0" smtClean="0">
                <a:latin typeface="Times New Roman"/>
                <a:ea typeface="Consolas"/>
                <a:cs typeface="Times New Roman"/>
              </a:rPr>
              <a:t>последовательность  </a:t>
            </a:r>
            <a:r>
              <a:rPr lang="ru-RU" dirty="0">
                <a:latin typeface="Times New Roman"/>
                <a:ea typeface="Consolas"/>
                <a:cs typeface="Times New Roman"/>
              </a:rPr>
              <a:t>биологических элементов, повысить уровень знаний </a:t>
            </a:r>
            <a:r>
              <a:rPr lang="ru-RU" dirty="0" smtClean="0">
                <a:latin typeface="Times New Roman"/>
                <a:ea typeface="Consolas"/>
                <a:cs typeface="Times New Roman"/>
              </a:rPr>
              <a:t>обучающихся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onsolas"/>
                <a:cs typeface="Times New Roman"/>
              </a:rPr>
              <a:t> </a:t>
            </a:r>
            <a:r>
              <a:rPr lang="ru-RU" dirty="0">
                <a:latin typeface="Times New Roman"/>
                <a:ea typeface="Consolas"/>
                <a:cs typeface="Times New Roman"/>
              </a:rPr>
              <a:t>о строении биологических систем.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468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531D452-D18B-6B05-6248-9C3DF7E69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47"/>
            <a:ext cx="1262726" cy="117788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2648491" y="16954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Рейтинг ПОО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абсолютной успеваемости </a:t>
            </a:r>
            <a:endParaRPr lang="ru-RU" sz="16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курса по биологии</a:t>
            </a:r>
            <a:endParaRPr lang="ru-RU" sz="1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3"/>
          <a:stretch/>
        </p:blipFill>
        <p:spPr bwMode="auto">
          <a:xfrm>
            <a:off x="1850335" y="754323"/>
            <a:ext cx="7330956" cy="238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19126" y="3208378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Диаграмма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абсолютной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успеваемости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курса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биологии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306972342"/>
              </p:ext>
            </p:extLst>
          </p:nvPr>
        </p:nvGraphicFramePr>
        <p:xfrm>
          <a:off x="4934491" y="3649785"/>
          <a:ext cx="6788586" cy="3109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0185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EF9D30-E1A2-AF2B-3E3B-62047CA9F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Задание 8</a:t>
            </a:r>
            <a:r>
              <a:rPr lang="ru-RU" sz="1800" b="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ru-RU" sz="1800" b="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b="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b="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Процент выполнения задания - 56,65 (44,45)	</a:t>
            </a:r>
            <a:r>
              <a:rPr lang="ru-RU" sz="1800" b="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b="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b="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Результаты обучения, на выявление которых направлено задание: уметь решать биологические задачи по вопросу состояния организма человека и его здоровья.</a:t>
            </a:r>
            <a:br>
              <a:rPr lang="ru-RU" sz="1800" b="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800" b="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    Пример задания 8:</a:t>
            </a:r>
            <a:r>
              <a:rPr lang="ru-RU" sz="1800" b="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800" b="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</a:br>
            <a:endParaRPr lang="ru-RU" sz="1800" b="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139" y="1670482"/>
            <a:ext cx="5822461" cy="294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7816" y="4775200"/>
            <a:ext cx="9503508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Характеристика качества выполнения задания в соответствии с результатами обучения: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43,35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% (55,55)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студентов не справились с этим заданием, т.к.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имеют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сложности с решением биологических задач.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 Рекомендации по повышению качества подготовки:</a:t>
            </a:r>
            <a:r>
              <a:rPr lang="ru-RU" dirty="0">
                <a:latin typeface="Times New Roman"/>
                <a:ea typeface="Consolas"/>
                <a:cs typeface="Times New Roman"/>
              </a:rPr>
              <a:t> уделить внимание </a:t>
            </a:r>
            <a:r>
              <a:rPr lang="ru-RU" dirty="0" smtClean="0">
                <a:latin typeface="Times New Roman"/>
                <a:ea typeface="Consolas"/>
                <a:cs typeface="Times New Roman"/>
              </a:rPr>
              <a:t>формированию </a:t>
            </a:r>
            <a:r>
              <a:rPr lang="ru-RU" dirty="0">
                <a:latin typeface="Times New Roman"/>
                <a:ea typeface="Consolas"/>
                <a:cs typeface="Times New Roman"/>
              </a:rPr>
              <a:t>умений анализировать и оценивать пищевой рацион </a:t>
            </a:r>
            <a:r>
              <a:rPr lang="ru-RU" dirty="0" smtClean="0">
                <a:latin typeface="Times New Roman"/>
                <a:ea typeface="Consolas"/>
                <a:cs typeface="Times New Roman"/>
              </a:rPr>
              <a:t>на </a:t>
            </a:r>
            <a:r>
              <a:rPr lang="ru-RU" dirty="0">
                <a:latin typeface="Times New Roman"/>
                <a:ea typeface="Consolas"/>
                <a:cs typeface="Times New Roman"/>
              </a:rPr>
              <a:t>соответствие энергетической ценности и качественного состава </a:t>
            </a:r>
            <a:r>
              <a:rPr lang="ru-RU" dirty="0" smtClean="0">
                <a:latin typeface="Times New Roman"/>
                <a:ea typeface="Consolas"/>
                <a:cs typeface="Times New Roman"/>
              </a:rPr>
              <a:t>нормам </a:t>
            </a:r>
            <a:r>
              <a:rPr lang="ru-RU" dirty="0">
                <a:latin typeface="Times New Roman"/>
                <a:ea typeface="Consolas"/>
                <a:cs typeface="Times New Roman"/>
              </a:rPr>
              <a:t>физиологических потребностей организма.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1402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64C69D-8EE0-7C08-90D8-2D3D97BD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Задание 9	</a:t>
            </a:r>
            <a:r>
              <a:rPr lang="ru-RU" sz="180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sz="1800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Процент выполнения задания - 61,87 (51,07) </a:t>
            </a:r>
            <a:r>
              <a:rPr lang="ru-RU" sz="18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8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Результаты обучения, на выявление которых направлено задание: уметь применять полученные знания для объяснения биологических процессов состояния организма человека, его здоровья и патологий.</a:t>
            </a:r>
            <a:r>
              <a:rPr lang="ru-RU" sz="18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8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явлений.</a:t>
            </a:r>
            <a:r>
              <a:rPr lang="ru-RU" sz="18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8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Пример задания 9: </a:t>
            </a:r>
            <a:r>
              <a:rPr lang="ru-RU" sz="180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344247"/>
            <a:ext cx="7174523" cy="328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6892" y="4532924"/>
            <a:ext cx="12433872" cy="232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6992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Характеристика качества выполнения задания в соответствии с результатами обучения: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69925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38,13%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(48,93) студентов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не справились с этим заданием,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что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говорит о недостаточных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69925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знаниях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болезней человека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недостаточной отработки умения  устанавливать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соответствие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69925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между заболеванием человека и группами болезней.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   Рекомендации по повышению качества подготовки:</a:t>
            </a:r>
            <a:r>
              <a:rPr lang="ru-RU" dirty="0">
                <a:latin typeface="Times New Roman"/>
                <a:ea typeface="Consolas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onsolas"/>
                <a:cs typeface="Times New Roman"/>
              </a:rPr>
              <a:t>особое </a:t>
            </a:r>
            <a:r>
              <a:rPr lang="ru-RU" dirty="0">
                <a:latin typeface="Times New Roman"/>
                <a:ea typeface="Consolas"/>
                <a:cs typeface="Times New Roman"/>
              </a:rPr>
              <a:t>внимание </a:t>
            </a:r>
            <a:endParaRPr lang="ru-RU" dirty="0" smtClean="0">
              <a:latin typeface="Times New Roman"/>
              <a:ea typeface="Consolas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onsolas"/>
                <a:cs typeface="Times New Roman"/>
              </a:rPr>
              <a:t>направить </a:t>
            </a:r>
            <a:r>
              <a:rPr lang="ru-RU" dirty="0">
                <a:latin typeface="Times New Roman"/>
                <a:ea typeface="Consolas"/>
                <a:cs typeface="Times New Roman"/>
              </a:rPr>
              <a:t>на отработку умений распознавать патологии </a:t>
            </a:r>
            <a:r>
              <a:rPr lang="ru-RU" dirty="0" smtClean="0">
                <a:latin typeface="Times New Roman"/>
                <a:ea typeface="Consolas"/>
                <a:cs typeface="Times New Roman"/>
              </a:rPr>
              <a:t>человеческого </a:t>
            </a:r>
            <a:r>
              <a:rPr lang="ru-RU" dirty="0">
                <a:latin typeface="Times New Roman"/>
                <a:ea typeface="Consolas"/>
                <a:cs typeface="Times New Roman"/>
              </a:rPr>
              <a:t>организма, </a:t>
            </a:r>
            <a:endParaRPr lang="ru-RU" dirty="0" smtClean="0">
              <a:latin typeface="Times New Roman"/>
              <a:ea typeface="Consolas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onsolas"/>
                <a:cs typeface="Times New Roman"/>
              </a:rPr>
              <a:t>закрепление </a:t>
            </a:r>
            <a:r>
              <a:rPr lang="ru-RU" dirty="0">
                <a:latin typeface="Times New Roman"/>
                <a:ea typeface="Consolas"/>
                <a:cs typeface="Times New Roman"/>
              </a:rPr>
              <a:t>знаний о наследственных болезнях человека, их причинах и профилактики.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2638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9EC74-8458-3FE4-065B-B02E28A6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6" y="250093"/>
            <a:ext cx="9518074" cy="15589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Задание 13	</a:t>
            </a:r>
            <a: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Процент выполнения задания - 37,95 (32)</a:t>
            </a:r>
            <a:r>
              <a:rPr lang="ru-RU" sz="1800" b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b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Результаты обучения, на выявление которых направлено задание: знать и  уметь соотносить строение и функции органов и систем.</a:t>
            </a:r>
            <a:r>
              <a:rPr lang="ru-RU" sz="1800" b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b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Пример задания 13:</a:t>
            </a:r>
            <a:r>
              <a:rPr lang="ru-RU" sz="1800" b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b="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sz="1800" b="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0" y="1492738"/>
            <a:ext cx="6700352" cy="318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0923" y="4829908"/>
            <a:ext cx="9566031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6992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 Характеристика качества выполнения задания в соответствии с результатами обучения: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69925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62,05%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(68) студентов не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справились с этим заданием, что говорит о слабых знаниях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69925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биологических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структур организма человека.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6992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   Рекомендации по повышению качества подготовки:</a:t>
            </a:r>
            <a:r>
              <a:rPr lang="ru-RU" dirty="0">
                <a:latin typeface="Times New Roman"/>
                <a:ea typeface="Consolas"/>
                <a:cs typeface="Times New Roman"/>
              </a:rPr>
              <a:t> обратить внимание  на знания и </a:t>
            </a:r>
            <a:r>
              <a:rPr lang="ru-RU" dirty="0" smtClean="0">
                <a:latin typeface="Times New Roman"/>
                <a:ea typeface="Consolas"/>
                <a:cs typeface="Times New Roman"/>
              </a:rPr>
              <a:t>умения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669925" algn="l"/>
              </a:tabLst>
            </a:pPr>
            <a:r>
              <a:rPr lang="ru-RU" dirty="0" smtClean="0">
                <a:latin typeface="Times New Roman"/>
                <a:ea typeface="Consolas"/>
                <a:cs typeface="Times New Roman"/>
              </a:rPr>
              <a:t> </a:t>
            </a:r>
            <a:r>
              <a:rPr lang="ru-RU" dirty="0">
                <a:latin typeface="Times New Roman"/>
                <a:ea typeface="Consolas"/>
                <a:cs typeface="Times New Roman"/>
              </a:rPr>
              <a:t>определять элементы биологических систем и их функции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175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193031-A3D7-DA8B-EAE5-E13DA89E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6" y="289169"/>
            <a:ext cx="9518074" cy="1281723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Задание 14	</a:t>
            </a:r>
            <a:r>
              <a:rPr lang="ru-RU" sz="180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1800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Процент выполнения задания - 24,91 (21,19)</a:t>
            </a:r>
            <a:r>
              <a:rPr lang="ru-RU" sz="18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8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Результаты обучения, на выявление которых направлено задание: знать и соотносить строение и функции органоидов клетки.</a:t>
            </a:r>
            <a:r>
              <a:rPr lang="ru-RU" sz="18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8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Пример задания 14: </a:t>
            </a:r>
            <a:r>
              <a:rPr lang="ru-RU" sz="18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8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</a:br>
            <a:endParaRPr lang="ru-RU" sz="1800" b="0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39" y="1477108"/>
            <a:ext cx="4798645" cy="499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05784" y="1695940"/>
            <a:ext cx="4900247" cy="359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Характеристика качества выполнения задания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соответствии с результатами обучения: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75,09%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(7881) студентов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не справились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этим заданием, что говорит 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слабых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знаниях клеточных органоидов,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их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образовании и их функциях,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частности биосинтеза белка.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  Рекомендации по повышению качества подготовки: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больше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времени уделять при изучении темы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Клетка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вопросам биосинтеза белка,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построению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цепей ДНК, РНК.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9663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03CDA7-E3DF-DF8D-39E1-052573BE8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6" y="320432"/>
            <a:ext cx="9518074" cy="121138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Задание 16	</a:t>
            </a:r>
            <a:r>
              <a:rPr lang="ru-RU" sz="180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sz="1800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Средний процент выполнения задания - 15,29 (11,44)</a:t>
            </a:r>
            <a:r>
              <a:rPr lang="ru-RU" sz="18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8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18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      </a:t>
            </a:r>
            <a:r>
              <a:rPr lang="ru-RU" sz="1800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Результаты обучения, на выявление которых направлено задание: уметь раскрывать содержание теории эволюции и видообразования.</a:t>
            </a:r>
            <a:r>
              <a:rPr lang="ru-RU" sz="18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8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Пример задания 16:</a:t>
            </a:r>
            <a:r>
              <a:rPr lang="ru-RU" sz="18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8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</a:br>
            <a:endParaRPr lang="ru-RU" sz="1800" b="0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46" y="1500553"/>
            <a:ext cx="4603262" cy="501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6031" y="1703754"/>
            <a:ext cx="47337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/>
                <a:ea typeface="Calibri"/>
                <a:cs typeface="Times New Roman"/>
              </a:rPr>
              <a:t>Характеристика качества выполнения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задания</a:t>
            </a:r>
          </a:p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 соответствии с результатами обучения: 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84,71</a:t>
            </a:r>
            <a:r>
              <a:rPr lang="ru-RU" dirty="0">
                <a:latin typeface="Times New Roman"/>
                <a:ea typeface="Calibri"/>
                <a:cs typeface="Times New Roman"/>
              </a:rPr>
              <a:t>%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(88,56) студентов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справились</a:t>
            </a:r>
          </a:p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 этим заданием,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что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говорит о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недостаточных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знаниях 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современной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теории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эволюции</a:t>
            </a:r>
          </a:p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 процессов видообразования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43077" y="4321909"/>
            <a:ext cx="5400431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Рекомендации по повышению качества подготовки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</a:p>
          <a:p>
            <a:pPr lvl="0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подробнее разобрать ход эволюции и факторы, </a:t>
            </a:r>
            <a:endParaRPr lang="ru-RU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влияющие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 появление изменчивости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организмов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 образования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новых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видов, эволюционную теорию Дарвина.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6926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66BD61-A6A7-FDEB-4236-7E9A9762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36" y="483438"/>
            <a:ext cx="9518074" cy="114997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Задание 17	</a:t>
            </a:r>
            <a:r>
              <a:rPr lang="ru-RU" sz="180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</a:t>
            </a:r>
            <a:r>
              <a:rPr lang="ru-RU" sz="1800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Процент выполнения задания - 46,76 (40,88)</a:t>
            </a:r>
            <a:r>
              <a:rPr lang="ru-RU" sz="18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8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Результаты обучения, на выявление которых направлено задание: уметь раскрывать содержание основополагающих биологических теорий  законов и закономерностей.</a:t>
            </a:r>
            <a:r>
              <a:rPr lang="ru-RU" sz="18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800" b="0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1800" b="0" dirty="0">
                <a:solidFill>
                  <a:schemeClr val="tx1"/>
                </a:solidFill>
                <a:latin typeface="Times New Roman"/>
                <a:ea typeface="Calibri"/>
              </a:rPr>
              <a:t>      Пример задания 17: </a:t>
            </a:r>
            <a:r>
              <a:rPr lang="ru-RU" sz="1800" b="0" dirty="0">
                <a:solidFill>
                  <a:schemeClr val="tx1"/>
                </a:solidFill>
              </a:rPr>
              <a:t/>
            </a:r>
            <a:br>
              <a:rPr lang="ru-RU" sz="1800" b="0" dirty="0">
                <a:solidFill>
                  <a:schemeClr val="tx1"/>
                </a:solidFill>
              </a:rPr>
            </a:br>
            <a:endParaRPr lang="ru-RU" sz="1800" b="0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48" y="1547446"/>
            <a:ext cx="4931507" cy="516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45231" y="26572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29415" y="1531815"/>
            <a:ext cx="43219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Характеристика качества выполнения задания в соответствии с результатами обучения:  53,24%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(59,12) студентов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не справились с этим заданием, что говорит о неспособности студентов анализировать текст и выделять требуемую информацию, используя геохронологическую таблицу и знания об эволюции органического мира.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       Рекомендации по повышению качества подготовки: </a:t>
            </a:r>
            <a:r>
              <a:rPr lang="ru-RU" dirty="0">
                <a:latin typeface="Times New Roman"/>
                <a:ea typeface="Consolas"/>
                <a:cs typeface="Times New Roman"/>
              </a:rPr>
              <a:t>особое внимание уделить формированию умения анализировать и оценивать различные гипотезы происхождения жизни, выработке представлений об усложнении живых организмов на Земле в процессе эволюции.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986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7">
            <a:extLst>
              <a:ext uri="{FF2B5EF4-FFF2-40B4-BE49-F238E27FC236}">
                <a16:creationId xmlns:a16="http://schemas.microsoft.com/office/drawing/2014/main" xmlns="" id="{1EE30A7B-8EE8-D72A-BBE3-4AF19745403A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3142226" y="5027922"/>
            <a:ext cx="8153028" cy="724970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0961" y="-43892"/>
            <a:ext cx="11182525" cy="1325563"/>
          </a:xfrm>
        </p:spPr>
        <p:txBody>
          <a:bodyPr>
            <a:noAutofit/>
          </a:bodyPr>
          <a:lstStyle/>
          <a:p>
            <a:r>
              <a:rPr lang="ru-RU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Рекомендации по повышению качества подготовки обучающихся по учебному предмету Биология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3081757" y="2693677"/>
            <a:ext cx="8342124" cy="1247500"/>
          </a:xfrm>
          <a:prstGeom prst="roundRect">
            <a:avLst>
              <a:gd name="adj" fmla="val 11921"/>
            </a:avLst>
          </a:prstGeom>
          <a:solidFill>
            <a:srgbClr val="96CFFD"/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3037268" y="4217284"/>
            <a:ext cx="8342124" cy="111081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3011508" y="5719504"/>
            <a:ext cx="8342123" cy="1124654"/>
          </a:xfrm>
          <a:prstGeom prst="roundRect">
            <a:avLst>
              <a:gd name="adj" fmla="val 11921"/>
            </a:avLst>
          </a:prstGeom>
          <a:solidFill>
            <a:srgbClr val="2B7DF9"/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 flipV="1">
            <a:off x="3273598" y="3547358"/>
            <a:ext cx="8021656" cy="721508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 flipV="1">
            <a:off x="3200603" y="1971763"/>
            <a:ext cx="8153028" cy="724970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08883" y="2669471"/>
            <a:ext cx="845957" cy="720556"/>
          </a:xfrm>
          <a:prstGeom prst="rect">
            <a:avLst/>
          </a:prstGeom>
          <a:noFill/>
        </p:spPr>
      </p:pic>
      <p:pic>
        <p:nvPicPr>
          <p:cNvPr id="10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05306" y="4263320"/>
            <a:ext cx="847947" cy="718566"/>
          </a:xfrm>
          <a:prstGeom prst="rect">
            <a:avLst/>
          </a:prstGeom>
          <a:noFill/>
        </p:spPr>
      </p:pic>
      <p:pic>
        <p:nvPicPr>
          <p:cNvPr id="11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10473" y="5774620"/>
            <a:ext cx="845956" cy="718566"/>
          </a:xfrm>
          <a:prstGeom prst="rect">
            <a:avLst/>
          </a:prstGeom>
          <a:solidFill>
            <a:srgbClr val="2B7DF9"/>
          </a:solidFill>
        </p:spPr>
      </p:pic>
      <p:sp>
        <p:nvSpPr>
          <p:cNvPr id="12" name="AutoShape 12"/>
          <p:cNvSpPr>
            <a:spLocks noChangeArrowheads="1"/>
          </p:cNvSpPr>
          <p:nvPr/>
        </p:nvSpPr>
        <p:spPr bwMode="gray">
          <a:xfrm>
            <a:off x="1926340" y="1161136"/>
            <a:ext cx="10125262" cy="13679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gray">
          <a:xfrm>
            <a:off x="3659352" y="4018028"/>
            <a:ext cx="7261290" cy="498308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gray">
          <a:xfrm>
            <a:off x="3740275" y="5540384"/>
            <a:ext cx="7261290" cy="4983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1F6B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gray">
          <a:xfrm>
            <a:off x="3606045" y="3009196"/>
            <a:ext cx="754792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– извлечение и переработка информации, представленной в различном виде (текст, таблица, схема);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gray">
          <a:xfrm>
            <a:off x="3596960" y="4643332"/>
            <a:ext cx="754792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– представление переработанных данных в различной форме;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gray">
          <a:xfrm>
            <a:off x="3606045" y="6023859"/>
            <a:ext cx="7547920" cy="584775"/>
          </a:xfrm>
          <a:prstGeom prst="rect">
            <a:avLst/>
          </a:prstGeom>
          <a:solidFill>
            <a:srgbClr val="2B7DF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– составление обоснованного алгоритма выполнения заданий, выявление причинно-следственных связей.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gray">
          <a:xfrm>
            <a:off x="1788105" y="1153580"/>
            <a:ext cx="10125262" cy="139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rgbClr val="2573A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многочисленных затруднений при выполнении заданий, содержащих изображения, чаще привлекать обучающихся к самостоятельному выполнению и углубленному анализу рисунков, схем, таблиц биологических объектов и процессов. Продолжить активное формирование таких умений и навыков, как:</a:t>
            </a:r>
            <a:endParaRPr lang="en-US" b="1" dirty="0">
              <a:solidFill>
                <a:srgbClr val="2573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gray">
          <a:xfrm>
            <a:off x="4314708" y="3884473"/>
            <a:ext cx="6305857" cy="64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chemeClr val="accent2"/>
                </a:solidFill>
              </a:rPr>
              <a:t>1.2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gray">
          <a:xfrm>
            <a:off x="4314708" y="5402988"/>
            <a:ext cx="6305857" cy="64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rgbClr val="2B7DF9"/>
                </a:solidFill>
              </a:rPr>
              <a:t>1.3</a:t>
            </a:r>
            <a:endParaRPr lang="en-US" sz="3200" b="1" dirty="0">
              <a:solidFill>
                <a:srgbClr val="2B7DF9"/>
              </a:solidFill>
            </a:endParaRPr>
          </a:p>
        </p:txBody>
      </p:sp>
      <p:sp>
        <p:nvSpPr>
          <p:cNvPr id="22" name="Стрелка: изогнутая влево 21">
            <a:extLst>
              <a:ext uri="{FF2B5EF4-FFF2-40B4-BE49-F238E27FC236}">
                <a16:creationId xmlns:a16="http://schemas.microsoft.com/office/drawing/2014/main" xmlns="" id="{89B2F7F6-70FF-00C8-6360-D33D2415DC77}"/>
              </a:ext>
            </a:extLst>
          </p:cNvPr>
          <p:cNvSpPr/>
          <p:nvPr/>
        </p:nvSpPr>
        <p:spPr>
          <a:xfrm>
            <a:off x="11194998" y="2403961"/>
            <a:ext cx="879207" cy="1905175"/>
          </a:xfrm>
          <a:prstGeom prst="curvedLeftArrow">
            <a:avLst/>
          </a:prstGeom>
          <a:solidFill>
            <a:srgbClr val="AADBFF"/>
          </a:solidFill>
          <a:ln>
            <a:solidFill>
              <a:srgbClr val="1F6B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: изогнутая вправо 22">
            <a:extLst>
              <a:ext uri="{FF2B5EF4-FFF2-40B4-BE49-F238E27FC236}">
                <a16:creationId xmlns:a16="http://schemas.microsoft.com/office/drawing/2014/main" xmlns="" id="{3E6E4B33-E03D-917A-A962-B6A002BF1F30}"/>
              </a:ext>
            </a:extLst>
          </p:cNvPr>
          <p:cNvSpPr/>
          <p:nvPr/>
        </p:nvSpPr>
        <p:spPr>
          <a:xfrm>
            <a:off x="2104520" y="2323145"/>
            <a:ext cx="1096083" cy="3488211"/>
          </a:xfrm>
          <a:prstGeom prst="curvedRightArrow">
            <a:avLst/>
          </a:prstGeom>
          <a:solidFill>
            <a:srgbClr val="AADBFF"/>
          </a:solidFill>
          <a:ln>
            <a:solidFill>
              <a:srgbClr val="1F6B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xmlns="" id="{6F66C988-15DA-4A31-4DE6-2825A98438B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17991" y="2426907"/>
            <a:ext cx="6305857" cy="64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chemeClr val="accent2"/>
                </a:solidFill>
              </a:rPr>
              <a:t>1.1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EB0D877-081D-90F5-2F64-F5A4D881E0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47"/>
            <a:ext cx="1262726" cy="117788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6029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AEEC7A-F66F-4D41-A9E8-0A900C26A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095" y="245292"/>
            <a:ext cx="9518074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Рекомендации по повышению качества подготовки обучающихся по учебному предмету: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1B4BE01-6D11-43CE-BD3F-31231117DA4A}"/>
              </a:ext>
            </a:extLst>
          </p:cNvPr>
          <p:cNvSpPr/>
          <p:nvPr/>
        </p:nvSpPr>
        <p:spPr>
          <a:xfrm>
            <a:off x="1994263" y="1916918"/>
            <a:ext cx="2424816" cy="386816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DD1EED6A-26DE-434A-80B2-A69B9AB1C2BA}"/>
              </a:ext>
            </a:extLst>
          </p:cNvPr>
          <p:cNvSpPr/>
          <p:nvPr/>
        </p:nvSpPr>
        <p:spPr>
          <a:xfrm>
            <a:off x="2865504" y="1669497"/>
            <a:ext cx="616207" cy="8919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7141C90-F10D-482C-BDFD-4058B3032F75}"/>
              </a:ext>
            </a:extLst>
          </p:cNvPr>
          <p:cNvSpPr/>
          <p:nvPr/>
        </p:nvSpPr>
        <p:spPr>
          <a:xfrm>
            <a:off x="4346781" y="2278506"/>
            <a:ext cx="2424816" cy="386816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1CB27D41-6825-40BB-AEB4-788E226F2B7E}"/>
              </a:ext>
            </a:extLst>
          </p:cNvPr>
          <p:cNvSpPr txBox="1">
            <a:spLocks/>
          </p:cNvSpPr>
          <p:nvPr/>
        </p:nvSpPr>
        <p:spPr>
          <a:xfrm>
            <a:off x="4519785" y="2747891"/>
            <a:ext cx="2360795" cy="32435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Отработать задания на установление соответствия и сопоставление биологических объектов, процессов, явлений, а также задания со свободным развернутым ответом, требующим от обучающихся умения обоснованно и кратко излагать свои мысли, применяя теоретические знания на практике.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2E53ECE7-9487-4826-8F8C-71453D70E64B}"/>
              </a:ext>
            </a:extLst>
          </p:cNvPr>
          <p:cNvSpPr/>
          <p:nvPr/>
        </p:nvSpPr>
        <p:spPr>
          <a:xfrm>
            <a:off x="5291212" y="1796689"/>
            <a:ext cx="616207" cy="8919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8F09BA-5F98-4A99-ACA8-93052CA7EF27}"/>
              </a:ext>
            </a:extLst>
          </p:cNvPr>
          <p:cNvSpPr txBox="1"/>
          <p:nvPr/>
        </p:nvSpPr>
        <p:spPr>
          <a:xfrm>
            <a:off x="2843986" y="1734967"/>
            <a:ext cx="616207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2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A59C6F7-C0C1-474E-B3E3-1D75BC08EA8D}"/>
              </a:ext>
            </a:extLst>
          </p:cNvPr>
          <p:cNvSpPr/>
          <p:nvPr/>
        </p:nvSpPr>
        <p:spPr>
          <a:xfrm>
            <a:off x="6754255" y="2603861"/>
            <a:ext cx="2424816" cy="3868164"/>
          </a:xfrm>
          <a:prstGeom prst="rect">
            <a:avLst/>
          </a:prstGeom>
          <a:solidFill>
            <a:srgbClr val="2B7DF9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6F00E3D4-E4B0-498A-812B-B6766A21D9A6}"/>
              </a:ext>
            </a:extLst>
          </p:cNvPr>
          <p:cNvSpPr txBox="1">
            <a:spLocks/>
          </p:cNvSpPr>
          <p:nvPr/>
        </p:nvSpPr>
        <p:spPr>
          <a:xfrm>
            <a:off x="6829440" y="2970564"/>
            <a:ext cx="2280113" cy="32435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</a:rPr>
              <a:t>Повысить организацию самостоятельной деятельности обучающихся при выполнении творческих и исследовательских заданий.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ED2B45A-19B3-46A1-A4FD-F753D869F9CF}"/>
              </a:ext>
            </a:extLst>
          </p:cNvPr>
          <p:cNvSpPr/>
          <p:nvPr/>
        </p:nvSpPr>
        <p:spPr>
          <a:xfrm>
            <a:off x="7665710" y="1972854"/>
            <a:ext cx="616207" cy="8919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5AFE35-4D41-4DA1-9462-3E7FE73706BE}"/>
              </a:ext>
            </a:extLst>
          </p:cNvPr>
          <p:cNvSpPr txBox="1"/>
          <p:nvPr/>
        </p:nvSpPr>
        <p:spPr>
          <a:xfrm>
            <a:off x="5290320" y="1827286"/>
            <a:ext cx="616207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3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032605F8-C140-44AD-BD08-45050690B4D3}"/>
              </a:ext>
            </a:extLst>
          </p:cNvPr>
          <p:cNvSpPr txBox="1">
            <a:spLocks/>
          </p:cNvSpPr>
          <p:nvPr/>
        </p:nvSpPr>
        <p:spPr>
          <a:xfrm>
            <a:off x="2226091" y="2639214"/>
            <a:ext cx="2360795" cy="32435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Уделять больше внимания разделам, по которым выявлены недостатки подготовки обучающихся и включать соответствующий материал в содержание индивидуальных заданий, консультаций. </a:t>
            </a:r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xmlns="" id="{243A9C01-5EB5-4F7B-9D9A-244FEE52C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Шаблоны презентаций с сайта 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D58ACAB-FBD7-F14C-7F80-E40A0D904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47"/>
            <a:ext cx="1262726" cy="117788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8915E6-24BA-413F-89D8-3E381BAB2A54}"/>
              </a:ext>
            </a:extLst>
          </p:cNvPr>
          <p:cNvSpPr txBox="1"/>
          <p:nvPr/>
        </p:nvSpPr>
        <p:spPr>
          <a:xfrm>
            <a:off x="7640843" y="2028026"/>
            <a:ext cx="616207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24CE7F37-26AC-0DD4-D4DD-A42A110D2049}"/>
              </a:ext>
            </a:extLst>
          </p:cNvPr>
          <p:cNvSpPr/>
          <p:nvPr/>
        </p:nvSpPr>
        <p:spPr>
          <a:xfrm>
            <a:off x="9112520" y="2904853"/>
            <a:ext cx="2424816" cy="386816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1EF72DC6-3721-6391-E8B7-38A77041870E}"/>
              </a:ext>
            </a:extLst>
          </p:cNvPr>
          <p:cNvSpPr/>
          <p:nvPr/>
        </p:nvSpPr>
        <p:spPr>
          <a:xfrm>
            <a:off x="10015341" y="2470155"/>
            <a:ext cx="616207" cy="8919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6EF4935-12BC-89B1-D4E0-8218C2A11C01}"/>
              </a:ext>
            </a:extLst>
          </p:cNvPr>
          <p:cNvSpPr txBox="1"/>
          <p:nvPr/>
        </p:nvSpPr>
        <p:spPr>
          <a:xfrm>
            <a:off x="9984637" y="2510898"/>
            <a:ext cx="616207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xmlns="" id="{732FC38E-A0BD-4C44-D443-25093722FBB7}"/>
              </a:ext>
            </a:extLst>
          </p:cNvPr>
          <p:cNvSpPr txBox="1">
            <a:spLocks/>
          </p:cNvSpPr>
          <p:nvPr/>
        </p:nvSpPr>
        <p:spPr>
          <a:xfrm>
            <a:off x="9039852" y="3512504"/>
            <a:ext cx="2360795" cy="32435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700" dirty="0">
                <a:solidFill>
                  <a:schemeClr val="bg1"/>
                </a:solidFill>
                <a:effectLst/>
                <a:ea typeface="Consolas" panose="020B0609020204030204" pitchFamily="49" charset="0"/>
                <a:cs typeface="Times New Roman" panose="02020603050405020304" pitchFamily="18" charset="0"/>
              </a:rPr>
              <a:t>Использовать широкий спектр заданий при проведении различного вида контроля, обязательно включая аналогичные заданиям ВПР СПО.</a:t>
            </a:r>
            <a:endParaRPr lang="ru-RU" sz="17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960B1AA6-A947-0BB4-3B22-F54B7ADBEE80}"/>
              </a:ext>
            </a:extLst>
          </p:cNvPr>
          <p:cNvSpPr/>
          <p:nvPr/>
        </p:nvSpPr>
        <p:spPr>
          <a:xfrm>
            <a:off x="4317534" y="6613554"/>
            <a:ext cx="3556932" cy="240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9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8968" y="41272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Рейтинг ПОО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качественной успеваемости </a:t>
            </a:r>
            <a:endParaRPr lang="ru-RU" sz="16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курса по биологии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2"/>
          <a:stretch/>
        </p:blipFill>
        <p:spPr bwMode="auto">
          <a:xfrm>
            <a:off x="1555675" y="626047"/>
            <a:ext cx="7419674" cy="236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98833" y="3115344"/>
            <a:ext cx="5238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Диаграмма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качественной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успеваемости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курса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биологии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20603188"/>
              </p:ext>
            </p:extLst>
          </p:nvPr>
        </p:nvGraphicFramePr>
        <p:xfrm>
          <a:off x="4650154" y="3579446"/>
          <a:ext cx="7074834" cy="321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012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6945" y="7052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Рейтинг ПОО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абсолютной успеваемости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завершивших по биологии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4"/>
          <a:stretch/>
        </p:blipFill>
        <p:spPr bwMode="auto">
          <a:xfrm>
            <a:off x="1294774" y="686888"/>
            <a:ext cx="7331686" cy="242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68945" y="311986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Диаграмма абсолютной успеваемости завершивших по биологии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36146882"/>
              </p:ext>
            </p:extLst>
          </p:nvPr>
        </p:nvGraphicFramePr>
        <p:xfrm>
          <a:off x="4947138" y="3618523"/>
          <a:ext cx="7080981" cy="3150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35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09037" y="137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Рейтинг ПОО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качественной успеваемости завершивших по биологии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9"/>
          <a:stretch/>
        </p:blipFill>
        <p:spPr bwMode="auto">
          <a:xfrm>
            <a:off x="1741844" y="598456"/>
            <a:ext cx="7041382" cy="23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99203" y="30697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Диаграмма качественной успеваемости завершивших по биологии</a:t>
            </a:r>
            <a:endParaRPr lang="ru-RU" sz="1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88503120"/>
              </p:ext>
            </p:extLst>
          </p:nvPr>
        </p:nvGraphicFramePr>
        <p:xfrm>
          <a:off x="4895037" y="3573016"/>
          <a:ext cx="7138273" cy="3222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264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96783" y="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Сравнительная характеристика </a:t>
            </a: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результатов всероссийских проверочных работ обучающихся медицинских колледжей, принимавших участие в выполнении проверочных работ по биологии  в 2022 и 2023 годах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98266"/>
              </p:ext>
            </p:extLst>
          </p:nvPr>
        </p:nvGraphicFramePr>
        <p:xfrm>
          <a:off x="2500922" y="1323437"/>
          <a:ext cx="9464431" cy="5429054"/>
        </p:xfrm>
        <a:graphic>
          <a:graphicData uri="http://schemas.openxmlformats.org/drawingml/2006/table">
            <a:tbl>
              <a:tblPr firstRow="1" firstCol="1" bandRow="1"/>
              <a:tblGrid>
                <a:gridCol w="2097779"/>
                <a:gridCol w="1575506"/>
                <a:gridCol w="1575506"/>
                <a:gridCol w="1568529"/>
                <a:gridCol w="1568529"/>
                <a:gridCol w="1078582"/>
              </a:tblGrid>
              <a:tr h="22114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Качественная успеваемость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1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курс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завершившие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курс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завершившие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522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ГБПОУ ВО "Муромский медицинский колледж"</a:t>
                      </a:r>
                    </a:p>
                  </a:txBody>
                  <a:tcPr marL="35796" marR="35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24,56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9,37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58,48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77,67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↑3,1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7847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ГБПОУ ВО "Александровский медицинский колледж"</a:t>
                      </a:r>
                    </a:p>
                  </a:txBody>
                  <a:tcPr marL="35796" marR="35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2,04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12,24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33,78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↓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7825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ГБПОУ ВО "Владимирский базовый медицинский колледж"</a:t>
                      </a:r>
                    </a:p>
                  </a:txBody>
                  <a:tcPr marL="35796" marR="35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32,97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9,37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32,62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↓3,5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522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ГБПОУ ВО "Ковровский медицинский колледж"</a:t>
                      </a:r>
                    </a:p>
                  </a:txBody>
                  <a:tcPr marL="35796" marR="35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26,09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4,55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↓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522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ГАПОУ ВО «Гусевской стекольный колледж» </a:t>
                      </a:r>
                    </a:p>
                  </a:txBody>
                  <a:tcPr marL="35796" marR="35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80,5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54,54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71,43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↓0,8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522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Показатель 5-х ОО СПО</a:t>
                      </a:r>
                    </a:p>
                  </a:txBody>
                  <a:tcPr marL="35796" marR="35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38,7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31,7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↓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508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показатель по ВО</a:t>
                      </a:r>
                    </a:p>
                  </a:txBody>
                  <a:tcPr marL="35796" marR="35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37,76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54,1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36,43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44,96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508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Средний показатель по РФ</a:t>
                      </a:r>
                    </a:p>
                  </a:txBody>
                  <a:tcPr marL="35796" marR="35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44,97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44,54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49,45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49,38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796" marR="35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038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94338" y="91742"/>
            <a:ext cx="951168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Сравнение качественной успеваемости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биологии </a:t>
            </a:r>
            <a:endParaRPr lang="ru-RU" sz="16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курс (2022) и завершившие (2023)</a:t>
            </a:r>
            <a:endParaRPr lang="ru-RU" sz="1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63027730"/>
              </p:ext>
            </p:extLst>
          </p:nvPr>
        </p:nvGraphicFramePr>
        <p:xfrm>
          <a:off x="1847755" y="728626"/>
          <a:ext cx="5764430" cy="3060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58792" y="3204023"/>
            <a:ext cx="4211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Сравнение качественной успеваемости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биологии 2022 и 2023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динамике</a:t>
            </a:r>
            <a:endParaRPr lang="ru-RU" sz="1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46391547"/>
              </p:ext>
            </p:extLst>
          </p:nvPr>
        </p:nvGraphicFramePr>
        <p:xfrm>
          <a:off x="5236309" y="3665415"/>
          <a:ext cx="6955692" cy="308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2186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5262" y="244615"/>
            <a:ext cx="10636738" cy="369332"/>
          </a:xfrm>
          <a:prstGeom prst="rect">
            <a:avLst/>
          </a:prstGeom>
          <a:solidFill>
            <a:srgbClr val="ACCBF9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Какие вопросы по биологии вызвали наибольшие затруднения у первокурсников.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59" b="6475"/>
          <a:stretch/>
        </p:blipFill>
        <p:spPr bwMode="auto">
          <a:xfrm>
            <a:off x="2078892" y="846566"/>
            <a:ext cx="10113108" cy="525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29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8662" y="449587"/>
            <a:ext cx="10633337" cy="400110"/>
          </a:xfrm>
          <a:prstGeom prst="rect">
            <a:avLst/>
          </a:prstGeom>
          <a:solidFill>
            <a:srgbClr val="ACCBF9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Какие вопросы по биологии вызвали наибольшие затруднения у первокурсников.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r="1495" b="8945"/>
          <a:stretch/>
        </p:blipFill>
        <p:spPr bwMode="auto">
          <a:xfrm>
            <a:off x="2092612" y="1359595"/>
            <a:ext cx="10099388" cy="467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492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1389</Words>
  <Application>Microsoft Office PowerPoint</Application>
  <PresentationFormat>Произвольный</PresentationFormat>
  <Paragraphs>195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Анализ результатов ВПР СПО 2023  по биологии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качественной успеваемости по биологии  1 курс (2022) и завершившие (2023)</vt:lpstr>
      <vt:lpstr>Презентация PowerPoint</vt:lpstr>
      <vt:lpstr>Презентация PowerPoint</vt:lpstr>
      <vt:lpstr>Презентация PowerPoint</vt:lpstr>
      <vt:lpstr>Задание 15 Процент выполнения задания - 48,95 (51,77) Результаты обучения, на выявление которых направлено задание 15: умение включать в биологический текст пропущенные термины и понятия из числа предложенных.  Пример задания 15:</vt:lpstr>
      <vt:lpstr>Задание 17      Процент выполнения задания - 35,98 (37,1)      Результаты обучения, на выявление которых направлено задание 17: объяснять роль биологии в формировании современной естественнонаучной картины мира, в практической деятельности людей. Распознавать и описывать на рисунках (изображениях) признаки строения биологических объектов на разных уровнях организации живого.         Пример задания 17:  </vt:lpstr>
      <vt:lpstr>Задание 18       Процент выполнения задания - 28,04 (25,21)       Результаты, на выявление которых направлено задание 18: умение объяснять роль биологии в формировании современной естественнонаучной картины мира, в практической деятельности людей; распознавать и описывать на рисунках (изображениях) признаки строения биологических объектов на разных уровнях организации живого.  Пример задания 18:  </vt:lpstr>
      <vt:lpstr>Задание 19       Процент выполнения задания - 32,73 (31,71)       Результаты обучения, на выявление которых направлено задание 19: умение решать учебные задачи биологического содержания: проводить качественные и количественные расчёты, делать выводы на основании полученных результатов. Умение обосновывать необходимость рационального и здорового питания.  Пример задания 19: </vt:lpstr>
      <vt:lpstr>Какие вопросы по биологии вызвали наибольшие затруднения у завершивших</vt:lpstr>
      <vt:lpstr>Презентация PowerPoint</vt:lpstr>
      <vt:lpstr>Задание 1      Процент выполнения задания - 46,13 (38,73)      Результаты обучения, на выявление которых направлено задание: обладать приёмами работы с информацией биологического содержания, представленной в иллюстративной форме.           Пример задания 1:  </vt:lpstr>
      <vt:lpstr>Презентация PowerPoint</vt:lpstr>
      <vt:lpstr>Задание 7       Процент выполнения задания - 47,93 (34,61)       Результаты обучения, на выявление которых направлено задание: уметь владеть системой биологических знаний, которая включает уровни организации живого.       Пример задания 7: </vt:lpstr>
      <vt:lpstr>Задание 8      Процент выполнения задания - 56,65 (44,45)      Результаты обучения, на выявление которых направлено задание: уметь решать биологические задачи по вопросу состояния организма человека и его здоровья.          Пример задания 8: </vt:lpstr>
      <vt:lpstr>Задание 9       Процент выполнения задания - 61,87 (51,07)        Результаты обучения, на выявление которых направлено задание: уметь применять полученные знания для объяснения биологических процессов состояния организма человека, его здоровья и патологий. и явлений.          Пример задания 9:  </vt:lpstr>
      <vt:lpstr>Задание 13       Процент выполнения задания - 37,95 (32)      Результаты обучения, на выявление которых направлено задание: знать и  уметь соотносить строение и функции органов и систем.      Пример задания 13: </vt:lpstr>
      <vt:lpstr>Задание 14      Процент выполнения задания - 24,91 (21,19)     Результаты обучения, на выявление которых направлено задание: знать и соотносить строение и функции органоидов клетки.      Пример задания 14:  </vt:lpstr>
      <vt:lpstr>Задание 16       Средний процент выполнения задания - 15,29 (11,44)       Результаты обучения, на выявление которых направлено задание: уметь раскрывать содержание теории эволюции и видообразования.       Пример задания 16: </vt:lpstr>
      <vt:lpstr>Задание 17        Процент выполнения задания - 46,76 (40,88)       Результаты обучения, на выявление которых направлено задание: уметь раскрывать содержание основополагающих биологических теорий  законов и закономерностей.       Пример задания 17:  </vt:lpstr>
      <vt:lpstr>Рекомендации по повышению качества подготовки обучающихся по учебному предмету Биология</vt:lpstr>
      <vt:lpstr>Рекомендации по повышению качества подготовки обучающихся по учебному предмету: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ГущинаА</cp:lastModifiedBy>
  <cp:revision>29</cp:revision>
  <dcterms:created xsi:type="dcterms:W3CDTF">2021-08-17T12:08:22Z</dcterms:created>
  <dcterms:modified xsi:type="dcterms:W3CDTF">2024-03-28T05:52:43Z</dcterms:modified>
</cp:coreProperties>
</file>