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0" r:id="rId2"/>
    <p:sldId id="273" r:id="rId3"/>
    <p:sldId id="271" r:id="rId4"/>
    <p:sldId id="274" r:id="rId5"/>
    <p:sldId id="275" r:id="rId6"/>
    <p:sldId id="272" r:id="rId7"/>
    <p:sldId id="276" r:id="rId8"/>
    <p:sldId id="279" r:id="rId9"/>
    <p:sldId id="280" r:id="rId10"/>
    <p:sldId id="281" r:id="rId11"/>
    <p:sldId id="282" r:id="rId12"/>
    <p:sldId id="296" r:id="rId13"/>
    <p:sldId id="283" r:id="rId14"/>
    <p:sldId id="284" r:id="rId15"/>
    <p:sldId id="285" r:id="rId16"/>
    <p:sldId id="286" r:id="rId17"/>
    <p:sldId id="297" r:id="rId18"/>
    <p:sldId id="288" r:id="rId19"/>
    <p:sldId id="289" r:id="rId20"/>
    <p:sldId id="290" r:id="rId21"/>
    <p:sldId id="291" r:id="rId22"/>
    <p:sldId id="292" r:id="rId23"/>
    <p:sldId id="295" r:id="rId24"/>
    <p:sldId id="294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 autoAdjust="0"/>
    <p:restoredTop sz="94602" autoAdjust="0"/>
  </p:normalViewPr>
  <p:slideViewPr>
    <p:cSldViewPr>
      <p:cViewPr>
        <p:scale>
          <a:sx n="95" d="100"/>
          <a:sy n="95" d="100"/>
        </p:scale>
        <p:origin x="0" y="15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2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dirty="0"/>
              <a:t>Результаты исследования мотивационной структуры личности </a:t>
            </a:r>
            <a:r>
              <a:rPr lang="ru-RU" dirty="0" smtClean="0"/>
              <a:t>обучающихся </a:t>
            </a:r>
          </a:p>
          <a:p>
            <a:pPr>
              <a:defRPr/>
            </a:pPr>
            <a:r>
              <a:rPr lang="ru-RU" dirty="0" smtClean="0"/>
              <a:t>1-4 классов</a:t>
            </a:r>
          </a:p>
          <a:p>
            <a:pPr>
              <a:defRPr/>
            </a:pPr>
            <a:r>
              <a:rPr lang="ru-RU" dirty="0" smtClean="0"/>
              <a:t>май 2021 (%)</a:t>
            </a:r>
            <a:endParaRPr lang="ru-RU" dirty="0"/>
          </a:p>
        </c:rich>
      </c:tx>
      <c:layout>
        <c:manualLayout>
          <c:xMode val="edge"/>
          <c:yMode val="edge"/>
          <c:x val="0.23905701090683409"/>
          <c:y val="1.9596588033428397E-2"/>
        </c:manualLayout>
      </c:layout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Результаты исследования мотивационной структуры личности у первоклассников за 2013-2014 уч.г.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Первый уровень</c:v>
                </c:pt>
                <c:pt idx="1">
                  <c:v>Второй уровень</c:v>
                </c:pt>
                <c:pt idx="2">
                  <c:v>Третий уровень</c:v>
                </c:pt>
                <c:pt idx="3">
                  <c:v>Четвертый уровень</c:v>
                </c:pt>
                <c:pt idx="4">
                  <c:v>Пятый уровень.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22</c:v>
                </c:pt>
                <c:pt idx="1">
                  <c:v>31</c:v>
                </c:pt>
                <c:pt idx="2">
                  <c:v>42</c:v>
                </c:pt>
                <c:pt idx="3">
                  <c:v>5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1DD5-4EDD-89A9-325AF41C2C89}"/>
            </c:ext>
          </c:extLst>
        </c:ser>
        <c:dLbls/>
      </c:pie3DChart>
      <c:spPr>
        <a:noFill/>
        <a:ln w="25404">
          <a:noFill/>
        </a:ln>
      </c:spPr>
    </c:plotArea>
    <c:legend>
      <c:legendPos val="r"/>
      <c:layout/>
    </c:legend>
    <c:plotVisOnly val="1"/>
    <c:dispBlanksAs val="zero"/>
  </c:chart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dirty="0"/>
              <a:t>Результаты исследования мотивационной структуры личности обучающихся </a:t>
            </a:r>
            <a:endParaRPr lang="ru-RU" dirty="0" smtClean="0"/>
          </a:p>
          <a:p>
            <a:pPr>
              <a:defRPr/>
            </a:pPr>
            <a:r>
              <a:rPr lang="ru-RU" dirty="0" smtClean="0"/>
              <a:t>5-9 </a:t>
            </a:r>
            <a:r>
              <a:rPr lang="ru-RU" dirty="0"/>
              <a:t>классов</a:t>
            </a:r>
          </a:p>
          <a:p>
            <a:pPr>
              <a:defRPr/>
            </a:pPr>
            <a:r>
              <a:rPr lang="ru-RU" dirty="0" smtClean="0"/>
              <a:t>май </a:t>
            </a:r>
            <a:r>
              <a:rPr lang="ru-RU" dirty="0"/>
              <a:t>2021 (%)</a:t>
            </a:r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Результаты исследования мотивационной структуры личности у первоклассников за 2013-2014 уч.г.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Высокий уровень</c:v>
                </c:pt>
                <c:pt idx="1">
                  <c:v>Средний уровень</c:v>
                </c:pt>
                <c:pt idx="2">
                  <c:v>Низкий уровень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14</c:v>
                </c:pt>
                <c:pt idx="1">
                  <c:v>86</c:v>
                </c:pt>
                <c:pt idx="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1291-4F8F-9762-575107EFD627}"/>
            </c:ext>
          </c:extLst>
        </c:ser>
        <c:dLbls/>
      </c:pie3DChart>
      <c:spPr>
        <a:noFill/>
        <a:ln w="25404">
          <a:noFill/>
        </a:ln>
      </c:spPr>
    </c:plotArea>
    <c:legend>
      <c:legendPos val="r"/>
      <c:layout/>
    </c:legend>
    <c:plotVisOnly val="1"/>
    <c:dispBlanksAs val="zero"/>
  </c:chart>
  <c:externalData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579842-8E9E-440C-BDBA-AE134AD8D2C4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DF167AE-B2A8-443C-AF2A-7C6C68A6A93A}">
      <dgm:prSet custT="1"/>
      <dgm:spPr/>
      <dgm:t>
        <a:bodyPr/>
        <a:lstStyle/>
        <a:p>
          <a:pPr rtl="0"/>
          <a:r>
            <a:rPr lang="ru-RU" sz="1400" dirty="0" smtClean="0"/>
            <a:t>Приказ управления образования администрации </a:t>
          </a:r>
          <a:r>
            <a:rPr lang="ru-RU" sz="1400" dirty="0" err="1" smtClean="0"/>
            <a:t>Меленковского</a:t>
          </a:r>
          <a:r>
            <a:rPr lang="ru-RU" sz="1400" dirty="0" smtClean="0"/>
            <a:t> района от 26.01.2021 № 24-О            "О назначении муниципального координатора проекта адресной методической помощи 500+»</a:t>
          </a:r>
          <a:endParaRPr lang="ru-RU" sz="1400" dirty="0"/>
        </a:p>
      </dgm:t>
    </dgm:pt>
    <dgm:pt modelId="{147DDF6F-1609-4AC5-BAC8-63A5917B10EA}" type="parTrans" cxnId="{166E9992-0972-42B0-8CCB-4168E2AEA893}">
      <dgm:prSet/>
      <dgm:spPr/>
      <dgm:t>
        <a:bodyPr/>
        <a:lstStyle/>
        <a:p>
          <a:endParaRPr lang="ru-RU"/>
        </a:p>
      </dgm:t>
    </dgm:pt>
    <dgm:pt modelId="{6A9002FE-4110-4497-9DC7-DAC6137DB005}" type="sibTrans" cxnId="{166E9992-0972-42B0-8CCB-4168E2AEA893}">
      <dgm:prSet/>
      <dgm:spPr/>
      <dgm:t>
        <a:bodyPr/>
        <a:lstStyle/>
        <a:p>
          <a:endParaRPr lang="ru-RU"/>
        </a:p>
      </dgm:t>
    </dgm:pt>
    <dgm:pt modelId="{F47CA6CD-D8DD-4048-8EC4-054DCCCAAE68}">
      <dgm:prSet custT="1"/>
      <dgm:spPr/>
      <dgm:t>
        <a:bodyPr/>
        <a:lstStyle/>
        <a:p>
          <a:pPr rtl="0"/>
          <a:r>
            <a:rPr lang="ru-RU" sz="1400" dirty="0" smtClean="0"/>
            <a:t>П</a:t>
          </a:r>
          <a:r>
            <a:rPr lang="ru-RU" sz="1400" b="0" i="0" baseline="0" dirty="0" smtClean="0"/>
            <a:t>риказ управления образования администрации </a:t>
          </a:r>
          <a:r>
            <a:rPr lang="ru-RU" sz="1400" b="0" i="0" baseline="0" dirty="0" err="1" smtClean="0"/>
            <a:t>Меленковского</a:t>
          </a:r>
          <a:r>
            <a:rPr lang="ru-RU" sz="1400" b="0" i="0" baseline="0" dirty="0" smtClean="0"/>
            <a:t> района от 27.01.2021 № 26-О            "О назначении кураторов проекта адресной методической помощи 500+»</a:t>
          </a:r>
          <a:endParaRPr lang="ru-RU" sz="1400" dirty="0"/>
        </a:p>
      </dgm:t>
    </dgm:pt>
    <dgm:pt modelId="{E27CCD21-D593-4EB8-81FD-3D96DF2B324C}" type="parTrans" cxnId="{2615F40E-9971-4ADF-9AB3-C876A0827B5D}">
      <dgm:prSet/>
      <dgm:spPr/>
      <dgm:t>
        <a:bodyPr/>
        <a:lstStyle/>
        <a:p>
          <a:endParaRPr lang="ru-RU"/>
        </a:p>
      </dgm:t>
    </dgm:pt>
    <dgm:pt modelId="{1FC0E3A7-08A4-44DC-81DE-A6257BE0312F}" type="sibTrans" cxnId="{2615F40E-9971-4ADF-9AB3-C876A0827B5D}">
      <dgm:prSet/>
      <dgm:spPr/>
      <dgm:t>
        <a:bodyPr/>
        <a:lstStyle/>
        <a:p>
          <a:endParaRPr lang="ru-RU"/>
        </a:p>
      </dgm:t>
    </dgm:pt>
    <dgm:pt modelId="{8DCEA590-C513-4556-99B5-621236ED7FF8}">
      <dgm:prSet custT="1"/>
      <dgm:spPr/>
      <dgm:t>
        <a:bodyPr/>
        <a:lstStyle/>
        <a:p>
          <a:pPr rtl="0"/>
          <a:r>
            <a:rPr lang="ru-RU" sz="1400" dirty="0" smtClean="0"/>
            <a:t>Приказ управления образования администрации </a:t>
          </a:r>
          <a:r>
            <a:rPr lang="ru-RU" sz="1400" dirty="0" err="1" smtClean="0"/>
            <a:t>Меленковского</a:t>
          </a:r>
          <a:r>
            <a:rPr lang="ru-RU" sz="1400" dirty="0" smtClean="0"/>
            <a:t> района  от 01.04.2021 №161-о          «Об утверждении плана-графика («дорожной карты»)муниципальных мероприятий  по проекту адресной методической помощи 500+»</a:t>
          </a:r>
          <a:endParaRPr lang="ru-RU" sz="1400" dirty="0"/>
        </a:p>
      </dgm:t>
    </dgm:pt>
    <dgm:pt modelId="{4AACD063-DBAC-41AD-B2A4-217BABA9994E}" type="parTrans" cxnId="{FAA79B7A-4A07-47CD-9086-DF3999D3AED4}">
      <dgm:prSet/>
      <dgm:spPr/>
      <dgm:t>
        <a:bodyPr/>
        <a:lstStyle/>
        <a:p>
          <a:endParaRPr lang="ru-RU"/>
        </a:p>
      </dgm:t>
    </dgm:pt>
    <dgm:pt modelId="{286E994C-E278-4F5D-B6A2-F17A6CB5092E}" type="sibTrans" cxnId="{FAA79B7A-4A07-47CD-9086-DF3999D3AED4}">
      <dgm:prSet/>
      <dgm:spPr/>
      <dgm:t>
        <a:bodyPr/>
        <a:lstStyle/>
        <a:p>
          <a:endParaRPr lang="ru-RU"/>
        </a:p>
      </dgm:t>
    </dgm:pt>
    <dgm:pt modelId="{21D6EDD4-A78A-4EDE-9DD8-73A8B6C42887}" type="pres">
      <dgm:prSet presAssocID="{1D579842-8E9E-440C-BDBA-AE134AD8D2C4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2DA4809-6AF0-4D4F-A91C-86E49B6614F9}" type="pres">
      <dgm:prSet presAssocID="{1D579842-8E9E-440C-BDBA-AE134AD8D2C4}" presName="arrow" presStyleLbl="bgShp" presStyleIdx="0" presStyleCnt="1" custLinFactNeighborX="150" custLinFactNeighborY="228"/>
      <dgm:spPr>
        <a:solidFill>
          <a:schemeClr val="tx2">
            <a:lumMod val="40000"/>
            <a:lumOff val="60000"/>
          </a:schemeClr>
        </a:solidFill>
      </dgm:spPr>
    </dgm:pt>
    <dgm:pt modelId="{D0751A69-D1C6-4186-82F2-E0EC0467F246}" type="pres">
      <dgm:prSet presAssocID="{1D579842-8E9E-440C-BDBA-AE134AD8D2C4}" presName="linearProcess" presStyleCnt="0"/>
      <dgm:spPr/>
    </dgm:pt>
    <dgm:pt modelId="{DBB34754-CE57-41D8-B4BC-DEB108E0AE52}" type="pres">
      <dgm:prSet presAssocID="{3DF167AE-B2A8-443C-AF2A-7C6C68A6A93A}" presName="textNode" presStyleLbl="node1" presStyleIdx="0" presStyleCnt="3" custScaleY="1222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48A934-8529-45A7-A81F-B9882F22FE82}" type="pres">
      <dgm:prSet presAssocID="{6A9002FE-4110-4497-9DC7-DAC6137DB005}" presName="sibTrans" presStyleCnt="0"/>
      <dgm:spPr/>
    </dgm:pt>
    <dgm:pt modelId="{2AA2DF50-CEBB-41BE-93E5-4D045348CE7A}" type="pres">
      <dgm:prSet presAssocID="{F47CA6CD-D8DD-4048-8EC4-054DCCCAAE68}" presName="textNode" presStyleLbl="node1" presStyleIdx="1" presStyleCnt="3" custScaleY="1148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673E53-4A6D-4343-B253-47DA8D05B78C}" type="pres">
      <dgm:prSet presAssocID="{1FC0E3A7-08A4-44DC-81DE-A6257BE0312F}" presName="sibTrans" presStyleCnt="0"/>
      <dgm:spPr/>
    </dgm:pt>
    <dgm:pt modelId="{6AA0C19E-BCAF-4ACA-9E41-7BA6D851BE28}" type="pres">
      <dgm:prSet presAssocID="{8DCEA590-C513-4556-99B5-621236ED7FF8}" presName="textNode" presStyleLbl="node1" presStyleIdx="2" presStyleCnt="3" custScaleY="1148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66E9992-0972-42B0-8CCB-4168E2AEA893}" srcId="{1D579842-8E9E-440C-BDBA-AE134AD8D2C4}" destId="{3DF167AE-B2A8-443C-AF2A-7C6C68A6A93A}" srcOrd="0" destOrd="0" parTransId="{147DDF6F-1609-4AC5-BAC8-63A5917B10EA}" sibTransId="{6A9002FE-4110-4497-9DC7-DAC6137DB005}"/>
    <dgm:cxn modelId="{2615F40E-9971-4ADF-9AB3-C876A0827B5D}" srcId="{1D579842-8E9E-440C-BDBA-AE134AD8D2C4}" destId="{F47CA6CD-D8DD-4048-8EC4-054DCCCAAE68}" srcOrd="1" destOrd="0" parTransId="{E27CCD21-D593-4EB8-81FD-3D96DF2B324C}" sibTransId="{1FC0E3A7-08A4-44DC-81DE-A6257BE0312F}"/>
    <dgm:cxn modelId="{FAA79B7A-4A07-47CD-9086-DF3999D3AED4}" srcId="{1D579842-8E9E-440C-BDBA-AE134AD8D2C4}" destId="{8DCEA590-C513-4556-99B5-621236ED7FF8}" srcOrd="2" destOrd="0" parTransId="{4AACD063-DBAC-41AD-B2A4-217BABA9994E}" sibTransId="{286E994C-E278-4F5D-B6A2-F17A6CB5092E}"/>
    <dgm:cxn modelId="{7BBF4B0B-F77E-4424-81D7-1B3335D0435A}" type="presOf" srcId="{3DF167AE-B2A8-443C-AF2A-7C6C68A6A93A}" destId="{DBB34754-CE57-41D8-B4BC-DEB108E0AE52}" srcOrd="0" destOrd="0" presId="urn:microsoft.com/office/officeart/2005/8/layout/hProcess9"/>
    <dgm:cxn modelId="{B8DE02A9-DFAA-4109-89FE-432F55B4B94B}" type="presOf" srcId="{F47CA6CD-D8DD-4048-8EC4-054DCCCAAE68}" destId="{2AA2DF50-CEBB-41BE-93E5-4D045348CE7A}" srcOrd="0" destOrd="0" presId="urn:microsoft.com/office/officeart/2005/8/layout/hProcess9"/>
    <dgm:cxn modelId="{75BDFFA7-3FB5-401F-A71C-94B52768CEB3}" type="presOf" srcId="{1D579842-8E9E-440C-BDBA-AE134AD8D2C4}" destId="{21D6EDD4-A78A-4EDE-9DD8-73A8B6C42887}" srcOrd="0" destOrd="0" presId="urn:microsoft.com/office/officeart/2005/8/layout/hProcess9"/>
    <dgm:cxn modelId="{DF1C18E6-E1E4-4A00-9286-1DFDE233E5EE}" type="presOf" srcId="{8DCEA590-C513-4556-99B5-621236ED7FF8}" destId="{6AA0C19E-BCAF-4ACA-9E41-7BA6D851BE28}" srcOrd="0" destOrd="0" presId="urn:microsoft.com/office/officeart/2005/8/layout/hProcess9"/>
    <dgm:cxn modelId="{BE1C82B6-DBF3-416F-A974-1956BA315B7E}" type="presParOf" srcId="{21D6EDD4-A78A-4EDE-9DD8-73A8B6C42887}" destId="{52DA4809-6AF0-4D4F-A91C-86E49B6614F9}" srcOrd="0" destOrd="0" presId="urn:microsoft.com/office/officeart/2005/8/layout/hProcess9"/>
    <dgm:cxn modelId="{83DF0F34-9BA7-4CB0-8061-4D04A7A6C8E6}" type="presParOf" srcId="{21D6EDD4-A78A-4EDE-9DD8-73A8B6C42887}" destId="{D0751A69-D1C6-4186-82F2-E0EC0467F246}" srcOrd="1" destOrd="0" presId="urn:microsoft.com/office/officeart/2005/8/layout/hProcess9"/>
    <dgm:cxn modelId="{7D5C1444-A841-48CD-A628-617908D03EEE}" type="presParOf" srcId="{D0751A69-D1C6-4186-82F2-E0EC0467F246}" destId="{DBB34754-CE57-41D8-B4BC-DEB108E0AE52}" srcOrd="0" destOrd="0" presId="urn:microsoft.com/office/officeart/2005/8/layout/hProcess9"/>
    <dgm:cxn modelId="{CC937FBF-0AE7-4F56-A646-4317E3671CD9}" type="presParOf" srcId="{D0751A69-D1C6-4186-82F2-E0EC0467F246}" destId="{8A48A934-8529-45A7-A81F-B9882F22FE82}" srcOrd="1" destOrd="0" presId="urn:microsoft.com/office/officeart/2005/8/layout/hProcess9"/>
    <dgm:cxn modelId="{2929A3AF-D833-4346-AA86-05061E95F012}" type="presParOf" srcId="{D0751A69-D1C6-4186-82F2-E0EC0467F246}" destId="{2AA2DF50-CEBB-41BE-93E5-4D045348CE7A}" srcOrd="2" destOrd="0" presId="urn:microsoft.com/office/officeart/2005/8/layout/hProcess9"/>
    <dgm:cxn modelId="{8BB6B544-37D5-4636-A521-E77E264CB59A}" type="presParOf" srcId="{D0751A69-D1C6-4186-82F2-E0EC0467F246}" destId="{8D673E53-4A6D-4343-B253-47DA8D05B78C}" srcOrd="3" destOrd="0" presId="urn:microsoft.com/office/officeart/2005/8/layout/hProcess9"/>
    <dgm:cxn modelId="{E75E047C-2BA2-4CB8-A03A-61B8BA1208D0}" type="presParOf" srcId="{D0751A69-D1C6-4186-82F2-E0EC0467F246}" destId="{6AA0C19E-BCAF-4ACA-9E41-7BA6D851BE28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7177DF-E74D-4412-851E-ED67DEA0F4B1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267D5F1-4180-48E4-86D5-4E781625B573}">
      <dgm:prSet custT="1"/>
      <dgm:spPr/>
      <dgm:t>
        <a:bodyPr/>
        <a:lstStyle/>
        <a:p>
          <a:pPr rtl="0"/>
          <a:r>
            <a:rPr lang="ru-RU" sz="1800" b="1" i="0" baseline="0" dirty="0" smtClean="0"/>
            <a:t>нормативно-правовая база</a:t>
          </a:r>
          <a:endParaRPr lang="ru-RU" sz="1800" b="1" i="0" baseline="0" dirty="0"/>
        </a:p>
      </dgm:t>
    </dgm:pt>
    <dgm:pt modelId="{A210C770-F872-4169-BE18-144F86EA92D7}" type="parTrans" cxnId="{567F5077-1A8C-4D19-BE6D-0BC245705A70}">
      <dgm:prSet/>
      <dgm:spPr/>
      <dgm:t>
        <a:bodyPr/>
        <a:lstStyle/>
        <a:p>
          <a:endParaRPr lang="ru-RU"/>
        </a:p>
      </dgm:t>
    </dgm:pt>
    <dgm:pt modelId="{D7F77AF5-20D9-4D18-82E4-4869F6A191D1}" type="sibTrans" cxnId="{567F5077-1A8C-4D19-BE6D-0BC245705A70}">
      <dgm:prSet/>
      <dgm:spPr/>
      <dgm:t>
        <a:bodyPr/>
        <a:lstStyle/>
        <a:p>
          <a:endParaRPr lang="ru-RU"/>
        </a:p>
      </dgm:t>
    </dgm:pt>
    <dgm:pt modelId="{8C5F85BE-D87E-4C4D-AFD9-D27C2C73E656}">
      <dgm:prSet custT="1"/>
      <dgm:spPr/>
      <dgm:t>
        <a:bodyPr/>
        <a:lstStyle/>
        <a:p>
          <a:pPr rtl="0"/>
          <a:r>
            <a:rPr lang="ru-RU" sz="1800" b="1" i="0" baseline="0" dirty="0" smtClean="0"/>
            <a:t>состав педагогического коллектива</a:t>
          </a:r>
          <a:endParaRPr lang="ru-RU" sz="1800" b="1" i="0" baseline="0" dirty="0"/>
        </a:p>
      </dgm:t>
    </dgm:pt>
    <dgm:pt modelId="{0EC9C436-5FF3-439C-A662-09CBC6A15ABB}" type="parTrans" cxnId="{C3EF1B86-053C-4A6F-B2A8-A7D449EB7909}">
      <dgm:prSet/>
      <dgm:spPr/>
      <dgm:t>
        <a:bodyPr/>
        <a:lstStyle/>
        <a:p>
          <a:endParaRPr lang="ru-RU"/>
        </a:p>
      </dgm:t>
    </dgm:pt>
    <dgm:pt modelId="{65387290-E1CA-487B-8BB5-EB4E55339BF7}" type="sibTrans" cxnId="{C3EF1B86-053C-4A6F-B2A8-A7D449EB7909}">
      <dgm:prSet/>
      <dgm:spPr/>
      <dgm:t>
        <a:bodyPr/>
        <a:lstStyle/>
        <a:p>
          <a:endParaRPr lang="ru-RU"/>
        </a:p>
      </dgm:t>
    </dgm:pt>
    <dgm:pt modelId="{67A36590-8F3A-445C-9612-288D6E9824AD}">
      <dgm:prSet custT="1"/>
      <dgm:spPr/>
      <dgm:t>
        <a:bodyPr/>
        <a:lstStyle/>
        <a:p>
          <a:pPr rtl="0"/>
          <a:r>
            <a:rPr lang="ru-RU" sz="1800" b="1" i="0" baseline="0" dirty="0" err="1" smtClean="0"/>
            <a:t>самообследование</a:t>
          </a:r>
          <a:endParaRPr lang="ru-RU" sz="1800" b="1" i="0" baseline="0" dirty="0"/>
        </a:p>
      </dgm:t>
    </dgm:pt>
    <dgm:pt modelId="{6001006B-2FF2-4473-A6D3-378DDB35D5C3}" type="parTrans" cxnId="{49512397-A74E-4EFE-8439-6CA62F26D7DE}">
      <dgm:prSet/>
      <dgm:spPr/>
      <dgm:t>
        <a:bodyPr/>
        <a:lstStyle/>
        <a:p>
          <a:endParaRPr lang="ru-RU"/>
        </a:p>
      </dgm:t>
    </dgm:pt>
    <dgm:pt modelId="{EEB040AF-3F3E-4E7B-BA35-9DC8FC4BBBC1}" type="sibTrans" cxnId="{49512397-A74E-4EFE-8439-6CA62F26D7DE}">
      <dgm:prSet/>
      <dgm:spPr/>
      <dgm:t>
        <a:bodyPr/>
        <a:lstStyle/>
        <a:p>
          <a:endParaRPr lang="ru-RU"/>
        </a:p>
      </dgm:t>
    </dgm:pt>
    <dgm:pt modelId="{DC07CAE9-3CE6-415D-9873-995F19612867}">
      <dgm:prSet custT="1"/>
      <dgm:spPr/>
      <dgm:t>
        <a:bodyPr/>
        <a:lstStyle/>
        <a:p>
          <a:pPr rtl="0"/>
          <a:r>
            <a:rPr lang="ru-RU" sz="1800" b="1" i="0" baseline="0" dirty="0" smtClean="0"/>
            <a:t>контингент обучающихся</a:t>
          </a:r>
          <a:endParaRPr lang="ru-RU" sz="1800" b="1" i="0" baseline="0" dirty="0"/>
        </a:p>
      </dgm:t>
    </dgm:pt>
    <dgm:pt modelId="{94013FDF-4A89-4621-8D63-CACDFB1601F7}" type="parTrans" cxnId="{273EBAD2-086B-4480-8FB7-F7561E95BA1B}">
      <dgm:prSet/>
      <dgm:spPr/>
      <dgm:t>
        <a:bodyPr/>
        <a:lstStyle/>
        <a:p>
          <a:endParaRPr lang="ru-RU"/>
        </a:p>
      </dgm:t>
    </dgm:pt>
    <dgm:pt modelId="{F8E91020-3450-48CD-AA64-026D125FE51C}" type="sibTrans" cxnId="{273EBAD2-086B-4480-8FB7-F7561E95BA1B}">
      <dgm:prSet/>
      <dgm:spPr/>
      <dgm:t>
        <a:bodyPr/>
        <a:lstStyle/>
        <a:p>
          <a:endParaRPr lang="ru-RU"/>
        </a:p>
      </dgm:t>
    </dgm:pt>
    <dgm:pt modelId="{B96E58D3-C07B-41C0-8B41-AC5AEC8CEAF0}">
      <dgm:prSet custT="1"/>
      <dgm:spPr/>
      <dgm:t>
        <a:bodyPr/>
        <a:lstStyle/>
        <a:p>
          <a:pPr rtl="0"/>
          <a:r>
            <a:rPr lang="ru-RU" sz="1800" b="1" i="0" baseline="0" dirty="0" smtClean="0"/>
            <a:t>работа с родителями</a:t>
          </a:r>
          <a:endParaRPr lang="ru-RU" sz="1800" b="1" i="0" baseline="0" dirty="0"/>
        </a:p>
      </dgm:t>
    </dgm:pt>
    <dgm:pt modelId="{3BC5A5C2-B478-4565-A796-CD43355EDCD0}" type="parTrans" cxnId="{F4EC10F6-A138-4169-B497-09E068D940CE}">
      <dgm:prSet/>
      <dgm:spPr/>
      <dgm:t>
        <a:bodyPr/>
        <a:lstStyle/>
        <a:p>
          <a:endParaRPr lang="ru-RU"/>
        </a:p>
      </dgm:t>
    </dgm:pt>
    <dgm:pt modelId="{121C31A1-E874-420F-9447-F7AAEA4FA693}" type="sibTrans" cxnId="{F4EC10F6-A138-4169-B497-09E068D940CE}">
      <dgm:prSet/>
      <dgm:spPr/>
      <dgm:t>
        <a:bodyPr/>
        <a:lstStyle/>
        <a:p>
          <a:endParaRPr lang="ru-RU"/>
        </a:p>
      </dgm:t>
    </dgm:pt>
    <dgm:pt modelId="{B7B151C8-A43D-44FD-A008-CB50D2B93FDC}" type="pres">
      <dgm:prSet presAssocID="{F17177DF-E74D-4412-851E-ED67DEA0F4B1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C52C66C3-2FF1-4CC7-985F-C9F09E67FDEA}" type="pres">
      <dgm:prSet presAssocID="{F17177DF-E74D-4412-851E-ED67DEA0F4B1}" presName="pyramid" presStyleLbl="node1" presStyleIdx="0" presStyleCnt="1" custLinFactNeighborX="2328" custLinFactNeighborY="-3448"/>
      <dgm:spPr/>
    </dgm:pt>
    <dgm:pt modelId="{AB4D9F76-0419-4E4E-92DC-845E16E5E5FB}" type="pres">
      <dgm:prSet presAssocID="{F17177DF-E74D-4412-851E-ED67DEA0F4B1}" presName="theList" presStyleCnt="0"/>
      <dgm:spPr/>
    </dgm:pt>
    <dgm:pt modelId="{5F60C053-46BA-4A7E-8001-C35A48AE8BF4}" type="pres">
      <dgm:prSet presAssocID="{E267D5F1-4180-48E4-86D5-4E781625B573}" presName="aNode" presStyleLbl="fg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DCFB3A-5264-4D97-B927-5886A13861CC}" type="pres">
      <dgm:prSet presAssocID="{E267D5F1-4180-48E4-86D5-4E781625B573}" presName="aSpace" presStyleCnt="0"/>
      <dgm:spPr/>
    </dgm:pt>
    <dgm:pt modelId="{62DFD087-5E1A-4CFB-B3C8-ACC60E5F657B}" type="pres">
      <dgm:prSet presAssocID="{8C5F85BE-D87E-4C4D-AFD9-D27C2C73E656}" presName="aNode" presStyleLbl="fg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6C8E80-84FE-4C85-BCF0-C41E23CB6B8E}" type="pres">
      <dgm:prSet presAssocID="{8C5F85BE-D87E-4C4D-AFD9-D27C2C73E656}" presName="aSpace" presStyleCnt="0"/>
      <dgm:spPr/>
    </dgm:pt>
    <dgm:pt modelId="{398A61E3-2BCE-4D5A-89F0-4364C27D766B}" type="pres">
      <dgm:prSet presAssocID="{67A36590-8F3A-445C-9612-288D6E9824AD}" presName="aNode" presStyleLbl="fg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D073CD-CA12-4789-B5AD-8443D7DFD0BE}" type="pres">
      <dgm:prSet presAssocID="{67A36590-8F3A-445C-9612-288D6E9824AD}" presName="aSpace" presStyleCnt="0"/>
      <dgm:spPr/>
    </dgm:pt>
    <dgm:pt modelId="{E8F1D326-8A4B-4157-95FB-F7D72ED0FB4D}" type="pres">
      <dgm:prSet presAssocID="{DC07CAE9-3CE6-415D-9873-995F19612867}" presName="aNode" presStyleLbl="fg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77E4E3-0C09-4691-BEDA-AE075B8003C3}" type="pres">
      <dgm:prSet presAssocID="{DC07CAE9-3CE6-415D-9873-995F19612867}" presName="aSpace" presStyleCnt="0"/>
      <dgm:spPr/>
    </dgm:pt>
    <dgm:pt modelId="{173BAC78-87D4-4880-AB4B-E782658BBC01}" type="pres">
      <dgm:prSet presAssocID="{B96E58D3-C07B-41C0-8B41-AC5AEC8CEAF0}" presName="aNode" presStyleLbl="fg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32E9CA-DC5F-4A59-8083-DD43BA62E56E}" type="pres">
      <dgm:prSet presAssocID="{B96E58D3-C07B-41C0-8B41-AC5AEC8CEAF0}" presName="aSpace" presStyleCnt="0"/>
      <dgm:spPr/>
    </dgm:pt>
  </dgm:ptLst>
  <dgm:cxnLst>
    <dgm:cxn modelId="{39BA8DCE-94EE-44D0-98A8-B6173B8C21AE}" type="presOf" srcId="{67A36590-8F3A-445C-9612-288D6E9824AD}" destId="{398A61E3-2BCE-4D5A-89F0-4364C27D766B}" srcOrd="0" destOrd="0" presId="urn:microsoft.com/office/officeart/2005/8/layout/pyramid2"/>
    <dgm:cxn modelId="{4C95F078-C5DC-4F7C-BFEA-7403B434594B}" type="presOf" srcId="{E267D5F1-4180-48E4-86D5-4E781625B573}" destId="{5F60C053-46BA-4A7E-8001-C35A48AE8BF4}" srcOrd="0" destOrd="0" presId="urn:microsoft.com/office/officeart/2005/8/layout/pyramid2"/>
    <dgm:cxn modelId="{BA0065F2-9CF6-4FD8-83BF-674F0326EBF6}" type="presOf" srcId="{B96E58D3-C07B-41C0-8B41-AC5AEC8CEAF0}" destId="{173BAC78-87D4-4880-AB4B-E782658BBC01}" srcOrd="0" destOrd="0" presId="urn:microsoft.com/office/officeart/2005/8/layout/pyramid2"/>
    <dgm:cxn modelId="{0D5AD039-3CBE-4F96-A86B-51C21F51371C}" type="presOf" srcId="{DC07CAE9-3CE6-415D-9873-995F19612867}" destId="{E8F1D326-8A4B-4157-95FB-F7D72ED0FB4D}" srcOrd="0" destOrd="0" presId="urn:microsoft.com/office/officeart/2005/8/layout/pyramid2"/>
    <dgm:cxn modelId="{567F5077-1A8C-4D19-BE6D-0BC245705A70}" srcId="{F17177DF-E74D-4412-851E-ED67DEA0F4B1}" destId="{E267D5F1-4180-48E4-86D5-4E781625B573}" srcOrd="0" destOrd="0" parTransId="{A210C770-F872-4169-BE18-144F86EA92D7}" sibTransId="{D7F77AF5-20D9-4D18-82E4-4869F6A191D1}"/>
    <dgm:cxn modelId="{273EBAD2-086B-4480-8FB7-F7561E95BA1B}" srcId="{F17177DF-E74D-4412-851E-ED67DEA0F4B1}" destId="{DC07CAE9-3CE6-415D-9873-995F19612867}" srcOrd="3" destOrd="0" parTransId="{94013FDF-4A89-4621-8D63-CACDFB1601F7}" sibTransId="{F8E91020-3450-48CD-AA64-026D125FE51C}"/>
    <dgm:cxn modelId="{7EA497B1-C331-46E9-A454-38DA81D724C1}" type="presOf" srcId="{F17177DF-E74D-4412-851E-ED67DEA0F4B1}" destId="{B7B151C8-A43D-44FD-A008-CB50D2B93FDC}" srcOrd="0" destOrd="0" presId="urn:microsoft.com/office/officeart/2005/8/layout/pyramid2"/>
    <dgm:cxn modelId="{49512397-A74E-4EFE-8439-6CA62F26D7DE}" srcId="{F17177DF-E74D-4412-851E-ED67DEA0F4B1}" destId="{67A36590-8F3A-445C-9612-288D6E9824AD}" srcOrd="2" destOrd="0" parTransId="{6001006B-2FF2-4473-A6D3-378DDB35D5C3}" sibTransId="{EEB040AF-3F3E-4E7B-BA35-9DC8FC4BBBC1}"/>
    <dgm:cxn modelId="{F4EC10F6-A138-4169-B497-09E068D940CE}" srcId="{F17177DF-E74D-4412-851E-ED67DEA0F4B1}" destId="{B96E58D3-C07B-41C0-8B41-AC5AEC8CEAF0}" srcOrd="4" destOrd="0" parTransId="{3BC5A5C2-B478-4565-A796-CD43355EDCD0}" sibTransId="{121C31A1-E874-420F-9447-F7AAEA4FA693}"/>
    <dgm:cxn modelId="{C3EF1B86-053C-4A6F-B2A8-A7D449EB7909}" srcId="{F17177DF-E74D-4412-851E-ED67DEA0F4B1}" destId="{8C5F85BE-D87E-4C4D-AFD9-D27C2C73E656}" srcOrd="1" destOrd="0" parTransId="{0EC9C436-5FF3-439C-A662-09CBC6A15ABB}" sibTransId="{65387290-E1CA-487B-8BB5-EB4E55339BF7}"/>
    <dgm:cxn modelId="{096A1BBE-B5F0-4C3C-90DE-6DE0C427B3D1}" type="presOf" srcId="{8C5F85BE-D87E-4C4D-AFD9-D27C2C73E656}" destId="{62DFD087-5E1A-4CFB-B3C8-ACC60E5F657B}" srcOrd="0" destOrd="0" presId="urn:microsoft.com/office/officeart/2005/8/layout/pyramid2"/>
    <dgm:cxn modelId="{75A78578-E30C-463F-BAF3-A4B032414772}" type="presParOf" srcId="{B7B151C8-A43D-44FD-A008-CB50D2B93FDC}" destId="{C52C66C3-2FF1-4CC7-985F-C9F09E67FDEA}" srcOrd="0" destOrd="0" presId="urn:microsoft.com/office/officeart/2005/8/layout/pyramid2"/>
    <dgm:cxn modelId="{0F468942-025A-4152-B6D9-9667E100B5B6}" type="presParOf" srcId="{B7B151C8-A43D-44FD-A008-CB50D2B93FDC}" destId="{AB4D9F76-0419-4E4E-92DC-845E16E5E5FB}" srcOrd="1" destOrd="0" presId="urn:microsoft.com/office/officeart/2005/8/layout/pyramid2"/>
    <dgm:cxn modelId="{8C2D8CDB-A8E3-415B-92D6-DF33D353A2B2}" type="presParOf" srcId="{AB4D9F76-0419-4E4E-92DC-845E16E5E5FB}" destId="{5F60C053-46BA-4A7E-8001-C35A48AE8BF4}" srcOrd="0" destOrd="0" presId="urn:microsoft.com/office/officeart/2005/8/layout/pyramid2"/>
    <dgm:cxn modelId="{96C6B2D3-B97B-4BD5-948E-E8B6855C5F1C}" type="presParOf" srcId="{AB4D9F76-0419-4E4E-92DC-845E16E5E5FB}" destId="{E7DCFB3A-5264-4D97-B927-5886A13861CC}" srcOrd="1" destOrd="0" presId="urn:microsoft.com/office/officeart/2005/8/layout/pyramid2"/>
    <dgm:cxn modelId="{1F3893FF-B770-462B-9C25-9C0C453386B5}" type="presParOf" srcId="{AB4D9F76-0419-4E4E-92DC-845E16E5E5FB}" destId="{62DFD087-5E1A-4CFB-B3C8-ACC60E5F657B}" srcOrd="2" destOrd="0" presId="urn:microsoft.com/office/officeart/2005/8/layout/pyramid2"/>
    <dgm:cxn modelId="{A05FE856-7999-4AD3-866B-F7B59A6FD48F}" type="presParOf" srcId="{AB4D9F76-0419-4E4E-92DC-845E16E5E5FB}" destId="{4E6C8E80-84FE-4C85-BCF0-C41E23CB6B8E}" srcOrd="3" destOrd="0" presId="urn:microsoft.com/office/officeart/2005/8/layout/pyramid2"/>
    <dgm:cxn modelId="{901430AD-9C6C-4069-B077-68C7E2879B3A}" type="presParOf" srcId="{AB4D9F76-0419-4E4E-92DC-845E16E5E5FB}" destId="{398A61E3-2BCE-4D5A-89F0-4364C27D766B}" srcOrd="4" destOrd="0" presId="urn:microsoft.com/office/officeart/2005/8/layout/pyramid2"/>
    <dgm:cxn modelId="{6CD29C64-F61D-4A89-81AC-A1A206DD3027}" type="presParOf" srcId="{AB4D9F76-0419-4E4E-92DC-845E16E5E5FB}" destId="{78D073CD-CA12-4789-B5AD-8443D7DFD0BE}" srcOrd="5" destOrd="0" presId="urn:microsoft.com/office/officeart/2005/8/layout/pyramid2"/>
    <dgm:cxn modelId="{DDB515F5-C681-43B0-8D1B-6B7BAAFDA34B}" type="presParOf" srcId="{AB4D9F76-0419-4E4E-92DC-845E16E5E5FB}" destId="{E8F1D326-8A4B-4157-95FB-F7D72ED0FB4D}" srcOrd="6" destOrd="0" presId="urn:microsoft.com/office/officeart/2005/8/layout/pyramid2"/>
    <dgm:cxn modelId="{41F7AAF6-4E90-41D1-BBBF-E41537D51AE2}" type="presParOf" srcId="{AB4D9F76-0419-4E4E-92DC-845E16E5E5FB}" destId="{4277E4E3-0C09-4691-BEDA-AE075B8003C3}" srcOrd="7" destOrd="0" presId="urn:microsoft.com/office/officeart/2005/8/layout/pyramid2"/>
    <dgm:cxn modelId="{0D79279A-BCF6-4CD4-91ED-65915920FBBC}" type="presParOf" srcId="{AB4D9F76-0419-4E4E-92DC-845E16E5E5FB}" destId="{173BAC78-87D4-4880-AB4B-E782658BBC01}" srcOrd="8" destOrd="0" presId="urn:microsoft.com/office/officeart/2005/8/layout/pyramid2"/>
    <dgm:cxn modelId="{BA95BD7B-F064-4572-9B84-A922605A7764}" type="presParOf" srcId="{AB4D9F76-0419-4E4E-92DC-845E16E5E5FB}" destId="{3B32E9CA-DC5F-4A59-8083-DD43BA62E56E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AF806EC-2E59-48A6-AFDC-82D95B1F5C6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3568F44-9525-4C52-AE4C-47789C6BD461}">
      <dgm:prSet phldrT="[Текст]" custT="1"/>
      <dgm:spPr/>
      <dgm:t>
        <a:bodyPr/>
        <a:lstStyle/>
        <a:p>
          <a:r>
            <a:rPr lang="ru-RU" sz="1800" dirty="0" smtClean="0"/>
            <a:t>1.Анкетирование (ОО без помощи координатора и куратора) </a:t>
          </a:r>
          <a:endParaRPr lang="ru-RU" sz="1800" dirty="0"/>
        </a:p>
      </dgm:t>
    </dgm:pt>
    <dgm:pt modelId="{DABC1FD2-A104-4ECB-A7FD-599721F611A3}" type="parTrans" cxnId="{FA39147F-0496-4D26-8324-61B771B7D1C1}">
      <dgm:prSet/>
      <dgm:spPr/>
      <dgm:t>
        <a:bodyPr/>
        <a:lstStyle/>
        <a:p>
          <a:endParaRPr lang="ru-RU"/>
        </a:p>
      </dgm:t>
    </dgm:pt>
    <dgm:pt modelId="{37ED2D28-ACB7-4790-95D9-C128C21DEAB6}" type="sibTrans" cxnId="{FA39147F-0496-4D26-8324-61B771B7D1C1}">
      <dgm:prSet/>
      <dgm:spPr/>
      <dgm:t>
        <a:bodyPr/>
        <a:lstStyle/>
        <a:p>
          <a:endParaRPr lang="ru-RU"/>
        </a:p>
      </dgm:t>
    </dgm:pt>
    <dgm:pt modelId="{840B0D9E-5C9E-41AF-BF65-D9E5EDAAB190}">
      <dgm:prSet custT="1"/>
      <dgm:spPr/>
      <dgm:t>
        <a:bodyPr/>
        <a:lstStyle/>
        <a:p>
          <a:r>
            <a:rPr lang="ru-RU" sz="1800" dirty="0" smtClean="0"/>
            <a:t>2.Экспертная оценка образовательной организации </a:t>
          </a:r>
          <a:endParaRPr lang="ru-RU" sz="1800" dirty="0"/>
        </a:p>
      </dgm:t>
    </dgm:pt>
    <dgm:pt modelId="{1D75584D-8A72-4665-AB5F-90FE6547DBB8}" type="parTrans" cxnId="{154EA93E-2FF6-4D5E-A3D8-99F5F26F2E09}">
      <dgm:prSet/>
      <dgm:spPr/>
      <dgm:t>
        <a:bodyPr/>
        <a:lstStyle/>
        <a:p>
          <a:endParaRPr lang="ru-RU"/>
        </a:p>
      </dgm:t>
    </dgm:pt>
    <dgm:pt modelId="{1338BDD3-C3E9-4A13-8FE1-6FAED96C65EF}" type="sibTrans" cxnId="{154EA93E-2FF6-4D5E-A3D8-99F5F26F2E09}">
      <dgm:prSet/>
      <dgm:spPr/>
      <dgm:t>
        <a:bodyPr/>
        <a:lstStyle/>
        <a:p>
          <a:endParaRPr lang="ru-RU"/>
        </a:p>
      </dgm:t>
    </dgm:pt>
    <dgm:pt modelId="{5DCEE1E6-5746-4D27-9781-D6AEFBC8693C}">
      <dgm:prSet custT="1"/>
      <dgm:spPr/>
      <dgm:t>
        <a:bodyPr/>
        <a:lstStyle/>
        <a:p>
          <a:r>
            <a:rPr lang="ru-RU" sz="1800" dirty="0" smtClean="0"/>
            <a:t>3.Встреча с администрацией школы </a:t>
          </a:r>
          <a:endParaRPr lang="ru-RU" sz="1800" dirty="0"/>
        </a:p>
      </dgm:t>
    </dgm:pt>
    <dgm:pt modelId="{E61F828C-5524-42CB-9ED9-125DC228B68B}" type="parTrans" cxnId="{50B0195D-5240-4F3E-B1D9-F7F8030551FF}">
      <dgm:prSet/>
      <dgm:spPr/>
      <dgm:t>
        <a:bodyPr/>
        <a:lstStyle/>
        <a:p>
          <a:endParaRPr lang="ru-RU"/>
        </a:p>
      </dgm:t>
    </dgm:pt>
    <dgm:pt modelId="{A2E983BF-0154-40E1-A96A-C3A0C8F6C808}" type="sibTrans" cxnId="{50B0195D-5240-4F3E-B1D9-F7F8030551FF}">
      <dgm:prSet/>
      <dgm:spPr/>
      <dgm:t>
        <a:bodyPr/>
        <a:lstStyle/>
        <a:p>
          <a:endParaRPr lang="ru-RU"/>
        </a:p>
      </dgm:t>
    </dgm:pt>
    <dgm:pt modelId="{C554277F-0E02-4A70-AEC0-F51D13198FF5}">
      <dgm:prSet custT="1"/>
      <dgm:spPr/>
      <dgm:t>
        <a:bodyPr/>
        <a:lstStyle/>
        <a:p>
          <a:r>
            <a:rPr lang="ru-RU" sz="1800" dirty="0" smtClean="0"/>
            <a:t>4.Знакомство с коллективом школы </a:t>
          </a:r>
          <a:endParaRPr lang="ru-RU" sz="1800" dirty="0"/>
        </a:p>
      </dgm:t>
    </dgm:pt>
    <dgm:pt modelId="{FA65A707-EF6D-45E9-950B-CE34CDA06812}" type="parTrans" cxnId="{8184E177-A2D6-4FE6-8275-DB32278B6CEC}">
      <dgm:prSet/>
      <dgm:spPr/>
      <dgm:t>
        <a:bodyPr/>
        <a:lstStyle/>
        <a:p>
          <a:endParaRPr lang="ru-RU"/>
        </a:p>
      </dgm:t>
    </dgm:pt>
    <dgm:pt modelId="{6AA48081-D51C-4AB6-B740-84FACDF6F75D}" type="sibTrans" cxnId="{8184E177-A2D6-4FE6-8275-DB32278B6CEC}">
      <dgm:prSet/>
      <dgm:spPr/>
      <dgm:t>
        <a:bodyPr/>
        <a:lstStyle/>
        <a:p>
          <a:endParaRPr lang="ru-RU"/>
        </a:p>
      </dgm:t>
    </dgm:pt>
    <dgm:pt modelId="{E91E91D7-165B-4476-A907-41D4A6559495}">
      <dgm:prSet custT="1"/>
      <dgm:spPr/>
      <dgm:t>
        <a:bodyPr/>
        <a:lstStyle/>
        <a:p>
          <a:r>
            <a:rPr lang="ru-RU" sz="1800" dirty="0" smtClean="0"/>
            <a:t>5.Анализ стартовой диагностики (выбор высоких рисков) </a:t>
          </a:r>
          <a:endParaRPr lang="ru-RU" sz="1800" dirty="0"/>
        </a:p>
      </dgm:t>
    </dgm:pt>
    <dgm:pt modelId="{0A4BF2B8-E454-4A23-B3DC-AF88FA5B0315}" type="parTrans" cxnId="{398ACB12-14C1-406B-8B32-C62CC689A05C}">
      <dgm:prSet/>
      <dgm:spPr/>
      <dgm:t>
        <a:bodyPr/>
        <a:lstStyle/>
        <a:p>
          <a:endParaRPr lang="ru-RU"/>
        </a:p>
      </dgm:t>
    </dgm:pt>
    <dgm:pt modelId="{2FF40147-C388-44EF-BA10-F7E8A17151D5}" type="sibTrans" cxnId="{398ACB12-14C1-406B-8B32-C62CC689A05C}">
      <dgm:prSet/>
      <dgm:spPr/>
      <dgm:t>
        <a:bodyPr/>
        <a:lstStyle/>
        <a:p>
          <a:endParaRPr lang="ru-RU"/>
        </a:p>
      </dgm:t>
    </dgm:pt>
    <dgm:pt modelId="{BA50C432-4D3B-4FF6-AAED-688C4F7F84DF}">
      <dgm:prSet custT="1"/>
      <dgm:spPr/>
      <dgm:t>
        <a:bodyPr/>
        <a:lstStyle/>
        <a:p>
          <a:r>
            <a:rPr lang="ru-RU" sz="1800" dirty="0" smtClean="0"/>
            <a:t>6.Планирование мероприятий по каждому риску </a:t>
          </a:r>
          <a:endParaRPr lang="ru-RU" sz="1800" dirty="0"/>
        </a:p>
      </dgm:t>
    </dgm:pt>
    <dgm:pt modelId="{2ED253C5-737D-4AFA-87AA-57D9CD736434}" type="parTrans" cxnId="{FEBB81C7-6E7D-49DD-BBAC-390AE868B4CB}">
      <dgm:prSet/>
      <dgm:spPr/>
      <dgm:t>
        <a:bodyPr/>
        <a:lstStyle/>
        <a:p>
          <a:endParaRPr lang="ru-RU"/>
        </a:p>
      </dgm:t>
    </dgm:pt>
    <dgm:pt modelId="{C95C739C-54AA-4482-9C80-A5D353BF7B96}" type="sibTrans" cxnId="{FEBB81C7-6E7D-49DD-BBAC-390AE868B4CB}">
      <dgm:prSet/>
      <dgm:spPr/>
      <dgm:t>
        <a:bodyPr/>
        <a:lstStyle/>
        <a:p>
          <a:endParaRPr lang="ru-RU"/>
        </a:p>
      </dgm:t>
    </dgm:pt>
    <dgm:pt modelId="{8172B2AB-6C53-4374-8AB7-B28335DCAE84}">
      <dgm:prSet custT="1"/>
      <dgm:spPr/>
      <dgm:t>
        <a:bodyPr/>
        <a:lstStyle/>
        <a:p>
          <a:r>
            <a:rPr lang="ru-RU" sz="1800" dirty="0" smtClean="0"/>
            <a:t>7.Разработка программы развития школы, формирование дорожной карты</a:t>
          </a:r>
          <a:endParaRPr lang="ru-RU" sz="1800" dirty="0"/>
        </a:p>
      </dgm:t>
    </dgm:pt>
    <dgm:pt modelId="{09FDF7AF-02CE-4865-B361-5AC2859946DE}" type="parTrans" cxnId="{BEA5CB14-4A6C-422C-A28A-AE9219BB1FE8}">
      <dgm:prSet/>
      <dgm:spPr/>
      <dgm:t>
        <a:bodyPr/>
        <a:lstStyle/>
        <a:p>
          <a:endParaRPr lang="ru-RU"/>
        </a:p>
      </dgm:t>
    </dgm:pt>
    <dgm:pt modelId="{BA205048-662D-49D8-8628-FBF88CB28BB3}" type="sibTrans" cxnId="{BEA5CB14-4A6C-422C-A28A-AE9219BB1FE8}">
      <dgm:prSet/>
      <dgm:spPr/>
      <dgm:t>
        <a:bodyPr/>
        <a:lstStyle/>
        <a:p>
          <a:endParaRPr lang="ru-RU"/>
        </a:p>
      </dgm:t>
    </dgm:pt>
    <dgm:pt modelId="{3EA1096E-3F16-4FAD-8209-28A7F4CC587A}" type="pres">
      <dgm:prSet presAssocID="{BAF806EC-2E59-48A6-AFDC-82D95B1F5C6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EA50B67-6640-4A57-B943-06D1AE4854B8}" type="pres">
      <dgm:prSet presAssocID="{E3568F44-9525-4C52-AE4C-47789C6BD461}" presName="parentLin" presStyleCnt="0"/>
      <dgm:spPr/>
    </dgm:pt>
    <dgm:pt modelId="{478955EB-63AE-4C4F-9FCC-45812C04723B}" type="pres">
      <dgm:prSet presAssocID="{E3568F44-9525-4C52-AE4C-47789C6BD461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88A16AA5-6D34-4E12-905F-2CFC7334BFCB}" type="pres">
      <dgm:prSet presAssocID="{E3568F44-9525-4C52-AE4C-47789C6BD461}" presName="parentText" presStyleLbl="node1" presStyleIdx="0" presStyleCnt="7" custScaleX="142857" custLinFactX="569" custLinFactNeighborX="100000" custLinFactNeighborY="1369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C5D390-DE39-416E-9095-D54D9EBC0C89}" type="pres">
      <dgm:prSet presAssocID="{E3568F44-9525-4C52-AE4C-47789C6BD461}" presName="negativeSpace" presStyleCnt="0"/>
      <dgm:spPr/>
    </dgm:pt>
    <dgm:pt modelId="{E4DEB3CC-708B-4B78-A894-DDC1AFE9F6BE}" type="pres">
      <dgm:prSet presAssocID="{E3568F44-9525-4C52-AE4C-47789C6BD461}" presName="childText" presStyleLbl="conFgAcc1" presStyleIdx="0" presStyleCnt="7">
        <dgm:presLayoutVars>
          <dgm:bulletEnabled val="1"/>
        </dgm:presLayoutVars>
      </dgm:prSet>
      <dgm:spPr/>
    </dgm:pt>
    <dgm:pt modelId="{A5867077-D461-4DB2-9979-8D73A0EDFD3F}" type="pres">
      <dgm:prSet presAssocID="{37ED2D28-ACB7-4790-95D9-C128C21DEAB6}" presName="spaceBetweenRectangles" presStyleCnt="0"/>
      <dgm:spPr/>
    </dgm:pt>
    <dgm:pt modelId="{0DBBB415-DB2A-4229-9E85-BB0F783BB236}" type="pres">
      <dgm:prSet presAssocID="{840B0D9E-5C9E-41AF-BF65-D9E5EDAAB190}" presName="parentLin" presStyleCnt="0"/>
      <dgm:spPr/>
    </dgm:pt>
    <dgm:pt modelId="{E46D64E8-B2CF-44EA-8DD5-91EAA45225A8}" type="pres">
      <dgm:prSet presAssocID="{840B0D9E-5C9E-41AF-BF65-D9E5EDAAB190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A8A64A11-CFDA-4273-B47E-781A53E8EE46}" type="pres">
      <dgm:prSet presAssocID="{840B0D9E-5C9E-41AF-BF65-D9E5EDAAB190}" presName="parentText" presStyleLbl="node1" presStyleIdx="1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FB8CDB-FCE3-41C7-AB8F-88F32774D2E5}" type="pres">
      <dgm:prSet presAssocID="{840B0D9E-5C9E-41AF-BF65-D9E5EDAAB190}" presName="negativeSpace" presStyleCnt="0"/>
      <dgm:spPr/>
    </dgm:pt>
    <dgm:pt modelId="{2437DCCA-98E9-4FE2-824F-CE9548C1D20C}" type="pres">
      <dgm:prSet presAssocID="{840B0D9E-5C9E-41AF-BF65-D9E5EDAAB190}" presName="childText" presStyleLbl="conFgAcc1" presStyleIdx="1" presStyleCnt="7">
        <dgm:presLayoutVars>
          <dgm:bulletEnabled val="1"/>
        </dgm:presLayoutVars>
      </dgm:prSet>
      <dgm:spPr/>
    </dgm:pt>
    <dgm:pt modelId="{EB1D3920-9FE8-4775-B1C5-8E5C9C03E294}" type="pres">
      <dgm:prSet presAssocID="{1338BDD3-C3E9-4A13-8FE1-6FAED96C65EF}" presName="spaceBetweenRectangles" presStyleCnt="0"/>
      <dgm:spPr/>
    </dgm:pt>
    <dgm:pt modelId="{1B5AC4D6-4FE2-43D9-8C9C-14797F581D4D}" type="pres">
      <dgm:prSet presAssocID="{5DCEE1E6-5746-4D27-9781-D6AEFBC8693C}" presName="parentLin" presStyleCnt="0"/>
      <dgm:spPr/>
    </dgm:pt>
    <dgm:pt modelId="{BF40D38F-BDAE-4205-BF7C-291C1A0F421D}" type="pres">
      <dgm:prSet presAssocID="{5DCEE1E6-5746-4D27-9781-D6AEFBC8693C}" presName="parentLeftMargin" presStyleLbl="node1" presStyleIdx="1" presStyleCnt="7"/>
      <dgm:spPr/>
      <dgm:t>
        <a:bodyPr/>
        <a:lstStyle/>
        <a:p>
          <a:endParaRPr lang="ru-RU"/>
        </a:p>
      </dgm:t>
    </dgm:pt>
    <dgm:pt modelId="{65328AD3-4CE6-4B7E-80F5-CB4488A51174}" type="pres">
      <dgm:prSet presAssocID="{5DCEE1E6-5746-4D27-9781-D6AEFBC8693C}" presName="parentText" presStyleLbl="node1" presStyleIdx="2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F1B712-0611-47DA-B72B-BF83CF6BFFC6}" type="pres">
      <dgm:prSet presAssocID="{5DCEE1E6-5746-4D27-9781-D6AEFBC8693C}" presName="negativeSpace" presStyleCnt="0"/>
      <dgm:spPr/>
    </dgm:pt>
    <dgm:pt modelId="{EBA7E156-DF8F-4CE9-8E88-ED4B43A558BD}" type="pres">
      <dgm:prSet presAssocID="{5DCEE1E6-5746-4D27-9781-D6AEFBC8693C}" presName="childText" presStyleLbl="conFgAcc1" presStyleIdx="2" presStyleCnt="7">
        <dgm:presLayoutVars>
          <dgm:bulletEnabled val="1"/>
        </dgm:presLayoutVars>
      </dgm:prSet>
      <dgm:spPr/>
    </dgm:pt>
    <dgm:pt modelId="{45EA9762-92CF-4806-A29C-C858374ACAD4}" type="pres">
      <dgm:prSet presAssocID="{A2E983BF-0154-40E1-A96A-C3A0C8F6C808}" presName="spaceBetweenRectangles" presStyleCnt="0"/>
      <dgm:spPr/>
    </dgm:pt>
    <dgm:pt modelId="{9D224F5B-AD93-4995-982D-67A1A102380A}" type="pres">
      <dgm:prSet presAssocID="{C554277F-0E02-4A70-AEC0-F51D13198FF5}" presName="parentLin" presStyleCnt="0"/>
      <dgm:spPr/>
    </dgm:pt>
    <dgm:pt modelId="{DCCBFCD4-1742-4495-9D4E-E5F89BF875F9}" type="pres">
      <dgm:prSet presAssocID="{C554277F-0E02-4A70-AEC0-F51D13198FF5}" presName="parentLeftMargin" presStyleLbl="node1" presStyleIdx="2" presStyleCnt="7"/>
      <dgm:spPr/>
      <dgm:t>
        <a:bodyPr/>
        <a:lstStyle/>
        <a:p>
          <a:endParaRPr lang="ru-RU"/>
        </a:p>
      </dgm:t>
    </dgm:pt>
    <dgm:pt modelId="{84025C65-1EEA-40BE-9B9F-7E6B23647F36}" type="pres">
      <dgm:prSet presAssocID="{C554277F-0E02-4A70-AEC0-F51D13198FF5}" presName="parentText" presStyleLbl="node1" presStyleIdx="3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335E1D-D6CD-4B58-A3C4-5D2A8F9C77AC}" type="pres">
      <dgm:prSet presAssocID="{C554277F-0E02-4A70-AEC0-F51D13198FF5}" presName="negativeSpace" presStyleCnt="0"/>
      <dgm:spPr/>
    </dgm:pt>
    <dgm:pt modelId="{4CFB65A3-DAD9-4640-9FEB-D9489CF652CD}" type="pres">
      <dgm:prSet presAssocID="{C554277F-0E02-4A70-AEC0-F51D13198FF5}" presName="childText" presStyleLbl="conFgAcc1" presStyleIdx="3" presStyleCnt="7">
        <dgm:presLayoutVars>
          <dgm:bulletEnabled val="1"/>
        </dgm:presLayoutVars>
      </dgm:prSet>
      <dgm:spPr/>
    </dgm:pt>
    <dgm:pt modelId="{3971BD25-D507-46D4-83C1-6D081AB9BA19}" type="pres">
      <dgm:prSet presAssocID="{6AA48081-D51C-4AB6-B740-84FACDF6F75D}" presName="spaceBetweenRectangles" presStyleCnt="0"/>
      <dgm:spPr/>
    </dgm:pt>
    <dgm:pt modelId="{E44DD139-C96C-4EC5-838C-AE864A7FD80F}" type="pres">
      <dgm:prSet presAssocID="{E91E91D7-165B-4476-A907-41D4A6559495}" presName="parentLin" presStyleCnt="0"/>
      <dgm:spPr/>
    </dgm:pt>
    <dgm:pt modelId="{D431A807-26B3-4DF4-9E0B-54B58B99F3CB}" type="pres">
      <dgm:prSet presAssocID="{E91E91D7-165B-4476-A907-41D4A6559495}" presName="parentLeftMargin" presStyleLbl="node1" presStyleIdx="3" presStyleCnt="7"/>
      <dgm:spPr/>
      <dgm:t>
        <a:bodyPr/>
        <a:lstStyle/>
        <a:p>
          <a:endParaRPr lang="ru-RU"/>
        </a:p>
      </dgm:t>
    </dgm:pt>
    <dgm:pt modelId="{A3BFE7B6-2FD8-4296-98E2-CB432818A095}" type="pres">
      <dgm:prSet presAssocID="{E91E91D7-165B-4476-A907-41D4A6559495}" presName="parentText" presStyleLbl="node1" presStyleIdx="4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1A49B9-DD29-425E-ADBB-326218560C51}" type="pres">
      <dgm:prSet presAssocID="{E91E91D7-165B-4476-A907-41D4A6559495}" presName="negativeSpace" presStyleCnt="0"/>
      <dgm:spPr/>
    </dgm:pt>
    <dgm:pt modelId="{66367573-E9C5-403D-8708-A2D61EFE6903}" type="pres">
      <dgm:prSet presAssocID="{E91E91D7-165B-4476-A907-41D4A6559495}" presName="childText" presStyleLbl="conFgAcc1" presStyleIdx="4" presStyleCnt="7">
        <dgm:presLayoutVars>
          <dgm:bulletEnabled val="1"/>
        </dgm:presLayoutVars>
      </dgm:prSet>
      <dgm:spPr/>
    </dgm:pt>
    <dgm:pt modelId="{B93C156C-8BD0-44EA-B03C-A412BCEDE6A1}" type="pres">
      <dgm:prSet presAssocID="{2FF40147-C388-44EF-BA10-F7E8A17151D5}" presName="spaceBetweenRectangles" presStyleCnt="0"/>
      <dgm:spPr/>
    </dgm:pt>
    <dgm:pt modelId="{2C7B6EEC-1823-43A8-9259-BEE964D91D1D}" type="pres">
      <dgm:prSet presAssocID="{BA50C432-4D3B-4FF6-AAED-688C4F7F84DF}" presName="parentLin" presStyleCnt="0"/>
      <dgm:spPr/>
    </dgm:pt>
    <dgm:pt modelId="{F7A706DB-79B5-4286-A73C-CA9075245FA2}" type="pres">
      <dgm:prSet presAssocID="{BA50C432-4D3B-4FF6-AAED-688C4F7F84DF}" presName="parentLeftMargin" presStyleLbl="node1" presStyleIdx="4" presStyleCnt="7"/>
      <dgm:spPr/>
      <dgm:t>
        <a:bodyPr/>
        <a:lstStyle/>
        <a:p>
          <a:endParaRPr lang="ru-RU"/>
        </a:p>
      </dgm:t>
    </dgm:pt>
    <dgm:pt modelId="{B50D19BF-E1CE-4B14-A30B-7819ED779F0F}" type="pres">
      <dgm:prSet presAssocID="{BA50C432-4D3B-4FF6-AAED-688C4F7F84DF}" presName="parentText" presStyleLbl="node1" presStyleIdx="5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3341F0-29B1-45A8-9EB2-6E299460834C}" type="pres">
      <dgm:prSet presAssocID="{BA50C432-4D3B-4FF6-AAED-688C4F7F84DF}" presName="negativeSpace" presStyleCnt="0"/>
      <dgm:spPr/>
    </dgm:pt>
    <dgm:pt modelId="{C12F64BE-B19B-4751-A724-C681D6892B62}" type="pres">
      <dgm:prSet presAssocID="{BA50C432-4D3B-4FF6-AAED-688C4F7F84DF}" presName="childText" presStyleLbl="conFgAcc1" presStyleIdx="5" presStyleCnt="7">
        <dgm:presLayoutVars>
          <dgm:bulletEnabled val="1"/>
        </dgm:presLayoutVars>
      </dgm:prSet>
      <dgm:spPr/>
    </dgm:pt>
    <dgm:pt modelId="{3A32BE77-81E3-41FA-9F89-5485FCDE1AF7}" type="pres">
      <dgm:prSet presAssocID="{C95C739C-54AA-4482-9C80-A5D353BF7B96}" presName="spaceBetweenRectangles" presStyleCnt="0"/>
      <dgm:spPr/>
    </dgm:pt>
    <dgm:pt modelId="{176BF734-73B8-48D2-8AB2-832B968E29A3}" type="pres">
      <dgm:prSet presAssocID="{8172B2AB-6C53-4374-8AB7-B28335DCAE84}" presName="parentLin" presStyleCnt="0"/>
      <dgm:spPr/>
    </dgm:pt>
    <dgm:pt modelId="{795BA7A8-1725-4F1B-AC6F-89D9BCFC6E01}" type="pres">
      <dgm:prSet presAssocID="{8172B2AB-6C53-4374-8AB7-B28335DCAE84}" presName="parentLeftMargin" presStyleLbl="node1" presStyleIdx="5" presStyleCnt="7"/>
      <dgm:spPr/>
      <dgm:t>
        <a:bodyPr/>
        <a:lstStyle/>
        <a:p>
          <a:endParaRPr lang="ru-RU"/>
        </a:p>
      </dgm:t>
    </dgm:pt>
    <dgm:pt modelId="{F226D898-B052-4320-B69C-B19C3A4A99E2}" type="pres">
      <dgm:prSet presAssocID="{8172B2AB-6C53-4374-8AB7-B28335DCAE84}" presName="parentText" presStyleLbl="node1" presStyleIdx="6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6AA7E0-4B5B-49ED-B75A-4891D01A1153}" type="pres">
      <dgm:prSet presAssocID="{8172B2AB-6C53-4374-8AB7-B28335DCAE84}" presName="negativeSpace" presStyleCnt="0"/>
      <dgm:spPr/>
    </dgm:pt>
    <dgm:pt modelId="{743BA70E-7846-4F18-A664-58CD1267D39D}" type="pres">
      <dgm:prSet presAssocID="{8172B2AB-6C53-4374-8AB7-B28335DCAE84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68CBB52F-F269-4880-9865-3093B00B0E44}" type="presOf" srcId="{BA50C432-4D3B-4FF6-AAED-688C4F7F84DF}" destId="{B50D19BF-E1CE-4B14-A30B-7819ED779F0F}" srcOrd="1" destOrd="0" presId="urn:microsoft.com/office/officeart/2005/8/layout/list1"/>
    <dgm:cxn modelId="{7D29677B-6220-4A6D-B43D-E5844433E284}" type="presOf" srcId="{E3568F44-9525-4C52-AE4C-47789C6BD461}" destId="{88A16AA5-6D34-4E12-905F-2CFC7334BFCB}" srcOrd="1" destOrd="0" presId="urn:microsoft.com/office/officeart/2005/8/layout/list1"/>
    <dgm:cxn modelId="{9704CFFB-88C3-458B-8AFE-8756B9A6B889}" type="presOf" srcId="{840B0D9E-5C9E-41AF-BF65-D9E5EDAAB190}" destId="{E46D64E8-B2CF-44EA-8DD5-91EAA45225A8}" srcOrd="0" destOrd="0" presId="urn:microsoft.com/office/officeart/2005/8/layout/list1"/>
    <dgm:cxn modelId="{9C54985E-F619-4FBF-8FD3-F6BD1E821B0E}" type="presOf" srcId="{E91E91D7-165B-4476-A907-41D4A6559495}" destId="{D431A807-26B3-4DF4-9E0B-54B58B99F3CB}" srcOrd="0" destOrd="0" presId="urn:microsoft.com/office/officeart/2005/8/layout/list1"/>
    <dgm:cxn modelId="{1F50FCB2-64D3-4767-B2F8-83586BAC0870}" type="presOf" srcId="{E3568F44-9525-4C52-AE4C-47789C6BD461}" destId="{478955EB-63AE-4C4F-9FCC-45812C04723B}" srcOrd="0" destOrd="0" presId="urn:microsoft.com/office/officeart/2005/8/layout/list1"/>
    <dgm:cxn modelId="{1FB3BEE7-7204-4F8F-AD63-2A013EA5E801}" type="presOf" srcId="{C554277F-0E02-4A70-AEC0-F51D13198FF5}" destId="{DCCBFCD4-1742-4495-9D4E-E5F89BF875F9}" srcOrd="0" destOrd="0" presId="urn:microsoft.com/office/officeart/2005/8/layout/list1"/>
    <dgm:cxn modelId="{F1F0973C-02AF-46C9-82CC-7AB1F91DE747}" type="presOf" srcId="{8172B2AB-6C53-4374-8AB7-B28335DCAE84}" destId="{795BA7A8-1725-4F1B-AC6F-89D9BCFC6E01}" srcOrd="0" destOrd="0" presId="urn:microsoft.com/office/officeart/2005/8/layout/list1"/>
    <dgm:cxn modelId="{B4A449B0-60BD-49D6-B37E-FEAF520F1A2F}" type="presOf" srcId="{BAF806EC-2E59-48A6-AFDC-82D95B1F5C6F}" destId="{3EA1096E-3F16-4FAD-8209-28A7F4CC587A}" srcOrd="0" destOrd="0" presId="urn:microsoft.com/office/officeart/2005/8/layout/list1"/>
    <dgm:cxn modelId="{0087DC97-79E1-4C4C-8630-B94FCACA7D0D}" type="presOf" srcId="{BA50C432-4D3B-4FF6-AAED-688C4F7F84DF}" destId="{F7A706DB-79B5-4286-A73C-CA9075245FA2}" srcOrd="0" destOrd="0" presId="urn:microsoft.com/office/officeart/2005/8/layout/list1"/>
    <dgm:cxn modelId="{BA89D92D-2495-4720-913F-C086B0A31E11}" type="presOf" srcId="{E91E91D7-165B-4476-A907-41D4A6559495}" destId="{A3BFE7B6-2FD8-4296-98E2-CB432818A095}" srcOrd="1" destOrd="0" presId="urn:microsoft.com/office/officeart/2005/8/layout/list1"/>
    <dgm:cxn modelId="{BEA5CB14-4A6C-422C-A28A-AE9219BB1FE8}" srcId="{BAF806EC-2E59-48A6-AFDC-82D95B1F5C6F}" destId="{8172B2AB-6C53-4374-8AB7-B28335DCAE84}" srcOrd="6" destOrd="0" parTransId="{09FDF7AF-02CE-4865-B361-5AC2859946DE}" sibTransId="{BA205048-662D-49D8-8628-FBF88CB28BB3}"/>
    <dgm:cxn modelId="{398ACB12-14C1-406B-8B32-C62CC689A05C}" srcId="{BAF806EC-2E59-48A6-AFDC-82D95B1F5C6F}" destId="{E91E91D7-165B-4476-A907-41D4A6559495}" srcOrd="4" destOrd="0" parTransId="{0A4BF2B8-E454-4A23-B3DC-AF88FA5B0315}" sibTransId="{2FF40147-C388-44EF-BA10-F7E8A17151D5}"/>
    <dgm:cxn modelId="{FEBB81C7-6E7D-49DD-BBAC-390AE868B4CB}" srcId="{BAF806EC-2E59-48A6-AFDC-82D95B1F5C6F}" destId="{BA50C432-4D3B-4FF6-AAED-688C4F7F84DF}" srcOrd="5" destOrd="0" parTransId="{2ED253C5-737D-4AFA-87AA-57D9CD736434}" sibTransId="{C95C739C-54AA-4482-9C80-A5D353BF7B96}"/>
    <dgm:cxn modelId="{154EA93E-2FF6-4D5E-A3D8-99F5F26F2E09}" srcId="{BAF806EC-2E59-48A6-AFDC-82D95B1F5C6F}" destId="{840B0D9E-5C9E-41AF-BF65-D9E5EDAAB190}" srcOrd="1" destOrd="0" parTransId="{1D75584D-8A72-4665-AB5F-90FE6547DBB8}" sibTransId="{1338BDD3-C3E9-4A13-8FE1-6FAED96C65EF}"/>
    <dgm:cxn modelId="{FA39147F-0496-4D26-8324-61B771B7D1C1}" srcId="{BAF806EC-2E59-48A6-AFDC-82D95B1F5C6F}" destId="{E3568F44-9525-4C52-AE4C-47789C6BD461}" srcOrd="0" destOrd="0" parTransId="{DABC1FD2-A104-4ECB-A7FD-599721F611A3}" sibTransId="{37ED2D28-ACB7-4790-95D9-C128C21DEAB6}"/>
    <dgm:cxn modelId="{8184E177-A2D6-4FE6-8275-DB32278B6CEC}" srcId="{BAF806EC-2E59-48A6-AFDC-82D95B1F5C6F}" destId="{C554277F-0E02-4A70-AEC0-F51D13198FF5}" srcOrd="3" destOrd="0" parTransId="{FA65A707-EF6D-45E9-950B-CE34CDA06812}" sibTransId="{6AA48081-D51C-4AB6-B740-84FACDF6F75D}"/>
    <dgm:cxn modelId="{50B0195D-5240-4F3E-B1D9-F7F8030551FF}" srcId="{BAF806EC-2E59-48A6-AFDC-82D95B1F5C6F}" destId="{5DCEE1E6-5746-4D27-9781-D6AEFBC8693C}" srcOrd="2" destOrd="0" parTransId="{E61F828C-5524-42CB-9ED9-125DC228B68B}" sibTransId="{A2E983BF-0154-40E1-A96A-C3A0C8F6C808}"/>
    <dgm:cxn modelId="{D3B4C6F4-E6D1-4658-A2F2-057D9345611B}" type="presOf" srcId="{5DCEE1E6-5746-4D27-9781-D6AEFBC8693C}" destId="{65328AD3-4CE6-4B7E-80F5-CB4488A51174}" srcOrd="1" destOrd="0" presId="urn:microsoft.com/office/officeart/2005/8/layout/list1"/>
    <dgm:cxn modelId="{590434FB-B0DF-4676-A6DE-864A222A0BCE}" type="presOf" srcId="{840B0D9E-5C9E-41AF-BF65-D9E5EDAAB190}" destId="{A8A64A11-CFDA-4273-B47E-781A53E8EE46}" srcOrd="1" destOrd="0" presId="urn:microsoft.com/office/officeart/2005/8/layout/list1"/>
    <dgm:cxn modelId="{0B73E5B1-2C60-41E9-B6E4-A8F27A5D5056}" type="presOf" srcId="{5DCEE1E6-5746-4D27-9781-D6AEFBC8693C}" destId="{BF40D38F-BDAE-4205-BF7C-291C1A0F421D}" srcOrd="0" destOrd="0" presId="urn:microsoft.com/office/officeart/2005/8/layout/list1"/>
    <dgm:cxn modelId="{611F3C34-5D39-455F-8AEC-3BC88168D096}" type="presOf" srcId="{C554277F-0E02-4A70-AEC0-F51D13198FF5}" destId="{84025C65-1EEA-40BE-9B9F-7E6B23647F36}" srcOrd="1" destOrd="0" presId="urn:microsoft.com/office/officeart/2005/8/layout/list1"/>
    <dgm:cxn modelId="{C108C4DF-CDFD-4210-AAC6-A611D5F9EAAD}" type="presOf" srcId="{8172B2AB-6C53-4374-8AB7-B28335DCAE84}" destId="{F226D898-B052-4320-B69C-B19C3A4A99E2}" srcOrd="1" destOrd="0" presId="urn:microsoft.com/office/officeart/2005/8/layout/list1"/>
    <dgm:cxn modelId="{EDEB8856-8600-4B25-9859-FEA995544784}" type="presParOf" srcId="{3EA1096E-3F16-4FAD-8209-28A7F4CC587A}" destId="{0EA50B67-6640-4A57-B943-06D1AE4854B8}" srcOrd="0" destOrd="0" presId="urn:microsoft.com/office/officeart/2005/8/layout/list1"/>
    <dgm:cxn modelId="{D40F7E7F-2136-4348-9223-006F36E549B1}" type="presParOf" srcId="{0EA50B67-6640-4A57-B943-06D1AE4854B8}" destId="{478955EB-63AE-4C4F-9FCC-45812C04723B}" srcOrd="0" destOrd="0" presId="urn:microsoft.com/office/officeart/2005/8/layout/list1"/>
    <dgm:cxn modelId="{7A4A6AEA-9606-427D-9726-35FC8C905C42}" type="presParOf" srcId="{0EA50B67-6640-4A57-B943-06D1AE4854B8}" destId="{88A16AA5-6D34-4E12-905F-2CFC7334BFCB}" srcOrd="1" destOrd="0" presId="urn:microsoft.com/office/officeart/2005/8/layout/list1"/>
    <dgm:cxn modelId="{B7E2B870-8906-4BBF-9016-DB2989330C9C}" type="presParOf" srcId="{3EA1096E-3F16-4FAD-8209-28A7F4CC587A}" destId="{45C5D390-DE39-416E-9095-D54D9EBC0C89}" srcOrd="1" destOrd="0" presId="urn:microsoft.com/office/officeart/2005/8/layout/list1"/>
    <dgm:cxn modelId="{CD6C28A6-A19C-4625-B817-D313B81E1BEC}" type="presParOf" srcId="{3EA1096E-3F16-4FAD-8209-28A7F4CC587A}" destId="{E4DEB3CC-708B-4B78-A894-DDC1AFE9F6BE}" srcOrd="2" destOrd="0" presId="urn:microsoft.com/office/officeart/2005/8/layout/list1"/>
    <dgm:cxn modelId="{B3D8FAB5-0AE2-49D6-8398-7AE5B0D7EE11}" type="presParOf" srcId="{3EA1096E-3F16-4FAD-8209-28A7F4CC587A}" destId="{A5867077-D461-4DB2-9979-8D73A0EDFD3F}" srcOrd="3" destOrd="0" presId="urn:microsoft.com/office/officeart/2005/8/layout/list1"/>
    <dgm:cxn modelId="{1095A769-4598-4A9B-BACC-3FEFF16FDB2B}" type="presParOf" srcId="{3EA1096E-3F16-4FAD-8209-28A7F4CC587A}" destId="{0DBBB415-DB2A-4229-9E85-BB0F783BB236}" srcOrd="4" destOrd="0" presId="urn:microsoft.com/office/officeart/2005/8/layout/list1"/>
    <dgm:cxn modelId="{F7FE164C-40CF-4D3A-B1D3-0AF3CA7F218E}" type="presParOf" srcId="{0DBBB415-DB2A-4229-9E85-BB0F783BB236}" destId="{E46D64E8-B2CF-44EA-8DD5-91EAA45225A8}" srcOrd="0" destOrd="0" presId="urn:microsoft.com/office/officeart/2005/8/layout/list1"/>
    <dgm:cxn modelId="{CA985C5C-1FD0-4F8D-9BAC-ABA3FD166A78}" type="presParOf" srcId="{0DBBB415-DB2A-4229-9E85-BB0F783BB236}" destId="{A8A64A11-CFDA-4273-B47E-781A53E8EE46}" srcOrd="1" destOrd="0" presId="urn:microsoft.com/office/officeart/2005/8/layout/list1"/>
    <dgm:cxn modelId="{6E35CD02-A2C1-4101-895B-594560762FD4}" type="presParOf" srcId="{3EA1096E-3F16-4FAD-8209-28A7F4CC587A}" destId="{DAFB8CDB-FCE3-41C7-AB8F-88F32774D2E5}" srcOrd="5" destOrd="0" presId="urn:microsoft.com/office/officeart/2005/8/layout/list1"/>
    <dgm:cxn modelId="{E8E15ED6-354F-4D4B-9929-398E28AEF9D0}" type="presParOf" srcId="{3EA1096E-3F16-4FAD-8209-28A7F4CC587A}" destId="{2437DCCA-98E9-4FE2-824F-CE9548C1D20C}" srcOrd="6" destOrd="0" presId="urn:microsoft.com/office/officeart/2005/8/layout/list1"/>
    <dgm:cxn modelId="{F4EF305D-2042-480D-9025-F92B5841E52B}" type="presParOf" srcId="{3EA1096E-3F16-4FAD-8209-28A7F4CC587A}" destId="{EB1D3920-9FE8-4775-B1C5-8E5C9C03E294}" srcOrd="7" destOrd="0" presId="urn:microsoft.com/office/officeart/2005/8/layout/list1"/>
    <dgm:cxn modelId="{EE2A37D0-629F-424C-BAA6-D85F95528EFF}" type="presParOf" srcId="{3EA1096E-3F16-4FAD-8209-28A7F4CC587A}" destId="{1B5AC4D6-4FE2-43D9-8C9C-14797F581D4D}" srcOrd="8" destOrd="0" presId="urn:microsoft.com/office/officeart/2005/8/layout/list1"/>
    <dgm:cxn modelId="{7FB4449B-8D76-4F17-9E39-75FDFEF718B1}" type="presParOf" srcId="{1B5AC4D6-4FE2-43D9-8C9C-14797F581D4D}" destId="{BF40D38F-BDAE-4205-BF7C-291C1A0F421D}" srcOrd="0" destOrd="0" presId="urn:microsoft.com/office/officeart/2005/8/layout/list1"/>
    <dgm:cxn modelId="{8C9FAC3A-761B-4A24-89B7-77F249621D81}" type="presParOf" srcId="{1B5AC4D6-4FE2-43D9-8C9C-14797F581D4D}" destId="{65328AD3-4CE6-4B7E-80F5-CB4488A51174}" srcOrd="1" destOrd="0" presId="urn:microsoft.com/office/officeart/2005/8/layout/list1"/>
    <dgm:cxn modelId="{12562212-4C2D-4D2A-9EFF-2C7ADD36EC75}" type="presParOf" srcId="{3EA1096E-3F16-4FAD-8209-28A7F4CC587A}" destId="{0EF1B712-0611-47DA-B72B-BF83CF6BFFC6}" srcOrd="9" destOrd="0" presId="urn:microsoft.com/office/officeart/2005/8/layout/list1"/>
    <dgm:cxn modelId="{91D505EE-9E7E-4931-8DF5-34CB388F714C}" type="presParOf" srcId="{3EA1096E-3F16-4FAD-8209-28A7F4CC587A}" destId="{EBA7E156-DF8F-4CE9-8E88-ED4B43A558BD}" srcOrd="10" destOrd="0" presId="urn:microsoft.com/office/officeart/2005/8/layout/list1"/>
    <dgm:cxn modelId="{9C172298-2728-40BB-A84A-7EA2E42746A9}" type="presParOf" srcId="{3EA1096E-3F16-4FAD-8209-28A7F4CC587A}" destId="{45EA9762-92CF-4806-A29C-C858374ACAD4}" srcOrd="11" destOrd="0" presId="urn:microsoft.com/office/officeart/2005/8/layout/list1"/>
    <dgm:cxn modelId="{0259A446-CFE5-487E-A79C-C43A2426ED24}" type="presParOf" srcId="{3EA1096E-3F16-4FAD-8209-28A7F4CC587A}" destId="{9D224F5B-AD93-4995-982D-67A1A102380A}" srcOrd="12" destOrd="0" presId="urn:microsoft.com/office/officeart/2005/8/layout/list1"/>
    <dgm:cxn modelId="{529E9AB3-ED50-44F3-8007-554B5C860671}" type="presParOf" srcId="{9D224F5B-AD93-4995-982D-67A1A102380A}" destId="{DCCBFCD4-1742-4495-9D4E-E5F89BF875F9}" srcOrd="0" destOrd="0" presId="urn:microsoft.com/office/officeart/2005/8/layout/list1"/>
    <dgm:cxn modelId="{0E5B0B64-91F0-444B-94CE-E1491E17C7B3}" type="presParOf" srcId="{9D224F5B-AD93-4995-982D-67A1A102380A}" destId="{84025C65-1EEA-40BE-9B9F-7E6B23647F36}" srcOrd="1" destOrd="0" presId="urn:microsoft.com/office/officeart/2005/8/layout/list1"/>
    <dgm:cxn modelId="{895DC0F9-638A-453F-A180-A1F2D9F33348}" type="presParOf" srcId="{3EA1096E-3F16-4FAD-8209-28A7F4CC587A}" destId="{F4335E1D-D6CD-4B58-A3C4-5D2A8F9C77AC}" srcOrd="13" destOrd="0" presId="urn:microsoft.com/office/officeart/2005/8/layout/list1"/>
    <dgm:cxn modelId="{2F060A1B-962B-4C2C-8208-17C86E7DE25D}" type="presParOf" srcId="{3EA1096E-3F16-4FAD-8209-28A7F4CC587A}" destId="{4CFB65A3-DAD9-4640-9FEB-D9489CF652CD}" srcOrd="14" destOrd="0" presId="urn:microsoft.com/office/officeart/2005/8/layout/list1"/>
    <dgm:cxn modelId="{E4D91D2B-33E2-4D7E-A236-7F713BAE1D5C}" type="presParOf" srcId="{3EA1096E-3F16-4FAD-8209-28A7F4CC587A}" destId="{3971BD25-D507-46D4-83C1-6D081AB9BA19}" srcOrd="15" destOrd="0" presId="urn:microsoft.com/office/officeart/2005/8/layout/list1"/>
    <dgm:cxn modelId="{7BC2B1E7-B3D6-44AE-916B-96F396CDCC13}" type="presParOf" srcId="{3EA1096E-3F16-4FAD-8209-28A7F4CC587A}" destId="{E44DD139-C96C-4EC5-838C-AE864A7FD80F}" srcOrd="16" destOrd="0" presId="urn:microsoft.com/office/officeart/2005/8/layout/list1"/>
    <dgm:cxn modelId="{9756E0EA-64CB-40B5-9F0B-AE2FE695ADA3}" type="presParOf" srcId="{E44DD139-C96C-4EC5-838C-AE864A7FD80F}" destId="{D431A807-26B3-4DF4-9E0B-54B58B99F3CB}" srcOrd="0" destOrd="0" presId="urn:microsoft.com/office/officeart/2005/8/layout/list1"/>
    <dgm:cxn modelId="{AD6D12AD-0D83-4260-9938-06F7D8743E4A}" type="presParOf" srcId="{E44DD139-C96C-4EC5-838C-AE864A7FD80F}" destId="{A3BFE7B6-2FD8-4296-98E2-CB432818A095}" srcOrd="1" destOrd="0" presId="urn:microsoft.com/office/officeart/2005/8/layout/list1"/>
    <dgm:cxn modelId="{A74E2F43-D352-471A-A7AF-B7131EBE558C}" type="presParOf" srcId="{3EA1096E-3F16-4FAD-8209-28A7F4CC587A}" destId="{C71A49B9-DD29-425E-ADBB-326218560C51}" srcOrd="17" destOrd="0" presId="urn:microsoft.com/office/officeart/2005/8/layout/list1"/>
    <dgm:cxn modelId="{2861B7C1-C9E8-490C-9099-85F193B22721}" type="presParOf" srcId="{3EA1096E-3F16-4FAD-8209-28A7F4CC587A}" destId="{66367573-E9C5-403D-8708-A2D61EFE6903}" srcOrd="18" destOrd="0" presId="urn:microsoft.com/office/officeart/2005/8/layout/list1"/>
    <dgm:cxn modelId="{661898E3-BA30-4CF6-A5F6-974120B4A647}" type="presParOf" srcId="{3EA1096E-3F16-4FAD-8209-28A7F4CC587A}" destId="{B93C156C-8BD0-44EA-B03C-A412BCEDE6A1}" srcOrd="19" destOrd="0" presId="urn:microsoft.com/office/officeart/2005/8/layout/list1"/>
    <dgm:cxn modelId="{A58E81A2-F70F-42F2-A146-B881B489A6F4}" type="presParOf" srcId="{3EA1096E-3F16-4FAD-8209-28A7F4CC587A}" destId="{2C7B6EEC-1823-43A8-9259-BEE964D91D1D}" srcOrd="20" destOrd="0" presId="urn:microsoft.com/office/officeart/2005/8/layout/list1"/>
    <dgm:cxn modelId="{E69D4C36-9932-4A79-A25C-252E2E0FF860}" type="presParOf" srcId="{2C7B6EEC-1823-43A8-9259-BEE964D91D1D}" destId="{F7A706DB-79B5-4286-A73C-CA9075245FA2}" srcOrd="0" destOrd="0" presId="urn:microsoft.com/office/officeart/2005/8/layout/list1"/>
    <dgm:cxn modelId="{63C7D8CC-C55F-4C71-92E0-967010D42E8C}" type="presParOf" srcId="{2C7B6EEC-1823-43A8-9259-BEE964D91D1D}" destId="{B50D19BF-E1CE-4B14-A30B-7819ED779F0F}" srcOrd="1" destOrd="0" presId="urn:microsoft.com/office/officeart/2005/8/layout/list1"/>
    <dgm:cxn modelId="{508272AF-CE95-4484-94AE-FAA7399A866D}" type="presParOf" srcId="{3EA1096E-3F16-4FAD-8209-28A7F4CC587A}" destId="{2F3341F0-29B1-45A8-9EB2-6E299460834C}" srcOrd="21" destOrd="0" presId="urn:microsoft.com/office/officeart/2005/8/layout/list1"/>
    <dgm:cxn modelId="{879B9DAF-5078-4D51-A0C0-31DB0EAE5D30}" type="presParOf" srcId="{3EA1096E-3F16-4FAD-8209-28A7F4CC587A}" destId="{C12F64BE-B19B-4751-A724-C681D6892B62}" srcOrd="22" destOrd="0" presId="urn:microsoft.com/office/officeart/2005/8/layout/list1"/>
    <dgm:cxn modelId="{82642354-5397-4037-9E58-4CFE2A2CC32C}" type="presParOf" srcId="{3EA1096E-3F16-4FAD-8209-28A7F4CC587A}" destId="{3A32BE77-81E3-41FA-9F89-5485FCDE1AF7}" srcOrd="23" destOrd="0" presId="urn:microsoft.com/office/officeart/2005/8/layout/list1"/>
    <dgm:cxn modelId="{D88057F1-A7D9-4D54-B027-3A9726F316EF}" type="presParOf" srcId="{3EA1096E-3F16-4FAD-8209-28A7F4CC587A}" destId="{176BF734-73B8-48D2-8AB2-832B968E29A3}" srcOrd="24" destOrd="0" presId="urn:microsoft.com/office/officeart/2005/8/layout/list1"/>
    <dgm:cxn modelId="{C1FB95B2-8F1C-46B8-8B1A-188C23FE7178}" type="presParOf" srcId="{176BF734-73B8-48D2-8AB2-832B968E29A3}" destId="{795BA7A8-1725-4F1B-AC6F-89D9BCFC6E01}" srcOrd="0" destOrd="0" presId="urn:microsoft.com/office/officeart/2005/8/layout/list1"/>
    <dgm:cxn modelId="{B6B51E57-DD81-4FB7-8DD3-5CDA765CC2CC}" type="presParOf" srcId="{176BF734-73B8-48D2-8AB2-832B968E29A3}" destId="{F226D898-B052-4320-B69C-B19C3A4A99E2}" srcOrd="1" destOrd="0" presId="urn:microsoft.com/office/officeart/2005/8/layout/list1"/>
    <dgm:cxn modelId="{F640002C-D3E8-4EF0-9764-033E9CE5C8F6}" type="presParOf" srcId="{3EA1096E-3F16-4FAD-8209-28A7F4CC587A}" destId="{B06AA7E0-4B5B-49ED-B75A-4891D01A1153}" srcOrd="25" destOrd="0" presId="urn:microsoft.com/office/officeart/2005/8/layout/list1"/>
    <dgm:cxn modelId="{6E81A146-39FD-4EC4-853E-CE0174B161EE}" type="presParOf" srcId="{3EA1096E-3F16-4FAD-8209-28A7F4CC587A}" destId="{743BA70E-7846-4F18-A664-58CD1267D39D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2DA4809-6AF0-4D4F-A91C-86E49B6614F9}">
      <dsp:nvSpPr>
        <dsp:cNvPr id="0" name=""/>
        <dsp:cNvSpPr/>
      </dsp:nvSpPr>
      <dsp:spPr>
        <a:xfrm>
          <a:off x="648104" y="0"/>
          <a:ext cx="7222402" cy="4835570"/>
        </a:xfrm>
        <a:prstGeom prst="rightArrow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B34754-CE57-41D8-B4BC-DEB108E0AE52}">
      <dsp:nvSpPr>
        <dsp:cNvPr id="0" name=""/>
        <dsp:cNvSpPr/>
      </dsp:nvSpPr>
      <dsp:spPr>
        <a:xfrm>
          <a:off x="3922" y="1235168"/>
          <a:ext cx="2579105" cy="23652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Приказ управления образования администрации </a:t>
          </a:r>
          <a:r>
            <a:rPr lang="ru-RU" sz="1400" kern="1200" dirty="0" err="1" smtClean="0"/>
            <a:t>Меленковского</a:t>
          </a:r>
          <a:r>
            <a:rPr lang="ru-RU" sz="1400" kern="1200" dirty="0" smtClean="0"/>
            <a:t> района от 26.01.2021 № 24-О            "О назначении муниципального координатора проекта адресной методической помощи 500+»</a:t>
          </a:r>
          <a:endParaRPr lang="ru-RU" sz="1400" kern="1200" dirty="0"/>
        </a:p>
      </dsp:txBody>
      <dsp:txXfrm>
        <a:off x="3922" y="1235168"/>
        <a:ext cx="2579105" cy="2365232"/>
      </dsp:txXfrm>
    </dsp:sp>
    <dsp:sp modelId="{2AA2DF50-CEBB-41BE-93E5-4D045348CE7A}">
      <dsp:nvSpPr>
        <dsp:cNvPr id="0" name=""/>
        <dsp:cNvSpPr/>
      </dsp:nvSpPr>
      <dsp:spPr>
        <a:xfrm>
          <a:off x="2958919" y="1307180"/>
          <a:ext cx="2579105" cy="22212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</a:t>
          </a:r>
          <a:r>
            <a:rPr lang="ru-RU" sz="1400" b="0" i="0" kern="1200" baseline="0" dirty="0" smtClean="0"/>
            <a:t>риказ управления образования администрации </a:t>
          </a:r>
          <a:r>
            <a:rPr lang="ru-RU" sz="1400" b="0" i="0" kern="1200" baseline="0" dirty="0" err="1" smtClean="0"/>
            <a:t>Меленковского</a:t>
          </a:r>
          <a:r>
            <a:rPr lang="ru-RU" sz="1400" b="0" i="0" kern="1200" baseline="0" dirty="0" smtClean="0"/>
            <a:t> района от 27.01.2021 № 26-О            "О назначении кураторов проекта адресной методической помощи 500+»</a:t>
          </a:r>
          <a:endParaRPr lang="ru-RU" sz="1400" kern="1200" dirty="0"/>
        </a:p>
      </dsp:txBody>
      <dsp:txXfrm>
        <a:off x="2958919" y="1307180"/>
        <a:ext cx="2579105" cy="2221209"/>
      </dsp:txXfrm>
    </dsp:sp>
    <dsp:sp modelId="{6AA0C19E-BCAF-4ACA-9E41-7BA6D851BE28}">
      <dsp:nvSpPr>
        <dsp:cNvPr id="0" name=""/>
        <dsp:cNvSpPr/>
      </dsp:nvSpPr>
      <dsp:spPr>
        <a:xfrm>
          <a:off x="5913915" y="1307180"/>
          <a:ext cx="2579105" cy="22212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Приказ управления образования администрации </a:t>
          </a:r>
          <a:r>
            <a:rPr lang="ru-RU" sz="1400" kern="1200" dirty="0" err="1" smtClean="0"/>
            <a:t>Меленковского</a:t>
          </a:r>
          <a:r>
            <a:rPr lang="ru-RU" sz="1400" kern="1200" dirty="0" smtClean="0"/>
            <a:t> района  от 01.04.2021 №161-о          «Об утверждении плана-графика («дорожной карты»)муниципальных мероприятий  по проекту адресной методической помощи 500+»</a:t>
          </a:r>
          <a:endParaRPr lang="ru-RU" sz="1400" kern="1200" dirty="0"/>
        </a:p>
      </dsp:txBody>
      <dsp:txXfrm>
        <a:off x="5913915" y="1307180"/>
        <a:ext cx="2579105" cy="222120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52C66C3-2FF1-4CC7-985F-C9F09E67FDEA}">
      <dsp:nvSpPr>
        <dsp:cNvPr id="0" name=""/>
        <dsp:cNvSpPr/>
      </dsp:nvSpPr>
      <dsp:spPr>
        <a:xfrm>
          <a:off x="1317268" y="0"/>
          <a:ext cx="4464496" cy="4464496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60C053-46BA-4A7E-8001-C35A48AE8BF4}">
      <dsp:nvSpPr>
        <dsp:cNvPr id="0" name=""/>
        <dsp:cNvSpPr/>
      </dsp:nvSpPr>
      <dsp:spPr>
        <a:xfrm>
          <a:off x="3445582" y="446885"/>
          <a:ext cx="2901922" cy="63479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baseline="0" dirty="0" smtClean="0"/>
            <a:t>нормативно-правовая база</a:t>
          </a:r>
          <a:endParaRPr lang="ru-RU" sz="1800" b="1" i="0" kern="1200" baseline="0" dirty="0"/>
        </a:p>
      </dsp:txBody>
      <dsp:txXfrm>
        <a:off x="3445582" y="446885"/>
        <a:ext cx="2901922" cy="634795"/>
      </dsp:txXfrm>
    </dsp:sp>
    <dsp:sp modelId="{62DFD087-5E1A-4CFB-B3C8-ACC60E5F657B}">
      <dsp:nvSpPr>
        <dsp:cNvPr id="0" name=""/>
        <dsp:cNvSpPr/>
      </dsp:nvSpPr>
      <dsp:spPr>
        <a:xfrm>
          <a:off x="3445582" y="1161030"/>
          <a:ext cx="2901922" cy="63479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baseline="0" dirty="0" smtClean="0"/>
            <a:t>состав педагогического коллектива</a:t>
          </a:r>
          <a:endParaRPr lang="ru-RU" sz="1800" b="1" i="0" kern="1200" baseline="0" dirty="0"/>
        </a:p>
      </dsp:txBody>
      <dsp:txXfrm>
        <a:off x="3445582" y="1161030"/>
        <a:ext cx="2901922" cy="634795"/>
      </dsp:txXfrm>
    </dsp:sp>
    <dsp:sp modelId="{398A61E3-2BCE-4D5A-89F0-4364C27D766B}">
      <dsp:nvSpPr>
        <dsp:cNvPr id="0" name=""/>
        <dsp:cNvSpPr/>
      </dsp:nvSpPr>
      <dsp:spPr>
        <a:xfrm>
          <a:off x="3445582" y="1875175"/>
          <a:ext cx="2901922" cy="63479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baseline="0" dirty="0" err="1" smtClean="0"/>
            <a:t>самообследование</a:t>
          </a:r>
          <a:endParaRPr lang="ru-RU" sz="1800" b="1" i="0" kern="1200" baseline="0" dirty="0"/>
        </a:p>
      </dsp:txBody>
      <dsp:txXfrm>
        <a:off x="3445582" y="1875175"/>
        <a:ext cx="2901922" cy="634795"/>
      </dsp:txXfrm>
    </dsp:sp>
    <dsp:sp modelId="{E8F1D326-8A4B-4157-95FB-F7D72ED0FB4D}">
      <dsp:nvSpPr>
        <dsp:cNvPr id="0" name=""/>
        <dsp:cNvSpPr/>
      </dsp:nvSpPr>
      <dsp:spPr>
        <a:xfrm>
          <a:off x="3445582" y="2589320"/>
          <a:ext cx="2901922" cy="63479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baseline="0" dirty="0" smtClean="0"/>
            <a:t>контингент обучающихся</a:t>
          </a:r>
          <a:endParaRPr lang="ru-RU" sz="1800" b="1" i="0" kern="1200" baseline="0" dirty="0"/>
        </a:p>
      </dsp:txBody>
      <dsp:txXfrm>
        <a:off x="3445582" y="2589320"/>
        <a:ext cx="2901922" cy="634795"/>
      </dsp:txXfrm>
    </dsp:sp>
    <dsp:sp modelId="{173BAC78-87D4-4880-AB4B-E782658BBC01}">
      <dsp:nvSpPr>
        <dsp:cNvPr id="0" name=""/>
        <dsp:cNvSpPr/>
      </dsp:nvSpPr>
      <dsp:spPr>
        <a:xfrm>
          <a:off x="3445582" y="3303465"/>
          <a:ext cx="2901922" cy="63479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baseline="0" dirty="0" smtClean="0"/>
            <a:t>работа с родителями</a:t>
          </a:r>
          <a:endParaRPr lang="ru-RU" sz="1800" b="1" i="0" kern="1200" baseline="0" dirty="0"/>
        </a:p>
      </dsp:txBody>
      <dsp:txXfrm>
        <a:off x="3445582" y="3303465"/>
        <a:ext cx="2901922" cy="63479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4DEB3CC-708B-4B78-A894-DDC1AFE9F6BE}">
      <dsp:nvSpPr>
        <dsp:cNvPr id="0" name=""/>
        <dsp:cNvSpPr/>
      </dsp:nvSpPr>
      <dsp:spPr>
        <a:xfrm>
          <a:off x="0" y="336920"/>
          <a:ext cx="7272808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A16AA5-6D34-4E12-905F-2CFC7334BFCB}">
      <dsp:nvSpPr>
        <dsp:cNvPr id="0" name=""/>
        <dsp:cNvSpPr/>
      </dsp:nvSpPr>
      <dsp:spPr>
        <a:xfrm>
          <a:off x="348022" y="144015"/>
          <a:ext cx="6924785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426" tIns="0" rIns="192426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1.Анкетирование (ОО без помощи координатора и куратора) </a:t>
          </a:r>
          <a:endParaRPr lang="ru-RU" sz="1800" kern="1200" dirty="0"/>
        </a:p>
      </dsp:txBody>
      <dsp:txXfrm>
        <a:off x="348022" y="144015"/>
        <a:ext cx="6924785" cy="531360"/>
      </dsp:txXfrm>
    </dsp:sp>
    <dsp:sp modelId="{2437DCCA-98E9-4FE2-824F-CE9548C1D20C}">
      <dsp:nvSpPr>
        <dsp:cNvPr id="0" name=""/>
        <dsp:cNvSpPr/>
      </dsp:nvSpPr>
      <dsp:spPr>
        <a:xfrm>
          <a:off x="0" y="1153400"/>
          <a:ext cx="7272808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A64A11-CFDA-4273-B47E-781A53E8EE46}">
      <dsp:nvSpPr>
        <dsp:cNvPr id="0" name=""/>
        <dsp:cNvSpPr/>
      </dsp:nvSpPr>
      <dsp:spPr>
        <a:xfrm>
          <a:off x="346239" y="887720"/>
          <a:ext cx="6924785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426" tIns="0" rIns="192426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2.Экспертная оценка образовательной организации </a:t>
          </a:r>
          <a:endParaRPr lang="ru-RU" sz="1800" kern="1200" dirty="0"/>
        </a:p>
      </dsp:txBody>
      <dsp:txXfrm>
        <a:off x="346239" y="887720"/>
        <a:ext cx="6924785" cy="531360"/>
      </dsp:txXfrm>
    </dsp:sp>
    <dsp:sp modelId="{EBA7E156-DF8F-4CE9-8E88-ED4B43A558BD}">
      <dsp:nvSpPr>
        <dsp:cNvPr id="0" name=""/>
        <dsp:cNvSpPr/>
      </dsp:nvSpPr>
      <dsp:spPr>
        <a:xfrm>
          <a:off x="0" y="1969880"/>
          <a:ext cx="7272808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328AD3-4CE6-4B7E-80F5-CB4488A51174}">
      <dsp:nvSpPr>
        <dsp:cNvPr id="0" name=""/>
        <dsp:cNvSpPr/>
      </dsp:nvSpPr>
      <dsp:spPr>
        <a:xfrm>
          <a:off x="346239" y="1704200"/>
          <a:ext cx="6924785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426" tIns="0" rIns="192426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3.Встреча с администрацией школы </a:t>
          </a:r>
          <a:endParaRPr lang="ru-RU" sz="1800" kern="1200" dirty="0"/>
        </a:p>
      </dsp:txBody>
      <dsp:txXfrm>
        <a:off x="346239" y="1704200"/>
        <a:ext cx="6924785" cy="531360"/>
      </dsp:txXfrm>
    </dsp:sp>
    <dsp:sp modelId="{4CFB65A3-DAD9-4640-9FEB-D9489CF652CD}">
      <dsp:nvSpPr>
        <dsp:cNvPr id="0" name=""/>
        <dsp:cNvSpPr/>
      </dsp:nvSpPr>
      <dsp:spPr>
        <a:xfrm>
          <a:off x="0" y="2786360"/>
          <a:ext cx="7272808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025C65-1EEA-40BE-9B9F-7E6B23647F36}">
      <dsp:nvSpPr>
        <dsp:cNvPr id="0" name=""/>
        <dsp:cNvSpPr/>
      </dsp:nvSpPr>
      <dsp:spPr>
        <a:xfrm>
          <a:off x="346239" y="2520680"/>
          <a:ext cx="6924785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426" tIns="0" rIns="192426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4.Знакомство с коллективом школы </a:t>
          </a:r>
          <a:endParaRPr lang="ru-RU" sz="1800" kern="1200" dirty="0"/>
        </a:p>
      </dsp:txBody>
      <dsp:txXfrm>
        <a:off x="346239" y="2520680"/>
        <a:ext cx="6924785" cy="531360"/>
      </dsp:txXfrm>
    </dsp:sp>
    <dsp:sp modelId="{66367573-E9C5-403D-8708-A2D61EFE6903}">
      <dsp:nvSpPr>
        <dsp:cNvPr id="0" name=""/>
        <dsp:cNvSpPr/>
      </dsp:nvSpPr>
      <dsp:spPr>
        <a:xfrm>
          <a:off x="0" y="3602840"/>
          <a:ext cx="7272808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BFE7B6-2FD8-4296-98E2-CB432818A095}">
      <dsp:nvSpPr>
        <dsp:cNvPr id="0" name=""/>
        <dsp:cNvSpPr/>
      </dsp:nvSpPr>
      <dsp:spPr>
        <a:xfrm>
          <a:off x="346239" y="3337160"/>
          <a:ext cx="6924785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426" tIns="0" rIns="192426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5.Анализ стартовой диагностики (выбор высоких рисков) </a:t>
          </a:r>
          <a:endParaRPr lang="ru-RU" sz="1800" kern="1200" dirty="0"/>
        </a:p>
      </dsp:txBody>
      <dsp:txXfrm>
        <a:off x="346239" y="3337160"/>
        <a:ext cx="6924785" cy="531360"/>
      </dsp:txXfrm>
    </dsp:sp>
    <dsp:sp modelId="{C12F64BE-B19B-4751-A724-C681D6892B62}">
      <dsp:nvSpPr>
        <dsp:cNvPr id="0" name=""/>
        <dsp:cNvSpPr/>
      </dsp:nvSpPr>
      <dsp:spPr>
        <a:xfrm>
          <a:off x="0" y="4419320"/>
          <a:ext cx="7272808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0D19BF-E1CE-4B14-A30B-7819ED779F0F}">
      <dsp:nvSpPr>
        <dsp:cNvPr id="0" name=""/>
        <dsp:cNvSpPr/>
      </dsp:nvSpPr>
      <dsp:spPr>
        <a:xfrm>
          <a:off x="346239" y="4153640"/>
          <a:ext cx="6924785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426" tIns="0" rIns="192426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6.Планирование мероприятий по каждому риску </a:t>
          </a:r>
          <a:endParaRPr lang="ru-RU" sz="1800" kern="1200" dirty="0"/>
        </a:p>
      </dsp:txBody>
      <dsp:txXfrm>
        <a:off x="346239" y="4153640"/>
        <a:ext cx="6924785" cy="531360"/>
      </dsp:txXfrm>
    </dsp:sp>
    <dsp:sp modelId="{743BA70E-7846-4F18-A664-58CD1267D39D}">
      <dsp:nvSpPr>
        <dsp:cNvPr id="0" name=""/>
        <dsp:cNvSpPr/>
      </dsp:nvSpPr>
      <dsp:spPr>
        <a:xfrm>
          <a:off x="0" y="5235800"/>
          <a:ext cx="7272808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26D898-B052-4320-B69C-B19C3A4A99E2}">
      <dsp:nvSpPr>
        <dsp:cNvPr id="0" name=""/>
        <dsp:cNvSpPr/>
      </dsp:nvSpPr>
      <dsp:spPr>
        <a:xfrm>
          <a:off x="346239" y="4970120"/>
          <a:ext cx="6924785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426" tIns="0" rIns="192426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7.Разработка программы развития школы, формирование дорожной карты</a:t>
          </a:r>
          <a:endParaRPr lang="ru-RU" sz="1800" kern="1200" dirty="0"/>
        </a:p>
      </dsp:txBody>
      <dsp:txXfrm>
        <a:off x="346239" y="4970120"/>
        <a:ext cx="6924785" cy="5313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FFEA3-7342-4A64-B2A9-A1477F592B35}" type="datetimeFigureOut">
              <a:rPr lang="ru-RU" smtClean="0"/>
              <a:pPr/>
              <a:t>07.10.2021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F45EB-7A49-4CAB-A867-D734F657AA4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FFEA3-7342-4A64-B2A9-A1477F592B35}" type="datetimeFigureOut">
              <a:rPr lang="ru-RU" smtClean="0"/>
              <a:pPr/>
              <a:t>07.10.2021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F45EB-7A49-4CAB-A867-D734F657AA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FFEA3-7342-4A64-B2A9-A1477F592B35}" type="datetimeFigureOut">
              <a:rPr lang="ru-RU" smtClean="0"/>
              <a:pPr/>
              <a:t>07.10.2021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F45EB-7A49-4CAB-A867-D734F657AA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FFEA3-7342-4A64-B2A9-A1477F592B35}" type="datetimeFigureOut">
              <a:rPr lang="ru-RU" smtClean="0"/>
              <a:pPr/>
              <a:t>07.10.2021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F45EB-7A49-4CAB-A867-D734F657AA4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FFEA3-7342-4A64-B2A9-A1477F592B35}" type="datetimeFigureOut">
              <a:rPr lang="ru-RU" smtClean="0"/>
              <a:pPr/>
              <a:t>07.10.2021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F45EB-7A49-4CAB-A867-D734F657AA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FFEA3-7342-4A64-B2A9-A1477F592B35}" type="datetimeFigureOut">
              <a:rPr lang="ru-RU" smtClean="0"/>
              <a:pPr/>
              <a:t>07.10.2021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F45EB-7A49-4CAB-A867-D734F657AA4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FFEA3-7342-4A64-B2A9-A1477F592B35}" type="datetimeFigureOut">
              <a:rPr lang="ru-RU" smtClean="0"/>
              <a:pPr/>
              <a:t>07.10.2021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F45EB-7A49-4CAB-A867-D734F657AA4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FFEA3-7342-4A64-B2A9-A1477F592B35}" type="datetimeFigureOut">
              <a:rPr lang="ru-RU" smtClean="0"/>
              <a:pPr/>
              <a:t>07.10.2021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F45EB-7A49-4CAB-A867-D734F657AA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FFEA3-7342-4A64-B2A9-A1477F592B35}" type="datetimeFigureOut">
              <a:rPr lang="ru-RU" smtClean="0"/>
              <a:pPr/>
              <a:t>07.10.2021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F45EB-7A49-4CAB-A867-D734F657AA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FFEA3-7342-4A64-B2A9-A1477F592B35}" type="datetimeFigureOut">
              <a:rPr lang="ru-RU" smtClean="0"/>
              <a:pPr/>
              <a:t>07.10.2021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F45EB-7A49-4CAB-A867-D734F657AA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FFEA3-7342-4A64-B2A9-A1477F592B35}" type="datetimeFigureOut">
              <a:rPr lang="ru-RU" smtClean="0"/>
              <a:pPr/>
              <a:t>07.10.2021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F45EB-7A49-4CAB-A867-D734F657AA4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64FFEA3-7342-4A64-B2A9-A1477F592B35}" type="datetimeFigureOut">
              <a:rPr lang="ru-RU" smtClean="0"/>
              <a:pPr/>
              <a:t>07.10.2021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5CF45EB-7A49-4CAB-A867-D734F657AA4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5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260648"/>
            <a:ext cx="7632700" cy="74295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1600" b="1" dirty="0" smtClean="0"/>
              <a:t>Областное совещание с участниками проекта адресной методической помощи 500+ </a:t>
            </a:r>
            <a:endParaRPr lang="ru-RU" altLang="ru-RU" sz="1600" b="1" i="1" dirty="0" smtClean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08520" y="404664"/>
            <a:ext cx="9000999" cy="936104"/>
          </a:xfrm>
        </p:spPr>
        <p:txBody>
          <a:bodyPr/>
          <a:lstStyle/>
          <a:p>
            <a:pPr marL="18288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4400" dirty="0" smtClean="0">
                <a:solidFill>
                  <a:srgbClr val="7030A0"/>
                </a:solidFill>
              </a:rPr>
              <a:t> </a:t>
            </a:r>
            <a:br>
              <a:rPr lang="ru-RU" sz="4400" dirty="0" smtClean="0">
                <a:solidFill>
                  <a:srgbClr val="7030A0"/>
                </a:solidFill>
              </a:rPr>
            </a:br>
            <a:r>
              <a:rPr lang="ru-RU" sz="33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Взаимодействие всех участников проекта 500+ в системе преодоления  выявленных рисков.</a:t>
            </a:r>
            <a:endParaRPr lang="ru-RU" sz="33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  <p:pic>
        <p:nvPicPr>
          <p:cNvPr id="4" name="Рисунок 3" descr="C:\Documents and Settings\User\Рабочий стол\фотки\КЛУМБЫ 2017\IMG_20170815_11060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564904"/>
            <a:ext cx="5040560" cy="28848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25" name="Подзаголовок 2"/>
          <p:cNvSpPr txBox="1">
            <a:spLocks/>
          </p:cNvSpPr>
          <p:nvPr/>
        </p:nvSpPr>
        <p:spPr bwMode="auto">
          <a:xfrm>
            <a:off x="547687" y="5449793"/>
            <a:ext cx="748982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buFont typeface="Georgia" pitchFamily="18" charset="0"/>
              <a:buNone/>
            </a:pPr>
            <a:r>
              <a:rPr lang="ru-RU" altLang="ru-RU" sz="2000" b="1" dirty="0" smtClean="0">
                <a:solidFill>
                  <a:srgbClr val="002060"/>
                </a:solidFill>
              </a:rPr>
              <a:t>МБОУ </a:t>
            </a:r>
            <a:r>
              <a:rPr lang="ru-RU" altLang="ru-RU" sz="2000" b="1" dirty="0">
                <a:solidFill>
                  <a:srgbClr val="002060"/>
                </a:solidFill>
              </a:rPr>
              <a:t>«Тургеневская СОШ» </a:t>
            </a:r>
            <a:br>
              <a:rPr lang="ru-RU" altLang="ru-RU" sz="2000" b="1" dirty="0">
                <a:solidFill>
                  <a:srgbClr val="002060"/>
                </a:solidFill>
              </a:rPr>
            </a:br>
            <a:r>
              <a:rPr lang="ru-RU" altLang="ru-RU" sz="2000" b="1" dirty="0">
                <a:solidFill>
                  <a:srgbClr val="002060"/>
                </a:solidFill>
              </a:rPr>
              <a:t>Меленковского района Владимирской области</a:t>
            </a:r>
          </a:p>
          <a:p>
            <a:pPr algn="ctr" eaLnBrk="1" hangingPunct="1">
              <a:buFont typeface="Georgia" pitchFamily="18" charset="0"/>
              <a:buNone/>
            </a:pPr>
            <a:r>
              <a:rPr lang="ru-RU" altLang="ru-RU" sz="2000" b="1" dirty="0" smtClean="0">
                <a:solidFill>
                  <a:srgbClr val="002060"/>
                </a:solidFill>
              </a:rPr>
              <a:t>7 октября 2021 года</a:t>
            </a:r>
            <a:endParaRPr lang="ru-RU" alt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606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quarter" idx="13"/>
          </p:nvPr>
        </p:nvSpPr>
        <p:spPr>
          <a:xfrm>
            <a:off x="395536" y="260648"/>
            <a:ext cx="8640960" cy="5289768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             РИСК 2. Пониженный уровень школьного благополучия.</a:t>
            </a:r>
            <a:endParaRPr lang="ru-RU" sz="2400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ru-RU" sz="20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ПРОГРАММА </a:t>
            </a:r>
            <a:r>
              <a:rPr lang="ru-RU" sz="2000" b="1" dirty="0" err="1" smtClean="0">
                <a:solidFill>
                  <a:srgbClr val="FF0000"/>
                </a:solidFill>
              </a:rPr>
              <a:t>антирисковых</a:t>
            </a:r>
            <a:r>
              <a:rPr lang="ru-RU" sz="2000" b="1" dirty="0" smtClean="0">
                <a:solidFill>
                  <a:srgbClr val="FF0000"/>
                </a:solidFill>
              </a:rPr>
              <a:t> мер </a:t>
            </a:r>
            <a:endParaRPr lang="ru-RU" sz="2000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ПОВЫШЕНИЕ УРОВНЯ ШКОЛЬНОГО БЛАГОПОЛУЧИЯ </a:t>
            </a:r>
            <a:endParaRPr lang="ru-RU" sz="2000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ru-RU" sz="2000" dirty="0" smtClean="0">
              <a:solidFill>
                <a:srgbClr val="FF0000"/>
              </a:solidFill>
            </a:endParaRPr>
          </a:p>
          <a:p>
            <a:pPr algn="just"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Цель: </a:t>
            </a:r>
            <a:r>
              <a:rPr lang="ru-RU" sz="2000" dirty="0" smtClean="0"/>
              <a:t>улучшение уровня школьного благополучия через адаптацию учащихся к</a:t>
            </a:r>
          </a:p>
          <a:p>
            <a:pPr algn="just">
              <a:buNone/>
            </a:pPr>
            <a:r>
              <a:rPr lang="ru-RU" sz="2000" dirty="0" smtClean="0"/>
              <a:t>социальным изменениям и позитивного формирования личностных</a:t>
            </a:r>
          </a:p>
          <a:p>
            <a:pPr algn="just">
              <a:buNone/>
            </a:pPr>
            <a:r>
              <a:rPr lang="ru-RU" sz="2000" dirty="0" smtClean="0"/>
              <a:t>взаимоотношений между субъектами учебно-воспитательного процесса.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 Задачи:</a:t>
            </a:r>
          </a:p>
          <a:p>
            <a:pPr marL="502920" lvl="0" indent="-457200">
              <a:buFont typeface="+mj-lt"/>
              <a:buAutoNum type="arabicPeriod"/>
            </a:pPr>
            <a:r>
              <a:rPr lang="ru-RU" sz="2000" dirty="0" smtClean="0"/>
              <a:t>Осуществление мониторинга участников образовательного процесса по вопросу удовлетворенности образовательной организацией.</a:t>
            </a:r>
          </a:p>
          <a:p>
            <a:pPr marL="502920" lvl="0" indent="-457200">
              <a:buFont typeface="+mj-lt"/>
              <a:buAutoNum type="arabicPeriod"/>
            </a:pPr>
            <a:r>
              <a:rPr lang="ru-RU" sz="2000" dirty="0" smtClean="0"/>
              <a:t>Освоение педагогами современных методов активного взаимодействия с обучающимися и их родителями.</a:t>
            </a:r>
          </a:p>
          <a:p>
            <a:pPr marL="502920" lvl="0" indent="-457200">
              <a:buFont typeface="+mj-lt"/>
              <a:buAutoNum type="arabicPeriod"/>
            </a:pPr>
            <a:r>
              <a:rPr lang="ru-RU" sz="2000" dirty="0" smtClean="0"/>
              <a:t>Организация и проведение просветительной работы с родителями обучающихся.</a:t>
            </a:r>
          </a:p>
          <a:p>
            <a:pPr marL="502920" lvl="0" indent="-457200">
              <a:buFont typeface="+mj-lt"/>
              <a:buAutoNum type="arabicPeriod"/>
            </a:pPr>
            <a:r>
              <a:rPr lang="ru-RU" sz="2000" dirty="0" smtClean="0"/>
              <a:t>Развитие механизмов психолого-педагогической поддержки, профилактика конфликтов и </a:t>
            </a:r>
            <a:r>
              <a:rPr lang="ru-RU" sz="2000" dirty="0" err="1" smtClean="0"/>
              <a:t>буллинга</a:t>
            </a:r>
            <a:r>
              <a:rPr lang="ru-RU" sz="2000" dirty="0" smtClean="0"/>
              <a:t> в школе.</a:t>
            </a:r>
          </a:p>
          <a:p>
            <a:pPr algn="ctr">
              <a:buNone/>
            </a:pPr>
            <a:endParaRPr lang="ru-RU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3" name="Picture 4" descr="Фотография на тему Взаимодействие | PressF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9645" y="5708156"/>
            <a:ext cx="1474355" cy="1149844"/>
          </a:xfrm>
          <a:prstGeom prst="rect">
            <a:avLst/>
          </a:prstGeom>
          <a:noFill/>
        </p:spPr>
      </p:pic>
      <p:pic>
        <p:nvPicPr>
          <p:cNvPr id="4" name="Picture 6" descr="Барнаул | Участники проекта «500+» получили сертификаты от ФИОКО -  БезФормат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1370676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quarter" idx="13"/>
          </p:nvPr>
        </p:nvSpPr>
        <p:spPr>
          <a:xfrm>
            <a:off x="323528" y="332656"/>
            <a:ext cx="8280920" cy="5289768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              РИСК 3. </a:t>
            </a:r>
            <a:r>
              <a:rPr lang="ru-RU" b="1" dirty="0" smtClean="0">
                <a:solidFill>
                  <a:srgbClr val="FF0000"/>
                </a:solidFill>
              </a:rPr>
              <a:t>Высокая доля обучающихся с рисками учебной </a:t>
            </a:r>
            <a:r>
              <a:rPr lang="ru-RU" b="1" dirty="0" err="1" smtClean="0">
                <a:solidFill>
                  <a:srgbClr val="FF0000"/>
                </a:solidFill>
              </a:rPr>
              <a:t>неуспешности</a:t>
            </a:r>
            <a:r>
              <a:rPr lang="ru-RU" b="1" dirty="0" smtClean="0">
                <a:solidFill>
                  <a:srgbClr val="FF0000"/>
                </a:solidFill>
              </a:rPr>
              <a:t>.</a:t>
            </a:r>
          </a:p>
          <a:p>
            <a:pPr algn="ctr">
              <a:buNone/>
            </a:pPr>
            <a:endParaRPr lang="ru-RU" sz="20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ПРОГРАММА </a:t>
            </a:r>
            <a:r>
              <a:rPr lang="ru-RU" sz="2000" b="1" dirty="0" err="1" smtClean="0">
                <a:solidFill>
                  <a:srgbClr val="FF0000"/>
                </a:solidFill>
              </a:rPr>
              <a:t>антирисковых</a:t>
            </a:r>
            <a:r>
              <a:rPr lang="ru-RU" sz="2000" b="1" dirty="0" smtClean="0">
                <a:solidFill>
                  <a:srgbClr val="FF0000"/>
                </a:solidFill>
              </a:rPr>
              <a:t> мер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ПРЕОДОЛЕНИЕ ШКОЛЬНОЙ НЕУСПЕШНОСТИ </a:t>
            </a:r>
          </a:p>
          <a:p>
            <a:pPr>
              <a:buNone/>
            </a:pPr>
            <a:endParaRPr lang="ru-RU" sz="2000" b="1" dirty="0" smtClean="0">
              <a:solidFill>
                <a:srgbClr val="FF0000"/>
              </a:solidFill>
            </a:endParaRPr>
          </a:p>
          <a:p>
            <a:pPr algn="just"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Цель: </a:t>
            </a:r>
            <a:r>
              <a:rPr lang="ru-RU" sz="2000" dirty="0" smtClean="0"/>
              <a:t>снижение доли обучающихся с рисками учебной </a:t>
            </a:r>
            <a:r>
              <a:rPr lang="ru-RU" sz="2000" dirty="0" err="1" smtClean="0"/>
              <a:t>неуспешности</a:t>
            </a:r>
            <a:r>
              <a:rPr lang="ru-RU" sz="2000" dirty="0" smtClean="0"/>
              <a:t> к концу 2023 года через организацию системной работы с неуспевающими и психологической поддержки обучающихся.</a:t>
            </a:r>
          </a:p>
          <a:p>
            <a:pPr>
              <a:buNone/>
            </a:pPr>
            <a:r>
              <a:rPr lang="ru-RU" sz="2000" dirty="0" smtClean="0"/>
              <a:t> 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Задачи:</a:t>
            </a:r>
          </a:p>
          <a:p>
            <a:pPr marL="502920" lvl="0" indent="-457200">
              <a:buFont typeface="+mj-lt"/>
              <a:buAutoNum type="arabicPeriod"/>
            </a:pPr>
            <a:r>
              <a:rPr lang="ru-RU" sz="2000" dirty="0" smtClean="0"/>
              <a:t>Мониторинг обучающихся с рисками учебной </a:t>
            </a:r>
            <a:r>
              <a:rPr lang="ru-RU" sz="2000" dirty="0" err="1" smtClean="0"/>
              <a:t>неуспешности</a:t>
            </a:r>
            <a:r>
              <a:rPr lang="ru-RU" sz="2000" dirty="0" smtClean="0"/>
              <a:t>. </a:t>
            </a:r>
          </a:p>
          <a:p>
            <a:pPr marL="502920" lvl="0" indent="-457200">
              <a:buFont typeface="+mj-lt"/>
              <a:buAutoNum type="arabicPeriod"/>
            </a:pPr>
            <a:r>
              <a:rPr lang="ru-RU" sz="2000" dirty="0" smtClean="0"/>
              <a:t>Выявление причин учебных затруднений обучающихся.</a:t>
            </a:r>
          </a:p>
          <a:p>
            <a:pPr marL="502920" lvl="0" indent="-457200">
              <a:buFont typeface="+mj-lt"/>
              <a:buAutoNum type="arabicPeriod"/>
            </a:pPr>
            <a:r>
              <a:rPr lang="ru-RU" sz="2000" dirty="0" smtClean="0"/>
              <a:t>Обеспечение психологического комфорта обучающихся, создание ситуаций успеха в обучении.</a:t>
            </a:r>
          </a:p>
          <a:p>
            <a:pPr marL="502920" lvl="0" indent="-457200">
              <a:buFont typeface="+mj-lt"/>
              <a:buAutoNum type="arabicPeriod"/>
            </a:pPr>
            <a:r>
              <a:rPr lang="ru-RU" sz="2000" dirty="0" smtClean="0"/>
              <a:t>Системное психолого-педагогическое сопровождение обучающихся с рисками учебной </a:t>
            </a:r>
            <a:r>
              <a:rPr lang="ru-RU" sz="2000" dirty="0" err="1" smtClean="0"/>
              <a:t>неуспешности</a:t>
            </a:r>
            <a:r>
              <a:rPr lang="ru-RU" sz="2000" dirty="0" smtClean="0"/>
              <a:t>.</a:t>
            </a:r>
          </a:p>
          <a:p>
            <a:pPr algn="ctr">
              <a:buNone/>
            </a:pPr>
            <a:endParaRPr lang="ru-RU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3" name="Picture 4" descr="Фотография на тему Взаимодействие | PressF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5301208"/>
            <a:ext cx="1690379" cy="1318320"/>
          </a:xfrm>
          <a:prstGeom prst="rect">
            <a:avLst/>
          </a:prstGeom>
          <a:noFill/>
        </p:spPr>
      </p:pic>
      <p:pic>
        <p:nvPicPr>
          <p:cNvPr id="4" name="Picture 6" descr="Барнаул | Участники проекта «500+» получили сертификаты от ФИОКО -  БезФормат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6632"/>
            <a:ext cx="1370676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4361"/>
            <a:ext cx="8568952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altLang="ru-RU" sz="2800" dirty="0" smtClean="0">
                <a:solidFill>
                  <a:srgbClr val="002060"/>
                </a:solidFill>
              </a:rPr>
              <a:t>МБОУ «Тургеневская </a:t>
            </a:r>
            <a:r>
              <a:rPr lang="ru-RU" altLang="ru-RU" sz="2800" dirty="0">
                <a:solidFill>
                  <a:srgbClr val="002060"/>
                </a:solidFill>
              </a:rPr>
              <a:t>СОШ» </a:t>
            </a:r>
            <a:br>
              <a:rPr lang="ru-RU" altLang="ru-RU" sz="2800" dirty="0">
                <a:solidFill>
                  <a:srgbClr val="002060"/>
                </a:solidFill>
              </a:rPr>
            </a:br>
            <a:r>
              <a:rPr lang="ru-RU" altLang="ru-RU" sz="2800" dirty="0">
                <a:solidFill>
                  <a:srgbClr val="002060"/>
                </a:solidFill>
              </a:rPr>
              <a:t>Меленковского района Владимирской области</a:t>
            </a:r>
            <a:r>
              <a:rPr lang="ru-RU" altLang="ru-RU" dirty="0">
                <a:solidFill>
                  <a:srgbClr val="002060"/>
                </a:solidFill>
              </a:rPr>
              <a:t/>
            </a:r>
            <a:br>
              <a:rPr lang="ru-RU" altLang="ru-RU" dirty="0">
                <a:solidFill>
                  <a:srgbClr val="002060"/>
                </a:solidFill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23928" y="1124744"/>
            <a:ext cx="511256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2021-2022 учебный год</a:t>
            </a:r>
          </a:p>
          <a:p>
            <a:r>
              <a:rPr lang="ru-RU" dirty="0" smtClean="0"/>
              <a:t>Обучается </a:t>
            </a:r>
            <a:r>
              <a:rPr lang="ru-RU" dirty="0"/>
              <a:t>158 учеников человек  из 8 населённых пунктов. </a:t>
            </a:r>
            <a:endParaRPr lang="ru-RU" dirty="0" smtClean="0"/>
          </a:p>
          <a:p>
            <a:r>
              <a:rPr lang="ru-RU" dirty="0" smtClean="0"/>
              <a:t>Подвозом </a:t>
            </a:r>
            <a:r>
              <a:rPr lang="ru-RU" dirty="0"/>
              <a:t>охвачено </a:t>
            </a:r>
            <a:r>
              <a:rPr lang="ru-RU" dirty="0" smtClean="0"/>
              <a:t>56 </a:t>
            </a:r>
            <a:r>
              <a:rPr lang="ru-RU" dirty="0"/>
              <a:t>% </a:t>
            </a:r>
            <a:r>
              <a:rPr lang="ru-RU" dirty="0" smtClean="0"/>
              <a:t>обучающихся.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56 </a:t>
            </a:r>
            <a:r>
              <a:rPr lang="ru-RU" dirty="0"/>
              <a:t>% </a:t>
            </a:r>
            <a:r>
              <a:rPr lang="ru-RU" dirty="0" smtClean="0"/>
              <a:t> детей из </a:t>
            </a:r>
            <a:r>
              <a:rPr lang="ru-RU" dirty="0"/>
              <a:t>полных </a:t>
            </a:r>
            <a:r>
              <a:rPr lang="ru-RU" dirty="0" smtClean="0"/>
              <a:t>семей</a:t>
            </a:r>
          </a:p>
          <a:p>
            <a:pPr marL="285750" indent="-285750">
              <a:buFontTx/>
              <a:buChar char="-"/>
            </a:pPr>
            <a:r>
              <a:rPr lang="ru-RU" dirty="0"/>
              <a:t>31 % </a:t>
            </a:r>
            <a:r>
              <a:rPr lang="ru-RU" dirty="0" smtClean="0"/>
              <a:t>детей из </a:t>
            </a:r>
            <a:r>
              <a:rPr lang="ru-RU" dirty="0"/>
              <a:t>многодетных </a:t>
            </a:r>
            <a:r>
              <a:rPr lang="ru-RU" dirty="0" smtClean="0"/>
              <a:t>семей</a:t>
            </a:r>
          </a:p>
          <a:p>
            <a:pPr marL="285750" indent="-285750">
              <a:buFontTx/>
              <a:buChar char="-"/>
            </a:pPr>
            <a:r>
              <a:rPr lang="ru-RU" dirty="0"/>
              <a:t>60,1</a:t>
            </a:r>
            <a:r>
              <a:rPr lang="ru-RU" dirty="0" smtClean="0"/>
              <a:t>% детей </a:t>
            </a:r>
            <a:r>
              <a:rPr lang="ru-RU" dirty="0"/>
              <a:t>из малообеспеченных </a:t>
            </a:r>
            <a:r>
              <a:rPr lang="ru-RU" dirty="0" smtClean="0"/>
              <a:t>семей</a:t>
            </a:r>
          </a:p>
          <a:p>
            <a:pPr marL="285750" indent="-285750">
              <a:buFontTx/>
              <a:buChar char="-"/>
            </a:pPr>
            <a:r>
              <a:rPr lang="ru-RU" dirty="0"/>
              <a:t>2,5% </a:t>
            </a:r>
            <a:r>
              <a:rPr lang="ru-RU" dirty="0" smtClean="0"/>
              <a:t> детей из </a:t>
            </a:r>
            <a:r>
              <a:rPr lang="ru-RU" dirty="0"/>
              <a:t>семей </a:t>
            </a:r>
            <a:r>
              <a:rPr lang="ru-RU" dirty="0" smtClean="0"/>
              <a:t>опекаемых</a:t>
            </a:r>
          </a:p>
          <a:p>
            <a:pPr marL="285750" indent="-285750">
              <a:buFontTx/>
              <a:buChar char="-"/>
            </a:pPr>
            <a:r>
              <a:rPr lang="ru-RU" dirty="0"/>
              <a:t>1,3</a:t>
            </a:r>
            <a:r>
              <a:rPr lang="ru-RU" dirty="0" smtClean="0"/>
              <a:t>% - </a:t>
            </a:r>
            <a:r>
              <a:rPr lang="ru-RU" dirty="0"/>
              <a:t>дети </a:t>
            </a:r>
            <a:r>
              <a:rPr lang="ru-RU" dirty="0" smtClean="0"/>
              <a:t>инвалиды</a:t>
            </a:r>
          </a:p>
          <a:p>
            <a:pPr marL="285750" indent="-285750">
              <a:buFontTx/>
              <a:buChar char="-"/>
            </a:pPr>
            <a:r>
              <a:rPr lang="ru-RU" dirty="0"/>
              <a:t>3% - дети с </a:t>
            </a:r>
            <a:r>
              <a:rPr lang="ru-RU" dirty="0" smtClean="0"/>
              <a:t>ОВЗ</a:t>
            </a:r>
            <a:endParaRPr lang="ru-RU" dirty="0"/>
          </a:p>
          <a:p>
            <a:pPr marL="285750" indent="-285750">
              <a:buFontTx/>
              <a:buChar char="-"/>
            </a:pPr>
            <a:r>
              <a:rPr lang="ru-RU" dirty="0" smtClean="0"/>
              <a:t>5,1 % дети-</a:t>
            </a:r>
            <a:r>
              <a:rPr lang="ru-RU" dirty="0" err="1" smtClean="0"/>
              <a:t>инофоны</a:t>
            </a:r>
            <a:endParaRPr lang="ru-RU" dirty="0" smtClean="0"/>
          </a:p>
          <a:p>
            <a:pPr marL="285750" indent="-285750">
              <a:buFontTx/>
              <a:buChar char="-"/>
            </a:pPr>
            <a:r>
              <a:rPr lang="ru-RU" dirty="0"/>
              <a:t>0,6% </a:t>
            </a:r>
            <a:r>
              <a:rPr lang="ru-RU" dirty="0" smtClean="0"/>
              <a:t>дети-цыгане</a:t>
            </a:r>
          </a:p>
          <a:p>
            <a:r>
              <a:rPr lang="ru-RU" dirty="0" smtClean="0"/>
              <a:t>-15 % родителей</a:t>
            </a:r>
            <a:r>
              <a:rPr lang="ru-RU" dirty="0"/>
              <a:t>, имеющих высшее </a:t>
            </a:r>
            <a:r>
              <a:rPr lang="ru-RU" dirty="0" smtClean="0"/>
              <a:t>образов.</a:t>
            </a:r>
          </a:p>
          <a:p>
            <a:endParaRPr lang="ru-RU" altLang="ru-RU" b="1" dirty="0" smtClean="0">
              <a:solidFill>
                <a:srgbClr val="002060"/>
              </a:solidFill>
            </a:endParaRPr>
          </a:p>
          <a:p>
            <a:r>
              <a:rPr lang="ru-RU" altLang="ru-RU" b="1" dirty="0" smtClean="0">
                <a:solidFill>
                  <a:srgbClr val="002060"/>
                </a:solidFill>
              </a:rPr>
              <a:t>14 педагогов</a:t>
            </a:r>
          </a:p>
          <a:p>
            <a:r>
              <a:rPr lang="ru-RU" altLang="ru-RU" b="1" dirty="0" smtClean="0">
                <a:solidFill>
                  <a:srgbClr val="002060"/>
                </a:solidFill>
              </a:rPr>
              <a:t>Высшее образование - </a:t>
            </a:r>
            <a:r>
              <a:rPr lang="ru-RU" dirty="0" smtClean="0"/>
              <a:t>85,7</a:t>
            </a:r>
            <a:r>
              <a:rPr lang="ru-RU" altLang="ru-RU" b="1" dirty="0" smtClean="0">
                <a:solidFill>
                  <a:srgbClr val="002060"/>
                </a:solidFill>
              </a:rPr>
              <a:t> %</a:t>
            </a:r>
          </a:p>
          <a:p>
            <a:r>
              <a:rPr lang="ru-RU" altLang="ru-RU" b="1" dirty="0" smtClean="0">
                <a:solidFill>
                  <a:srgbClr val="002060"/>
                </a:solidFill>
              </a:rPr>
              <a:t>Высшая </a:t>
            </a:r>
            <a:r>
              <a:rPr lang="ru-RU" altLang="ru-RU" b="1" dirty="0" err="1" smtClean="0">
                <a:solidFill>
                  <a:srgbClr val="002060"/>
                </a:solidFill>
              </a:rPr>
              <a:t>кв.кат</a:t>
            </a:r>
            <a:r>
              <a:rPr lang="ru-RU" altLang="ru-RU" b="1" dirty="0" smtClean="0">
                <a:solidFill>
                  <a:srgbClr val="002060"/>
                </a:solidFill>
              </a:rPr>
              <a:t>. - </a:t>
            </a:r>
            <a:r>
              <a:rPr lang="ru-RU" dirty="0" smtClean="0"/>
              <a:t>42,8%</a:t>
            </a:r>
          </a:p>
          <a:p>
            <a:r>
              <a:rPr lang="ru-RU" altLang="ru-RU" b="1" dirty="0" smtClean="0">
                <a:solidFill>
                  <a:srgbClr val="002060"/>
                </a:solidFill>
              </a:rPr>
              <a:t>Первая </a:t>
            </a:r>
            <a:r>
              <a:rPr lang="ru-RU" altLang="ru-RU" b="1" dirty="0" err="1" smtClean="0">
                <a:solidFill>
                  <a:srgbClr val="002060"/>
                </a:solidFill>
              </a:rPr>
              <a:t>кв</a:t>
            </a:r>
            <a:r>
              <a:rPr lang="ru-RU" altLang="ru-RU" b="1" dirty="0" smtClean="0">
                <a:solidFill>
                  <a:srgbClr val="002060"/>
                </a:solidFill>
              </a:rPr>
              <a:t> кат. – </a:t>
            </a:r>
            <a:r>
              <a:rPr lang="ru-RU" dirty="0" smtClean="0"/>
              <a:t>50%</a:t>
            </a:r>
            <a:endParaRPr lang="ru-RU" altLang="ru-RU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User\Desktop\163358692222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3637" y="1919941"/>
            <a:ext cx="4633382" cy="347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9717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23528" y="260648"/>
            <a:ext cx="8568952" cy="90872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lvl="0" algn="ctr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sz="2400" b="1" dirty="0">
                <a:solidFill>
                  <a:srgbClr val="FF0000"/>
                </a:solidFill>
              </a:rPr>
              <a:t>Повышение учебной мотивации </a:t>
            </a:r>
            <a:r>
              <a:rPr lang="ru-RU" sz="2400" b="1" dirty="0" smtClean="0">
                <a:solidFill>
                  <a:srgbClr val="FF0000"/>
                </a:solidFill>
              </a:rPr>
              <a:t>обучающихся.</a:t>
            </a:r>
            <a:endParaRPr lang="ru-RU" sz="2400" b="1" dirty="0" smtClean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tabLst/>
              <a:defRPr/>
            </a:pPr>
            <a:r>
              <a:rPr lang="ru-RU" sz="2000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Выездной семинар муниципальной психологической службы</a:t>
            </a:r>
            <a:endParaRPr kumimoji="0" lang="ru-RU" sz="2000" b="1" i="0" u="none" strike="noStrike" kern="120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Рисунок 4" descr="C:\Users\User\Desktop\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052736"/>
            <a:ext cx="2664296" cy="1944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User\Desktop\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52736"/>
            <a:ext cx="2736304" cy="187220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ик 9"/>
          <p:cNvSpPr/>
          <p:nvPr/>
        </p:nvSpPr>
        <p:spPr>
          <a:xfrm>
            <a:off x="395536" y="3068960"/>
            <a:ext cx="40324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Мастер-класс «Эмоциональное  выгорание. </a:t>
            </a:r>
          </a:p>
          <a:p>
            <a:pPr algn="ctr"/>
            <a:r>
              <a:rPr lang="ru-RU" sz="1400" dirty="0" smtClean="0"/>
              <a:t>Что делать, если села  жизненная батарейка?»</a:t>
            </a:r>
            <a:endParaRPr lang="ru-RU" sz="1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076056" y="3140968"/>
            <a:ext cx="30963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Занятие  с элементами</a:t>
            </a:r>
          </a:p>
          <a:p>
            <a:pPr algn="ctr"/>
            <a:r>
              <a:rPr lang="ru-RU" sz="1400" dirty="0" smtClean="0"/>
              <a:t> тренинга «Что такое дружба?»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83568" y="5805264"/>
            <a:ext cx="32403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Занятие с элементами  </a:t>
            </a:r>
          </a:p>
          <a:p>
            <a:pPr algn="ctr"/>
            <a:r>
              <a:rPr lang="ru-RU" sz="1400" dirty="0" err="1" smtClean="0"/>
              <a:t>арт-терапии</a:t>
            </a:r>
            <a:r>
              <a:rPr lang="ru-RU" sz="1400" dirty="0" smtClean="0"/>
              <a:t> «Робот-ученик»</a:t>
            </a:r>
            <a:endParaRPr lang="ru-RU" sz="1400" dirty="0"/>
          </a:p>
        </p:txBody>
      </p:sp>
      <p:pic>
        <p:nvPicPr>
          <p:cNvPr id="15" name="Рисунок 14" descr="C:\Users\User\Desktop\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3933056"/>
            <a:ext cx="2808312" cy="1728192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Прямоугольник 15"/>
          <p:cNvSpPr/>
          <p:nvPr/>
        </p:nvSpPr>
        <p:spPr>
          <a:xfrm>
            <a:off x="5364088" y="6021288"/>
            <a:ext cx="24978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/>
              <a:t>Занятие  с элементами </a:t>
            </a:r>
          </a:p>
          <a:p>
            <a:pPr algn="ctr"/>
            <a:r>
              <a:rPr lang="ru-RU" sz="1400" dirty="0" smtClean="0"/>
              <a:t>тренинга  «Моя мотивация»</a:t>
            </a:r>
            <a:endParaRPr lang="ru-RU" sz="1400" dirty="0"/>
          </a:p>
        </p:txBody>
      </p:sp>
      <p:pic>
        <p:nvPicPr>
          <p:cNvPr id="18" name="Рисунок 17" descr="C:\Users\User\Desktop\рез-ты 500+\1621939014193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6000"/>
          <a:stretch>
            <a:fillRect/>
          </a:stretch>
        </p:blipFill>
        <p:spPr bwMode="auto">
          <a:xfrm>
            <a:off x="4788024" y="3789040"/>
            <a:ext cx="3600450" cy="19982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1264615715"/>
              </p:ext>
            </p:extLst>
          </p:nvPr>
        </p:nvGraphicFramePr>
        <p:xfrm>
          <a:off x="323528" y="1844824"/>
          <a:ext cx="4176464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3379407411"/>
              </p:ext>
            </p:extLst>
          </p:nvPr>
        </p:nvGraphicFramePr>
        <p:xfrm>
          <a:off x="4606577" y="1988840"/>
          <a:ext cx="4106044" cy="29398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467544" y="116632"/>
            <a:ext cx="828092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sz="2000" b="1" dirty="0">
                <a:solidFill>
                  <a:srgbClr val="FF0000"/>
                </a:solidFill>
              </a:rPr>
              <a:t>Повышение учебной мотивации обучающихся.</a:t>
            </a:r>
            <a:endParaRPr lang="ru-RU" sz="2000" b="1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lvl="0" algn="ctr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Диагностирование мотивации обучающихся.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68952" cy="1440160"/>
          </a:xfrm>
        </p:spPr>
        <p:txBody>
          <a:bodyPr/>
          <a:lstStyle/>
          <a:p>
            <a:pPr algn="ctr">
              <a:buNone/>
            </a:pPr>
            <a:r>
              <a:rPr lang="ru-RU" sz="2000" dirty="0" smtClean="0"/>
              <a:t>Совершенствование практики использования проектной, исследовательской, творческой деятельности.</a:t>
            </a:r>
            <a:br>
              <a:rPr lang="ru-RU" sz="2000" dirty="0" smtClean="0"/>
            </a:br>
            <a:r>
              <a:rPr lang="ru-RU" sz="2000" dirty="0" smtClean="0"/>
              <a:t> </a:t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1600" dirty="0" smtClean="0"/>
              <a:t>Участие педагогов и обучающихся в конкурсах, олимпиадах, проектах  различного уровня и </a:t>
            </a:r>
            <a:r>
              <a:rPr lang="ru-RU" sz="1600" dirty="0" err="1" smtClean="0"/>
              <a:t>т.д</a:t>
            </a:r>
            <a:endParaRPr lang="ru-RU" sz="1600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2132856"/>
            <a:ext cx="2880320" cy="3816424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19872" y="2204864"/>
            <a:ext cx="2664296" cy="3600400"/>
          </a:xfrm>
          <a:prstGeom prst="rect">
            <a:avLst/>
          </a:prstGeom>
        </p:spPr>
      </p:pic>
      <p:pic>
        <p:nvPicPr>
          <p:cNvPr id="9" name="Рисунок 8" descr="C:\Users\НЕТ\Downloads\scan28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2204864"/>
            <a:ext cx="2595180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НЕТ\Desktop\Новая папка (2)\WhatsApp Image 2021-10-06 at 16.31.2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188640"/>
            <a:ext cx="4440192" cy="2952328"/>
          </a:xfrm>
          <a:prstGeom prst="rect">
            <a:avLst/>
          </a:prstGeom>
          <a:noFill/>
        </p:spPr>
      </p:pic>
      <p:pic>
        <p:nvPicPr>
          <p:cNvPr id="29699" name="Picture 3" descr="C:\Users\НЕТ\Desktop\Новая папка (2)\WhatsApp Image 2021-10-06 at 16.31.1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356992"/>
            <a:ext cx="3829788" cy="3240360"/>
          </a:xfrm>
          <a:prstGeom prst="rect">
            <a:avLst/>
          </a:prstGeom>
          <a:noFill/>
        </p:spPr>
      </p:pic>
      <p:pic>
        <p:nvPicPr>
          <p:cNvPr id="29700" name="Picture 4" descr="C:\Users\НЕТ\Desktop\Новая папка (2)\WhatsApp Image 2021-10-06 at 16.31.15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836712"/>
            <a:ext cx="2880320" cy="3840427"/>
          </a:xfrm>
          <a:prstGeom prst="rect">
            <a:avLst/>
          </a:prstGeom>
          <a:noFill/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611560" y="4941168"/>
            <a:ext cx="309634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23900" algn="l"/>
              </a:tabLst>
            </a:pP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 центра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23900" algn="l"/>
              </a:tabLst>
            </a:pP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ТОЧКА РОСТА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848872" cy="1143000"/>
          </a:xfrm>
        </p:spPr>
        <p:txBody>
          <a:bodyPr/>
          <a:lstStyle/>
          <a:p>
            <a:pPr algn="ctr">
              <a:buNone/>
            </a:pPr>
            <a:r>
              <a:rPr lang="ru-RU" sz="2400" dirty="0" smtClean="0"/>
              <a:t>Совершенствование системы </a:t>
            </a:r>
            <a:r>
              <a:rPr lang="ru-RU" sz="2400" dirty="0" err="1" smtClean="0"/>
              <a:t>профориентационной</a:t>
            </a:r>
            <a:r>
              <a:rPr lang="ru-RU" sz="2400" dirty="0" smtClean="0"/>
              <a:t> работы в школе</a:t>
            </a:r>
            <a:endParaRPr lang="ru-RU" sz="2400" dirty="0"/>
          </a:p>
        </p:txBody>
      </p:sp>
      <p:pic>
        <p:nvPicPr>
          <p:cNvPr id="4" name="Рисунок 3" descr="C:\Users\НЕТ\Desktop\киноуроки\8433eb90-cd81-4a26-9c99-42cfa3bfb26c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241724"/>
            <a:ext cx="2808312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внеурочная деятельность\ВШР 2018-2021\фото много\2020-2021\ГО\c1bcde32-2224-4a3e-ba49-a663123466ec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3997043"/>
            <a:ext cx="2808312" cy="2536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059832" y="3473972"/>
            <a:ext cx="572412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239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Классные часы, встречи с работниками различных сфер направленные на профориентацию обучающихся.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 rot="19521163">
            <a:off x="107504" y="2184829"/>
            <a:ext cx="30963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23900" algn="l"/>
              </a:tabLst>
            </a:pPr>
            <a:r>
              <a:rPr lang="ru-RU" sz="2000" dirty="0" smtClean="0">
                <a:latin typeface="Calibri" pitchFamily="34" charset="0"/>
                <a:cs typeface="Times New Roman" pitchFamily="18" charset="0"/>
              </a:rPr>
              <a:t>ПРОЕКТОРИЯ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User\Desktop\16335506574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6862" y="3997043"/>
            <a:ext cx="3381763" cy="2536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352928" cy="1143000"/>
          </a:xfrm>
        </p:spPr>
        <p:txBody>
          <a:bodyPr/>
          <a:lstStyle/>
          <a:p>
            <a:pPr algn="ctr"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Повышение </a:t>
            </a:r>
            <a:r>
              <a:rPr lang="ru-RU" sz="2400" dirty="0">
                <a:solidFill>
                  <a:srgbClr val="FF0000"/>
                </a:solidFill>
              </a:rPr>
              <a:t>уровня школьного </a:t>
            </a:r>
            <a:r>
              <a:rPr lang="ru-RU" sz="2400" dirty="0" smtClean="0">
                <a:solidFill>
                  <a:srgbClr val="FF0000"/>
                </a:solidFill>
              </a:rPr>
              <a:t>благополучия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Освоение педагогами современных методов активного взаимодействия с обучающимися и их родителями</a:t>
            </a:r>
            <a:endParaRPr lang="ru-RU" sz="2000" dirty="0"/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699792" y="5229200"/>
            <a:ext cx="3744416" cy="682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Форсайт-сессия  «Важен каждый»</a:t>
            </a:r>
            <a:endParaRPr kumimoji="0" lang="ru-RU" b="1" i="0" u="none" strike="noStrike" cap="none" normalizeH="0" baseline="0" dirty="0" smtClean="0">
              <a:ln>
                <a:noFill/>
              </a:ln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IMG_20210331_10571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4104456" cy="3168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IMG_20210331_10310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787649"/>
            <a:ext cx="3960440" cy="31535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:\внеурочная деятельность\ВШР 2018-2021\фото много\2019-2020\день матери\WhatsApp Image 2019-12-03 at 13.39.58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3" y="764704"/>
            <a:ext cx="2448272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619672" y="332656"/>
            <a:ext cx="55801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Мастер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классы от мам на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День Матери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D:\внеурочная деятельность\ВШР 2018-2021\фото много\2019-2020\день матери\IMG_20191122_13213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672669"/>
            <a:ext cx="252028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D:\внеурочная деятельность\ВШР 2018-2021\фото много\2019-2020\день матери\IMG_20191122_12534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744677"/>
            <a:ext cx="273630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795135" y="3244334"/>
            <a:ext cx="3553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Совместные походы с родителями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C:\Users\НЕТ\Desktop\1e8534a1-2f0e-4acb-854c-32190b1fae9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85592" y="3939505"/>
            <a:ext cx="2448272" cy="2472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НЕТ\Desktop\def73a5f-e6a1-4558-a854-c8924000e99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152" y="4149079"/>
            <a:ext cx="2837000" cy="2256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F:\начальная школа\1 класс\1 класс 2016-2017\фото\поход 2017 г 1 класс\IMG_20170519_130819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1830" y="4316880"/>
            <a:ext cx="2575683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520" y="1810126"/>
            <a:ext cx="8676456" cy="4643210"/>
          </a:xfrm>
          <a:prstGeom prst="rect">
            <a:avLst/>
          </a:prstGeom>
        </p:spPr>
      </p:pic>
      <p:pic>
        <p:nvPicPr>
          <p:cNvPr id="17414" name="Picture 6" descr="Барнаул | Участники проекта «500+» получили сертификаты от ФИОКО -  БезФормат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188640"/>
            <a:ext cx="1512168" cy="1240849"/>
          </a:xfrm>
          <a:prstGeom prst="rect">
            <a:avLst/>
          </a:prstGeom>
          <a:noFill/>
        </p:spPr>
      </p:pic>
      <p:pic>
        <p:nvPicPr>
          <p:cNvPr id="17416" name="Picture 8" descr="Директор Федерального института оценки качества образования С.В. Станченко  провел семинар по вопросам управления качеством образовани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88640"/>
            <a:ext cx="1944216" cy="1296144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2483768" y="404664"/>
            <a:ext cx="4572000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Алгоритм взаимодействия участников проекта 500+</a:t>
            </a:r>
            <a:endParaRPr lang="ru-RU" sz="2400" b="1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7704856" cy="1143000"/>
          </a:xfrm>
        </p:spPr>
        <p:txBody>
          <a:bodyPr/>
          <a:lstStyle/>
          <a:p>
            <a:pPr algn="ctr">
              <a:buNone/>
            </a:pPr>
            <a:r>
              <a:rPr lang="ru-RU" sz="2000" dirty="0" smtClean="0"/>
              <a:t>Организация и проведение просветительской работы с родителями обучающимися</a:t>
            </a:r>
            <a:endParaRPr lang="ru-RU" sz="20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39552" y="4725144"/>
            <a:ext cx="356388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Родительское собрание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Учимся общаться без конфликтов»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D:\внеурочная деятельность\ВШР 2018-2021\фото много\2019-2020\2 класс родит.собрание\IMG_20191024_16453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3749316" cy="281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:\внеурочная деятельность\ВШР 2018-2021\фото много\2019-2020\Родительское собрание 4.12.2019\IMG-20191217-WA000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28800"/>
            <a:ext cx="3778369" cy="2838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716016" y="4725144"/>
            <a:ext cx="356388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Родительское собрание </a:t>
            </a:r>
          </a:p>
          <a:p>
            <a:pPr lvl="0"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«Семья + школа = Успех и будущее наших детей»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352928" cy="864096"/>
          </a:xfrm>
        </p:spPr>
        <p:txBody>
          <a:bodyPr/>
          <a:lstStyle/>
          <a:p>
            <a:pPr algn="ctr">
              <a:buNone/>
            </a:pPr>
            <a:r>
              <a:rPr lang="ru-RU" sz="2000" dirty="0" smtClean="0"/>
              <a:t>Развитие механизмов психолого-педагогической поддержки, профилактика конфликтов и </a:t>
            </a:r>
            <a:r>
              <a:rPr lang="ru-RU" sz="2000" dirty="0" err="1" smtClean="0"/>
              <a:t>буллинга</a:t>
            </a:r>
            <a:r>
              <a:rPr lang="ru-RU" sz="2000" dirty="0" smtClean="0"/>
              <a:t> в школе.</a:t>
            </a:r>
            <a:endParaRPr lang="ru-RU" sz="2000" dirty="0"/>
          </a:p>
        </p:txBody>
      </p:sp>
      <p:pic>
        <p:nvPicPr>
          <p:cNvPr id="25601" name="Picture 1" descr="C:\Users\НЕТ\Desktop\Новая папка (2)\WhatsApp Image 2021-10-06 at 16.16.29 (2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5973" y="1196752"/>
            <a:ext cx="2935907" cy="2168525"/>
          </a:xfrm>
          <a:prstGeom prst="rect">
            <a:avLst/>
          </a:prstGeom>
          <a:noFill/>
        </p:spPr>
      </p:pic>
      <p:pic>
        <p:nvPicPr>
          <p:cNvPr id="25602" name="Picture 2" descr="C:\Users\НЕТ\Desktop\Новая папка (2)\WhatsApp Image 2021-10-06 at 16.16.30 (1).jpeg"/>
          <p:cNvPicPr>
            <a:picLocks noChangeAspect="1" noChangeArrowheads="1"/>
          </p:cNvPicPr>
          <p:nvPr/>
        </p:nvPicPr>
        <p:blipFill>
          <a:blip r:embed="rId3" cstate="print"/>
          <a:srcRect r="22294"/>
          <a:stretch>
            <a:fillRect/>
          </a:stretch>
        </p:blipFill>
        <p:spPr bwMode="auto">
          <a:xfrm>
            <a:off x="6228184" y="1042206"/>
            <a:ext cx="2566999" cy="2477616"/>
          </a:xfrm>
          <a:prstGeom prst="rect">
            <a:avLst/>
          </a:prstGeom>
          <a:noFill/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779912" y="1680849"/>
            <a:ext cx="223224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Цикл психологических тренингов «Все вместе»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C:\Users\User\Desktop\рез-ты 500+\162193891280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54152" y="4171405"/>
            <a:ext cx="2880320" cy="2304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3" descr="C:\Users\НЕТ\Desktop\Новая папка (2)\WhatsApp Image 2021-10-06 at 16.40.37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29609" y="3876031"/>
            <a:ext cx="1965574" cy="2599630"/>
          </a:xfrm>
          <a:prstGeom prst="rect">
            <a:avLst/>
          </a:prstGeom>
          <a:noFill/>
        </p:spPr>
      </p:pic>
      <p:pic>
        <p:nvPicPr>
          <p:cNvPr id="9" name="Picture 2" descr="C:\Users\НЕТ\Desktop\Новая папка (2)\WhatsApp Image 2021-10-06 at 16.49.19.jpeg"/>
          <p:cNvPicPr>
            <a:picLocks noChangeAspect="1" noChangeArrowheads="1"/>
          </p:cNvPicPr>
          <p:nvPr/>
        </p:nvPicPr>
        <p:blipFill>
          <a:blip r:embed="rId6" cstate="print"/>
          <a:srcRect t="5390" b="26335"/>
          <a:stretch>
            <a:fillRect/>
          </a:stretch>
        </p:blipFill>
        <p:spPr bwMode="auto">
          <a:xfrm>
            <a:off x="395536" y="4171405"/>
            <a:ext cx="2595457" cy="236273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675234" y="341221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Минутки сплочённости с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применением игровых технологий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НЕТ\Desktop\Новая папка (2)\WhatsApp Image 2021-10-06 at 16.32.32.jpeg"/>
          <p:cNvPicPr>
            <a:picLocks noChangeAspect="1" noChangeArrowheads="1"/>
          </p:cNvPicPr>
          <p:nvPr/>
        </p:nvPicPr>
        <p:blipFill>
          <a:blip r:embed="rId2" cstate="print"/>
          <a:srcRect b="34375"/>
          <a:stretch>
            <a:fillRect/>
          </a:stretch>
        </p:blipFill>
        <p:spPr bwMode="auto">
          <a:xfrm>
            <a:off x="539552" y="2348880"/>
            <a:ext cx="3044910" cy="2664296"/>
          </a:xfrm>
          <a:prstGeom prst="rect">
            <a:avLst/>
          </a:prstGeom>
          <a:noFill/>
        </p:spPr>
      </p:pic>
      <p:pic>
        <p:nvPicPr>
          <p:cNvPr id="5" name="Picture 2" descr="C:\Users\НЕТ\Desktop\Новая папка (2)\WhatsApp Image 2021-10-06 at 16.43.48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732434"/>
            <a:ext cx="2808312" cy="2106234"/>
          </a:xfrm>
          <a:prstGeom prst="rect">
            <a:avLst/>
          </a:prstGeom>
          <a:noFill/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23528" y="5373216"/>
            <a:ext cx="37089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Фестиваль открытых уроков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0" name="Picture 2" descr="F:\2019-2020\открытые уроки\IMG-20200205-WA00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27029" y="4077072"/>
            <a:ext cx="3192355" cy="2394266"/>
          </a:xfrm>
          <a:prstGeom prst="rect">
            <a:avLst/>
          </a:prstGeom>
          <a:noFill/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352928" cy="1584176"/>
          </a:xfrm>
        </p:spPr>
        <p:txBody>
          <a:bodyPr/>
          <a:lstStyle/>
          <a:p>
            <a:pPr algn="ctr">
              <a:buNone/>
            </a:pPr>
            <a:r>
              <a:rPr lang="ru-RU" sz="2400" dirty="0">
                <a:solidFill>
                  <a:srgbClr val="FF0000"/>
                </a:solidFill>
              </a:rPr>
              <a:t>Преодоление школьной </a:t>
            </a:r>
            <a:r>
              <a:rPr lang="ru-RU" sz="2400" dirty="0" err="1" smtClean="0">
                <a:solidFill>
                  <a:srgbClr val="FF0000"/>
                </a:solidFill>
              </a:rPr>
              <a:t>неуспешности</a:t>
            </a:r>
            <a:r>
              <a:rPr lang="ru-RU" sz="2400" dirty="0" smtClean="0">
                <a:solidFill>
                  <a:srgbClr val="FF0000"/>
                </a:solidFill>
              </a:rPr>
              <a:t>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Обеспечение психологического комфорта обучающихся, создание ситуаций успеха в обучении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67544" y="5085184"/>
            <a:ext cx="82809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Тренинги  на создание ситуации успеха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74" name="Picture 2" descr="C:\Users\НЕТ\Desktop\Новая папка (2)\WhatsApp Image 2021-10-06 at 16.29.2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764704"/>
            <a:ext cx="2592288" cy="3456384"/>
          </a:xfrm>
          <a:prstGeom prst="rect">
            <a:avLst/>
          </a:prstGeom>
          <a:noFill/>
        </p:spPr>
      </p:pic>
      <p:pic>
        <p:nvPicPr>
          <p:cNvPr id="28675" name="Picture 3" descr="C:\Users\НЕТ\Desktop\Новая папка (2)\WhatsApp Image 2021-10-06 at 16.29.20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764704"/>
            <a:ext cx="2592288" cy="3456384"/>
          </a:xfrm>
          <a:prstGeom prst="rect">
            <a:avLst/>
          </a:prstGeom>
          <a:noFill/>
        </p:spPr>
      </p:pic>
      <p:sp>
        <p:nvSpPr>
          <p:cNvPr id="2" name="AutoShape 2" descr="https://portal.melenky.ru/mail/?_task=mail&amp;_mbox=INBOX&amp;_uid=27044&amp;_part=2&amp;_action=get&amp;_extwin=1&amp;_mimewarning=1&amp;_embed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portal.melenky.ru/mail/?_task=mail&amp;_mbox=INBOX&amp;_uid=27044&amp;_part=2&amp;_action=get&amp;_extwin=1&amp;_mimewarning=1&amp;_embed=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 descr="C:\Users\User\Desktop\163355073227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1614711"/>
            <a:ext cx="2864768" cy="214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9044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96752"/>
            <a:ext cx="8784976" cy="864096"/>
          </a:xfrm>
        </p:spPr>
        <p:txBody>
          <a:bodyPr/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8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Спасибо за внимание.</a:t>
            </a:r>
            <a:br>
              <a:rPr lang="ru-RU" sz="8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endParaRPr lang="ru-RU" sz="88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4340" name="Picture 2" descr="C:\Users\user\Desktop\Blanc_coucou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950" y="2732088"/>
            <a:ext cx="1655763" cy="438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4544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sz="quarter" idx="13"/>
          </p:nvPr>
        </p:nvSpPr>
        <p:spPr>
          <a:xfrm>
            <a:off x="179512" y="260648"/>
            <a:ext cx="8640960" cy="576064"/>
          </a:xfrm>
          <a:noFill/>
          <a:ln>
            <a:noFill/>
          </a:ln>
        </p:spPr>
        <p:txBody>
          <a:bodyPr anchor="t" anchorCtr="0">
            <a:no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Алгоритм взаимодействия </a:t>
            </a:r>
            <a:r>
              <a:rPr lang="ru-RU" sz="24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участников </a:t>
            </a:r>
            <a:r>
              <a:rPr lang="ru-RU" sz="2400" b="1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проекта 500+</a:t>
            </a:r>
            <a:endParaRPr lang="ru-RU" sz="2400" b="1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251520" y="764705"/>
            <a:ext cx="8621349" cy="5688632"/>
            <a:chOff x="157019" y="1400991"/>
            <a:chExt cx="11602044" cy="4786867"/>
          </a:xfrm>
        </p:grpSpPr>
        <p:sp>
          <p:nvSpPr>
            <p:cNvPr id="10" name="object 2"/>
            <p:cNvSpPr/>
            <p:nvPr/>
          </p:nvSpPr>
          <p:spPr>
            <a:xfrm>
              <a:off x="204787" y="2188702"/>
              <a:ext cx="3585434" cy="2820775"/>
            </a:xfrm>
            <a:custGeom>
              <a:avLst/>
              <a:gdLst/>
              <a:ahLst/>
              <a:cxnLst/>
              <a:rect l="l" t="t" r="r" b="b"/>
              <a:pathLst>
                <a:path w="3228975" h="2743200">
                  <a:moveTo>
                    <a:pt x="0" y="2743200"/>
                  </a:moveTo>
                  <a:lnTo>
                    <a:pt x="3228975" y="2743200"/>
                  </a:lnTo>
                  <a:lnTo>
                    <a:pt x="3228975" y="0"/>
                  </a:lnTo>
                  <a:lnTo>
                    <a:pt x="0" y="0"/>
                  </a:lnTo>
                  <a:lnTo>
                    <a:pt x="0" y="2743200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" name="object 3"/>
            <p:cNvSpPr txBox="1"/>
            <p:nvPr/>
          </p:nvSpPr>
          <p:spPr>
            <a:xfrm>
              <a:off x="320040" y="2163446"/>
              <a:ext cx="3149092" cy="214744"/>
            </a:xfrm>
            <a:prstGeom prst="rect">
              <a:avLst/>
            </a:prstGeom>
          </p:spPr>
          <p:txBody>
            <a:bodyPr vert="horz" wrap="square" lIns="0" tIns="36830" rIns="0" bIns="0" rtlCol="0">
              <a:spAutoFit/>
            </a:bodyPr>
            <a:lstStyle/>
            <a:p>
              <a:pPr marL="12700" marR="5080">
                <a:lnSpc>
                  <a:spcPts val="1730"/>
                </a:lnSpc>
                <a:spcBef>
                  <a:spcPts val="290"/>
                </a:spcBef>
              </a:pPr>
              <a:endParaRPr sz="1550" dirty="0">
                <a:cs typeface="Tahoma"/>
              </a:endParaRPr>
            </a:p>
          </p:txBody>
        </p:sp>
        <p:sp>
          <p:nvSpPr>
            <p:cNvPr id="12" name="object 4"/>
            <p:cNvSpPr txBox="1"/>
            <p:nvPr/>
          </p:nvSpPr>
          <p:spPr>
            <a:xfrm>
              <a:off x="648970" y="4232791"/>
              <a:ext cx="2340610" cy="214205"/>
            </a:xfrm>
            <a:prstGeom prst="rect">
              <a:avLst/>
            </a:prstGeom>
          </p:spPr>
          <p:txBody>
            <a:bodyPr vert="horz" wrap="square" lIns="0" tIns="1587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25"/>
                </a:spcBef>
              </a:pPr>
              <a:endParaRPr sz="1550" dirty="0">
                <a:cs typeface="Tahoma"/>
              </a:endParaRPr>
            </a:p>
          </p:txBody>
        </p:sp>
        <p:sp>
          <p:nvSpPr>
            <p:cNvPr id="13" name="object 5"/>
            <p:cNvSpPr/>
            <p:nvPr/>
          </p:nvSpPr>
          <p:spPr>
            <a:xfrm>
              <a:off x="157019" y="5036585"/>
              <a:ext cx="3585434" cy="876300"/>
            </a:xfrm>
            <a:custGeom>
              <a:avLst/>
              <a:gdLst/>
              <a:ahLst/>
              <a:cxnLst/>
              <a:rect l="l" t="t" r="r" b="b"/>
              <a:pathLst>
                <a:path w="2838450" h="876300">
                  <a:moveTo>
                    <a:pt x="2838450" y="0"/>
                  </a:moveTo>
                  <a:lnTo>
                    <a:pt x="219075" y="0"/>
                  </a:lnTo>
                  <a:lnTo>
                    <a:pt x="0" y="876300"/>
                  </a:lnTo>
                  <a:lnTo>
                    <a:pt x="2619375" y="876300"/>
                  </a:lnTo>
                  <a:lnTo>
                    <a:pt x="2838450" y="0"/>
                  </a:lnTo>
                  <a:close/>
                </a:path>
              </a:pathLst>
            </a:custGeom>
            <a:solidFill>
              <a:srgbClr val="1F4E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7"/>
            <p:cNvSpPr txBox="1"/>
            <p:nvPr/>
          </p:nvSpPr>
          <p:spPr>
            <a:xfrm>
              <a:off x="641537" y="5218365"/>
              <a:ext cx="2616398" cy="490458"/>
            </a:xfrm>
            <a:prstGeom prst="rect">
              <a:avLst/>
            </a:prstGeom>
          </p:spPr>
          <p:txBody>
            <a:bodyPr vert="horz" wrap="square" lIns="0" tIns="15875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25"/>
                </a:spcBef>
              </a:pPr>
              <a:r>
                <a:rPr lang="ru-RU" b="1" spc="5" dirty="0" smtClean="0">
                  <a:solidFill>
                    <a:srgbClr val="FFFFFF"/>
                  </a:solidFill>
                  <a:cs typeface="Tahoma"/>
                </a:rPr>
                <a:t>Муниципальный</a:t>
              </a:r>
            </a:p>
            <a:p>
              <a:pPr marL="12700" algn="ctr">
                <a:lnSpc>
                  <a:spcPct val="100000"/>
                </a:lnSpc>
                <a:spcBef>
                  <a:spcPts val="125"/>
                </a:spcBef>
              </a:pPr>
              <a:r>
                <a:rPr b="1" spc="5" dirty="0" err="1" smtClean="0">
                  <a:solidFill>
                    <a:srgbClr val="FFFFFF"/>
                  </a:solidFill>
                  <a:cs typeface="Tahoma"/>
                </a:rPr>
                <a:t>координатор</a:t>
              </a:r>
              <a:endParaRPr dirty="0">
                <a:cs typeface="Tahoma"/>
              </a:endParaRPr>
            </a:p>
          </p:txBody>
        </p:sp>
        <p:sp>
          <p:nvSpPr>
            <p:cNvPr id="16" name="object 8"/>
            <p:cNvSpPr/>
            <p:nvPr/>
          </p:nvSpPr>
          <p:spPr>
            <a:xfrm>
              <a:off x="4110101" y="2188702"/>
              <a:ext cx="3495675" cy="3393222"/>
            </a:xfrm>
            <a:custGeom>
              <a:avLst/>
              <a:gdLst/>
              <a:ahLst/>
              <a:cxnLst/>
              <a:rect l="l" t="t" r="r" b="b"/>
              <a:pathLst>
                <a:path w="3495675" h="2847975">
                  <a:moveTo>
                    <a:pt x="0" y="2847975"/>
                  </a:moveTo>
                  <a:lnTo>
                    <a:pt x="3495675" y="2847975"/>
                  </a:lnTo>
                  <a:lnTo>
                    <a:pt x="3495675" y="0"/>
                  </a:lnTo>
                  <a:lnTo>
                    <a:pt x="0" y="0"/>
                  </a:lnTo>
                  <a:lnTo>
                    <a:pt x="0" y="2847975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9"/>
            <p:cNvSpPr txBox="1"/>
            <p:nvPr/>
          </p:nvSpPr>
          <p:spPr>
            <a:xfrm>
              <a:off x="4274740" y="2552262"/>
              <a:ext cx="2475230" cy="214744"/>
            </a:xfrm>
            <a:prstGeom prst="rect">
              <a:avLst/>
            </a:prstGeom>
          </p:spPr>
          <p:txBody>
            <a:bodyPr vert="horz" wrap="square" lIns="0" tIns="36830" rIns="0" bIns="0" rtlCol="0">
              <a:spAutoFit/>
            </a:bodyPr>
            <a:lstStyle/>
            <a:p>
              <a:pPr marL="12700" marR="5080">
                <a:lnSpc>
                  <a:spcPts val="1730"/>
                </a:lnSpc>
                <a:spcBef>
                  <a:spcPts val="290"/>
                </a:spcBef>
              </a:pPr>
              <a:endParaRPr sz="1550" dirty="0">
                <a:cs typeface="Tahoma"/>
              </a:endParaRPr>
            </a:p>
          </p:txBody>
        </p:sp>
        <p:sp>
          <p:nvSpPr>
            <p:cNvPr id="18" name="object 10"/>
            <p:cNvSpPr txBox="1"/>
            <p:nvPr/>
          </p:nvSpPr>
          <p:spPr>
            <a:xfrm>
              <a:off x="4297361" y="3513688"/>
              <a:ext cx="2659381" cy="207729"/>
            </a:xfrm>
            <a:prstGeom prst="rect">
              <a:avLst/>
            </a:prstGeom>
          </p:spPr>
          <p:txBody>
            <a:bodyPr vert="horz" wrap="square" lIns="0" tIns="15875" rIns="0" bIns="0" rtlCol="0">
              <a:spAutoFit/>
            </a:bodyPr>
            <a:lstStyle/>
            <a:p>
              <a:pPr marL="12700">
                <a:lnSpc>
                  <a:spcPts val="1795"/>
                </a:lnSpc>
                <a:spcBef>
                  <a:spcPts val="125"/>
                </a:spcBef>
              </a:pPr>
              <a:endParaRPr sz="1550" dirty="0">
                <a:cs typeface="Tahoma"/>
              </a:endParaRPr>
            </a:p>
          </p:txBody>
        </p:sp>
        <p:sp>
          <p:nvSpPr>
            <p:cNvPr id="19" name="object 11"/>
            <p:cNvSpPr txBox="1"/>
            <p:nvPr/>
          </p:nvSpPr>
          <p:spPr>
            <a:xfrm>
              <a:off x="4225544" y="4403115"/>
              <a:ext cx="3194685" cy="207729"/>
            </a:xfrm>
            <a:prstGeom prst="rect">
              <a:avLst/>
            </a:prstGeom>
          </p:spPr>
          <p:txBody>
            <a:bodyPr vert="horz" wrap="square" lIns="0" tIns="15875" rIns="0" bIns="0" rtlCol="0">
              <a:spAutoFit/>
            </a:bodyPr>
            <a:lstStyle/>
            <a:p>
              <a:pPr marL="12700" algn="ctr">
                <a:lnSpc>
                  <a:spcPts val="1795"/>
                </a:lnSpc>
                <a:spcBef>
                  <a:spcPts val="125"/>
                </a:spcBef>
              </a:pPr>
              <a:endParaRPr sz="1550" dirty="0">
                <a:cs typeface="Tahoma"/>
              </a:endParaRPr>
            </a:p>
          </p:txBody>
        </p:sp>
        <p:sp>
          <p:nvSpPr>
            <p:cNvPr id="20" name="object 12"/>
            <p:cNvSpPr/>
            <p:nvPr/>
          </p:nvSpPr>
          <p:spPr>
            <a:xfrm>
              <a:off x="4226973" y="1400991"/>
              <a:ext cx="5911121" cy="848306"/>
            </a:xfrm>
            <a:custGeom>
              <a:avLst/>
              <a:gdLst/>
              <a:ahLst/>
              <a:cxnLst/>
              <a:rect l="l" t="t" r="r" b="b"/>
              <a:pathLst>
                <a:path w="4578984" h="999489">
                  <a:moveTo>
                    <a:pt x="4578731" y="805713"/>
                  </a:moveTo>
                  <a:lnTo>
                    <a:pt x="4556125" y="623849"/>
                  </a:lnTo>
                  <a:lnTo>
                    <a:pt x="4502531" y="642518"/>
                  </a:lnTo>
                  <a:lnTo>
                    <a:pt x="4465904" y="604164"/>
                  </a:lnTo>
                  <a:lnTo>
                    <a:pt x="4427702" y="566661"/>
                  </a:lnTo>
                  <a:lnTo>
                    <a:pt x="4387951" y="530034"/>
                  </a:lnTo>
                  <a:lnTo>
                    <a:pt x="4346702" y="494309"/>
                  </a:lnTo>
                  <a:lnTo>
                    <a:pt x="4309402" y="463829"/>
                  </a:lnTo>
                  <a:lnTo>
                    <a:pt x="4271289" y="434289"/>
                  </a:lnTo>
                  <a:lnTo>
                    <a:pt x="4232402" y="405688"/>
                  </a:lnTo>
                  <a:lnTo>
                    <a:pt x="4192765" y="378053"/>
                  </a:lnTo>
                  <a:lnTo>
                    <a:pt x="4152404" y="351358"/>
                  </a:lnTo>
                  <a:lnTo>
                    <a:pt x="4111358" y="325615"/>
                  </a:lnTo>
                  <a:lnTo>
                    <a:pt x="4069651" y="300837"/>
                  </a:lnTo>
                  <a:lnTo>
                    <a:pt x="4027309" y="277012"/>
                  </a:lnTo>
                  <a:lnTo>
                    <a:pt x="3984383" y="254165"/>
                  </a:lnTo>
                  <a:lnTo>
                    <a:pt x="3940873" y="232270"/>
                  </a:lnTo>
                  <a:lnTo>
                    <a:pt x="3896842" y="211340"/>
                  </a:lnTo>
                  <a:lnTo>
                    <a:pt x="3852291" y="191389"/>
                  </a:lnTo>
                  <a:lnTo>
                    <a:pt x="3807269" y="172402"/>
                  </a:lnTo>
                  <a:lnTo>
                    <a:pt x="3761803" y="154406"/>
                  </a:lnTo>
                  <a:lnTo>
                    <a:pt x="3715918" y="137375"/>
                  </a:lnTo>
                  <a:lnTo>
                    <a:pt x="3669639" y="121323"/>
                  </a:lnTo>
                  <a:lnTo>
                    <a:pt x="3623018" y="106260"/>
                  </a:lnTo>
                  <a:lnTo>
                    <a:pt x="3576066" y="92176"/>
                  </a:lnTo>
                  <a:lnTo>
                    <a:pt x="3528822" y="79095"/>
                  </a:lnTo>
                  <a:lnTo>
                    <a:pt x="3481324" y="66992"/>
                  </a:lnTo>
                  <a:lnTo>
                    <a:pt x="3433584" y="55880"/>
                  </a:lnTo>
                  <a:lnTo>
                    <a:pt x="3385642" y="45770"/>
                  </a:lnTo>
                  <a:lnTo>
                    <a:pt x="3337522" y="36664"/>
                  </a:lnTo>
                  <a:lnTo>
                    <a:pt x="3289262" y="28549"/>
                  </a:lnTo>
                  <a:lnTo>
                    <a:pt x="3240900" y="21437"/>
                  </a:lnTo>
                  <a:lnTo>
                    <a:pt x="3192449" y="15341"/>
                  </a:lnTo>
                  <a:lnTo>
                    <a:pt x="3143948" y="10248"/>
                  </a:lnTo>
                  <a:lnTo>
                    <a:pt x="3095421" y="6172"/>
                  </a:lnTo>
                  <a:lnTo>
                    <a:pt x="3046907" y="3098"/>
                  </a:lnTo>
                  <a:lnTo>
                    <a:pt x="2998444" y="1041"/>
                  </a:lnTo>
                  <a:lnTo>
                    <a:pt x="2950045" y="12"/>
                  </a:lnTo>
                  <a:lnTo>
                    <a:pt x="2901746" y="0"/>
                  </a:lnTo>
                  <a:lnTo>
                    <a:pt x="2853575" y="1016"/>
                  </a:lnTo>
                  <a:lnTo>
                    <a:pt x="2805582" y="3060"/>
                  </a:lnTo>
                  <a:lnTo>
                    <a:pt x="2757767" y="6121"/>
                  </a:lnTo>
                  <a:lnTo>
                    <a:pt x="2710180" y="10223"/>
                  </a:lnTo>
                  <a:lnTo>
                    <a:pt x="2662847" y="15354"/>
                  </a:lnTo>
                  <a:lnTo>
                    <a:pt x="2615793" y="21526"/>
                  </a:lnTo>
                  <a:lnTo>
                    <a:pt x="2569057" y="28740"/>
                  </a:lnTo>
                  <a:lnTo>
                    <a:pt x="2522664" y="36995"/>
                  </a:lnTo>
                  <a:lnTo>
                    <a:pt x="2476652" y="46291"/>
                  </a:lnTo>
                  <a:lnTo>
                    <a:pt x="2431046" y="56629"/>
                  </a:lnTo>
                  <a:lnTo>
                    <a:pt x="2385872" y="68033"/>
                  </a:lnTo>
                  <a:lnTo>
                    <a:pt x="2341156" y="80479"/>
                  </a:lnTo>
                  <a:lnTo>
                    <a:pt x="2296947" y="93980"/>
                  </a:lnTo>
                  <a:lnTo>
                    <a:pt x="2253272" y="108534"/>
                  </a:lnTo>
                  <a:lnTo>
                    <a:pt x="2210143" y="124155"/>
                  </a:lnTo>
                  <a:lnTo>
                    <a:pt x="2167598" y="140830"/>
                  </a:lnTo>
                  <a:lnTo>
                    <a:pt x="2125688" y="158572"/>
                  </a:lnTo>
                  <a:lnTo>
                    <a:pt x="2084412" y="177393"/>
                  </a:lnTo>
                  <a:lnTo>
                    <a:pt x="2043823" y="197269"/>
                  </a:lnTo>
                  <a:lnTo>
                    <a:pt x="2003945" y="218224"/>
                  </a:lnTo>
                  <a:lnTo>
                    <a:pt x="1964804" y="240258"/>
                  </a:lnTo>
                  <a:lnTo>
                    <a:pt x="1926437" y="263372"/>
                  </a:lnTo>
                  <a:lnTo>
                    <a:pt x="1922602" y="265836"/>
                  </a:lnTo>
                  <a:lnTo>
                    <a:pt x="183388" y="265836"/>
                  </a:lnTo>
                  <a:lnTo>
                    <a:pt x="0" y="999261"/>
                  </a:lnTo>
                  <a:lnTo>
                    <a:pt x="2540762" y="999261"/>
                  </a:lnTo>
                  <a:lnTo>
                    <a:pt x="2724150" y="265836"/>
                  </a:lnTo>
                  <a:lnTo>
                    <a:pt x="2108238" y="265836"/>
                  </a:lnTo>
                  <a:lnTo>
                    <a:pt x="2138413" y="251485"/>
                  </a:lnTo>
                  <a:lnTo>
                    <a:pt x="2180742" y="232854"/>
                  </a:lnTo>
                  <a:lnTo>
                    <a:pt x="2223706" y="215392"/>
                  </a:lnTo>
                  <a:lnTo>
                    <a:pt x="2267280" y="199110"/>
                  </a:lnTo>
                  <a:lnTo>
                    <a:pt x="2311425" y="183972"/>
                  </a:lnTo>
                  <a:lnTo>
                    <a:pt x="2356116" y="170002"/>
                  </a:lnTo>
                  <a:lnTo>
                    <a:pt x="2401316" y="157175"/>
                  </a:lnTo>
                  <a:lnTo>
                    <a:pt x="2446972" y="145503"/>
                  </a:lnTo>
                  <a:lnTo>
                    <a:pt x="2493086" y="134962"/>
                  </a:lnTo>
                  <a:lnTo>
                    <a:pt x="2539593" y="125552"/>
                  </a:lnTo>
                  <a:lnTo>
                    <a:pt x="2586469" y="117271"/>
                  </a:lnTo>
                  <a:lnTo>
                    <a:pt x="2633688" y="110109"/>
                  </a:lnTo>
                  <a:lnTo>
                    <a:pt x="2681198" y="104076"/>
                  </a:lnTo>
                  <a:lnTo>
                    <a:pt x="2728988" y="99136"/>
                  </a:lnTo>
                  <a:lnTo>
                    <a:pt x="2777007" y="95300"/>
                  </a:lnTo>
                  <a:lnTo>
                    <a:pt x="2825229" y="92570"/>
                  </a:lnTo>
                  <a:lnTo>
                    <a:pt x="2873616" y="90919"/>
                  </a:lnTo>
                  <a:lnTo>
                    <a:pt x="2922143" y="90360"/>
                  </a:lnTo>
                  <a:lnTo>
                    <a:pt x="2970758" y="90881"/>
                  </a:lnTo>
                  <a:lnTo>
                    <a:pt x="3019450" y="92481"/>
                  </a:lnTo>
                  <a:lnTo>
                    <a:pt x="3068167" y="95135"/>
                  </a:lnTo>
                  <a:lnTo>
                    <a:pt x="3116884" y="98856"/>
                  </a:lnTo>
                  <a:lnTo>
                    <a:pt x="3165564" y="103644"/>
                  </a:lnTo>
                  <a:lnTo>
                    <a:pt x="3214179" y="109474"/>
                  </a:lnTo>
                  <a:lnTo>
                    <a:pt x="3262693" y="116344"/>
                  </a:lnTo>
                  <a:lnTo>
                    <a:pt x="3311055" y="124256"/>
                  </a:lnTo>
                  <a:lnTo>
                    <a:pt x="3359251" y="133197"/>
                  </a:lnTo>
                  <a:lnTo>
                    <a:pt x="3407245" y="143167"/>
                  </a:lnTo>
                  <a:lnTo>
                    <a:pt x="3455009" y="154152"/>
                  </a:lnTo>
                  <a:lnTo>
                    <a:pt x="3502482" y="166154"/>
                  </a:lnTo>
                  <a:lnTo>
                    <a:pt x="3549662" y="179171"/>
                  </a:lnTo>
                  <a:lnTo>
                    <a:pt x="3596487" y="193179"/>
                  </a:lnTo>
                  <a:lnTo>
                    <a:pt x="3642944" y="208191"/>
                  </a:lnTo>
                  <a:lnTo>
                    <a:pt x="3688994" y="224193"/>
                  </a:lnTo>
                  <a:lnTo>
                    <a:pt x="3734612" y="241185"/>
                  </a:lnTo>
                  <a:lnTo>
                    <a:pt x="3779736" y="259156"/>
                  </a:lnTo>
                  <a:lnTo>
                    <a:pt x="3824363" y="278091"/>
                  </a:lnTo>
                  <a:lnTo>
                    <a:pt x="3868432" y="297992"/>
                  </a:lnTo>
                  <a:lnTo>
                    <a:pt x="3911943" y="318858"/>
                  </a:lnTo>
                  <a:lnTo>
                    <a:pt x="3954830" y="340690"/>
                  </a:lnTo>
                  <a:lnTo>
                    <a:pt x="3997071" y="363461"/>
                  </a:lnTo>
                  <a:lnTo>
                    <a:pt x="4038625" y="387172"/>
                  </a:lnTo>
                  <a:lnTo>
                    <a:pt x="4079481" y="411822"/>
                  </a:lnTo>
                  <a:lnTo>
                    <a:pt x="4119575" y="437413"/>
                  </a:lnTo>
                  <a:lnTo>
                    <a:pt x="4158907" y="463918"/>
                  </a:lnTo>
                  <a:lnTo>
                    <a:pt x="4197413" y="491350"/>
                  </a:lnTo>
                  <a:lnTo>
                    <a:pt x="4235069" y="519696"/>
                  </a:lnTo>
                  <a:lnTo>
                    <a:pt x="4271835" y="548944"/>
                  </a:lnTo>
                  <a:lnTo>
                    <a:pt x="4307700" y="579094"/>
                  </a:lnTo>
                  <a:lnTo>
                    <a:pt x="4342600" y="610146"/>
                  </a:lnTo>
                  <a:lnTo>
                    <a:pt x="4376534" y="642086"/>
                  </a:lnTo>
                  <a:lnTo>
                    <a:pt x="4409440" y="674903"/>
                  </a:lnTo>
                  <a:lnTo>
                    <a:pt x="4356100" y="693445"/>
                  </a:lnTo>
                  <a:lnTo>
                    <a:pt x="4578731" y="805713"/>
                  </a:lnTo>
                  <a:close/>
                </a:path>
              </a:pathLst>
            </a:custGeom>
            <a:solidFill>
              <a:srgbClr val="1F4E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13"/>
            <p:cNvSpPr txBox="1"/>
            <p:nvPr/>
          </p:nvSpPr>
          <p:spPr>
            <a:xfrm>
              <a:off x="4856161" y="1946329"/>
              <a:ext cx="2228783" cy="196938"/>
            </a:xfrm>
            <a:prstGeom prst="rect">
              <a:avLst/>
            </a:prstGeom>
          </p:spPr>
          <p:txBody>
            <a:bodyPr vert="horz" wrap="square" lIns="0" tIns="41275" rIns="0" bIns="0" rtlCol="0">
              <a:spAutoFit/>
            </a:bodyPr>
            <a:lstStyle/>
            <a:p>
              <a:pPr marL="98425" marR="5080" indent="-85725" algn="ctr">
                <a:lnSpc>
                  <a:spcPts val="1500"/>
                </a:lnSpc>
                <a:spcBef>
                  <a:spcPts val="325"/>
                </a:spcBef>
              </a:pPr>
              <a:r>
                <a:rPr lang="ru-RU" b="1" spc="15" dirty="0" smtClean="0">
                  <a:solidFill>
                    <a:srgbClr val="FFFFFF"/>
                  </a:solidFill>
                  <a:cs typeface="Tahoma"/>
                </a:rPr>
                <a:t>Куратор</a:t>
              </a:r>
              <a:endParaRPr dirty="0">
                <a:cs typeface="Tahoma"/>
              </a:endParaRPr>
            </a:p>
          </p:txBody>
        </p:sp>
        <p:sp>
          <p:nvSpPr>
            <p:cNvPr id="22" name="object 14"/>
            <p:cNvSpPr/>
            <p:nvPr/>
          </p:nvSpPr>
          <p:spPr>
            <a:xfrm>
              <a:off x="8006213" y="2128109"/>
              <a:ext cx="3752850" cy="3453815"/>
            </a:xfrm>
            <a:custGeom>
              <a:avLst/>
              <a:gdLst/>
              <a:ahLst/>
              <a:cxnLst/>
              <a:rect l="l" t="t" r="r" b="b"/>
              <a:pathLst>
                <a:path w="3752850" h="2590800">
                  <a:moveTo>
                    <a:pt x="0" y="2590800"/>
                  </a:moveTo>
                  <a:lnTo>
                    <a:pt x="3752850" y="2590800"/>
                  </a:lnTo>
                  <a:lnTo>
                    <a:pt x="3752850" y="0"/>
                  </a:lnTo>
                  <a:lnTo>
                    <a:pt x="0" y="0"/>
                  </a:lnTo>
                  <a:lnTo>
                    <a:pt x="0" y="2590800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15"/>
            <p:cNvSpPr txBox="1"/>
            <p:nvPr/>
          </p:nvSpPr>
          <p:spPr>
            <a:xfrm>
              <a:off x="8103116" y="2249296"/>
              <a:ext cx="3294723" cy="834588"/>
            </a:xfrm>
            <a:prstGeom prst="rect">
              <a:avLst/>
            </a:prstGeom>
          </p:spPr>
          <p:txBody>
            <a:bodyPr vert="horz" wrap="square" lIns="0" tIns="8890" rIns="0" bIns="0" rtlCol="0">
              <a:spAutoFit/>
            </a:bodyPr>
            <a:lstStyle/>
            <a:p>
              <a:pPr marL="12700" marR="5080" algn="ctr">
                <a:lnSpc>
                  <a:spcPct val="103000"/>
                </a:lnSpc>
                <a:spcBef>
                  <a:spcPts val="70"/>
                </a:spcBef>
              </a:pPr>
              <a:r>
                <a:rPr sz="1550" spc="15" dirty="0">
                  <a:cs typeface="Tahoma"/>
                </a:rPr>
                <a:t>Формирование и </a:t>
              </a:r>
              <a:r>
                <a:rPr sz="1550" spc="20" dirty="0">
                  <a:cs typeface="Tahoma"/>
                </a:rPr>
                <a:t>реализация </a:t>
              </a:r>
              <a:r>
                <a:rPr sz="1550" spc="-470" dirty="0">
                  <a:cs typeface="Tahoma"/>
                </a:rPr>
                <a:t> </a:t>
              </a:r>
              <a:r>
                <a:rPr sz="1550" spc="10" dirty="0">
                  <a:cs typeface="Tahoma"/>
                </a:rPr>
                <a:t>программы </a:t>
              </a:r>
              <a:r>
                <a:rPr sz="1550" spc="20" dirty="0">
                  <a:cs typeface="Tahoma"/>
                </a:rPr>
                <a:t>развития </a:t>
              </a:r>
              <a:r>
                <a:rPr sz="1550" spc="5" dirty="0">
                  <a:cs typeface="Tahoma"/>
                </a:rPr>
                <a:t>школы, </a:t>
              </a:r>
              <a:r>
                <a:rPr sz="1550" spc="-470" dirty="0">
                  <a:cs typeface="Tahoma"/>
                </a:rPr>
                <a:t> </a:t>
              </a:r>
              <a:r>
                <a:rPr sz="1550" spc="5" dirty="0" err="1">
                  <a:cs typeface="Tahoma"/>
                </a:rPr>
                <a:t>дорожной</a:t>
              </a:r>
              <a:r>
                <a:rPr sz="1550" spc="190" dirty="0">
                  <a:cs typeface="Tahoma"/>
                </a:rPr>
                <a:t> </a:t>
              </a:r>
              <a:r>
                <a:rPr sz="1550" spc="15" dirty="0" err="1" smtClean="0">
                  <a:cs typeface="Tahoma"/>
                </a:rPr>
                <a:t>карты</a:t>
              </a:r>
              <a:r>
                <a:rPr lang="ru-RU" sz="1550" spc="15" dirty="0" smtClean="0">
                  <a:cs typeface="Tahoma"/>
                </a:rPr>
                <a:t>;</a:t>
              </a:r>
              <a:endParaRPr sz="1550" dirty="0">
                <a:cs typeface="Tahoma"/>
              </a:endParaRPr>
            </a:p>
          </p:txBody>
        </p:sp>
        <p:sp>
          <p:nvSpPr>
            <p:cNvPr id="24" name="object 16"/>
            <p:cNvSpPr txBox="1"/>
            <p:nvPr/>
          </p:nvSpPr>
          <p:spPr>
            <a:xfrm>
              <a:off x="8103116" y="3158194"/>
              <a:ext cx="3376295" cy="1816582"/>
            </a:xfrm>
            <a:prstGeom prst="rect">
              <a:avLst/>
            </a:prstGeom>
          </p:spPr>
          <p:txBody>
            <a:bodyPr vert="horz" wrap="square" lIns="0" tIns="8890" rIns="0" bIns="0" rtlCol="0">
              <a:spAutoFit/>
            </a:bodyPr>
            <a:lstStyle/>
            <a:p>
              <a:pPr marL="12700" marR="5080" algn="ctr">
                <a:lnSpc>
                  <a:spcPct val="103000"/>
                </a:lnSpc>
                <a:spcBef>
                  <a:spcPts val="70"/>
                </a:spcBef>
              </a:pPr>
              <a:r>
                <a:rPr sz="1550" spc="15" dirty="0">
                  <a:cs typeface="Tahoma"/>
                </a:rPr>
                <a:t>Формирование</a:t>
              </a:r>
              <a:r>
                <a:rPr sz="1550" spc="20" dirty="0">
                  <a:cs typeface="Tahoma"/>
                </a:rPr>
                <a:t> </a:t>
              </a:r>
              <a:r>
                <a:rPr sz="1550" spc="10" dirty="0">
                  <a:cs typeface="Tahoma"/>
                </a:rPr>
                <a:t>внутришкольных </a:t>
              </a:r>
              <a:r>
                <a:rPr sz="1550" spc="15" dirty="0">
                  <a:cs typeface="Tahoma"/>
                </a:rPr>
                <a:t> </a:t>
              </a:r>
              <a:r>
                <a:rPr sz="1550" spc="5" dirty="0">
                  <a:cs typeface="Tahoma"/>
                </a:rPr>
                <a:t>механизмов</a:t>
              </a:r>
              <a:r>
                <a:rPr sz="1550" spc="170" dirty="0">
                  <a:cs typeface="Tahoma"/>
                </a:rPr>
                <a:t> </a:t>
              </a:r>
              <a:r>
                <a:rPr sz="1550" spc="15" dirty="0">
                  <a:cs typeface="Tahoma"/>
                </a:rPr>
                <a:t>преодоления</a:t>
              </a:r>
              <a:r>
                <a:rPr sz="1550" spc="170" dirty="0">
                  <a:cs typeface="Tahoma"/>
                </a:rPr>
                <a:t> </a:t>
              </a:r>
              <a:r>
                <a:rPr sz="1550" spc="5" dirty="0" err="1">
                  <a:cs typeface="Tahoma"/>
                </a:rPr>
                <a:t>факторов</a:t>
              </a:r>
              <a:r>
                <a:rPr sz="1550" spc="5" dirty="0">
                  <a:cs typeface="Tahoma"/>
                </a:rPr>
                <a:t> </a:t>
              </a:r>
              <a:r>
                <a:rPr sz="1550" spc="-470" dirty="0">
                  <a:cs typeface="Tahoma"/>
                </a:rPr>
                <a:t> </a:t>
              </a:r>
              <a:r>
                <a:rPr sz="1550" spc="15" dirty="0" err="1" smtClean="0">
                  <a:cs typeface="Tahoma"/>
                </a:rPr>
                <a:t>риск</a:t>
              </a:r>
              <a:r>
                <a:rPr lang="ru-RU" sz="1550" spc="15" dirty="0" smtClean="0">
                  <a:cs typeface="Tahoma"/>
                </a:rPr>
                <a:t>а;</a:t>
              </a:r>
            </a:p>
            <a:p>
              <a:pPr marL="12700" marR="5080" algn="ctr">
                <a:lnSpc>
                  <a:spcPct val="103000"/>
                </a:lnSpc>
                <a:spcBef>
                  <a:spcPts val="70"/>
                </a:spcBef>
              </a:pPr>
              <a:endParaRPr lang="ru-RU" sz="800" spc="15" dirty="0" smtClean="0">
                <a:cs typeface="Tahoma"/>
              </a:endParaRPr>
            </a:p>
            <a:p>
              <a:pPr marL="12700" marR="5080" algn="ctr">
                <a:lnSpc>
                  <a:spcPct val="103000"/>
                </a:lnSpc>
                <a:spcBef>
                  <a:spcPts val="70"/>
                </a:spcBef>
              </a:pPr>
              <a:r>
                <a:rPr lang="ru-RU" sz="1550" spc="15" dirty="0" smtClean="0">
                  <a:cs typeface="Tahoma"/>
                </a:rPr>
                <a:t>Включение школьного коллектива в совместную деятельность по преодолению рисков</a:t>
              </a:r>
              <a:endParaRPr sz="1550" dirty="0">
                <a:cs typeface="Tahoma"/>
              </a:endParaRPr>
            </a:p>
          </p:txBody>
        </p:sp>
        <p:sp>
          <p:nvSpPr>
            <p:cNvPr id="25" name="object 17"/>
            <p:cNvSpPr txBox="1"/>
            <p:nvPr/>
          </p:nvSpPr>
          <p:spPr>
            <a:xfrm>
              <a:off x="8296924" y="5036585"/>
              <a:ext cx="3197820" cy="214204"/>
            </a:xfrm>
            <a:prstGeom prst="rect">
              <a:avLst/>
            </a:prstGeom>
          </p:spPr>
          <p:txBody>
            <a:bodyPr vert="horz" wrap="square" lIns="0" tIns="15875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25"/>
                </a:spcBef>
              </a:pPr>
              <a:r>
                <a:rPr sz="1550" b="1" spc="25" dirty="0">
                  <a:solidFill>
                    <a:srgbClr val="1F4E79"/>
                  </a:solidFill>
                  <a:cs typeface="Tahoma"/>
                </a:rPr>
                <a:t>Заполнение</a:t>
              </a:r>
              <a:r>
                <a:rPr sz="1550" b="1" spc="-5" dirty="0">
                  <a:solidFill>
                    <a:srgbClr val="1F4E79"/>
                  </a:solidFill>
                  <a:cs typeface="Tahoma"/>
                </a:rPr>
                <a:t> </a:t>
              </a:r>
              <a:r>
                <a:rPr sz="1550" b="1" spc="5" dirty="0">
                  <a:solidFill>
                    <a:srgbClr val="1F4E79"/>
                  </a:solidFill>
                  <a:cs typeface="Tahoma"/>
                </a:rPr>
                <a:t>ИС</a:t>
              </a:r>
              <a:r>
                <a:rPr sz="1550" b="1" spc="30" dirty="0">
                  <a:solidFill>
                    <a:srgbClr val="1F4E79"/>
                  </a:solidFill>
                  <a:cs typeface="Tahoma"/>
                </a:rPr>
                <a:t> </a:t>
              </a:r>
              <a:r>
                <a:rPr sz="1550" b="1" spc="15" dirty="0">
                  <a:solidFill>
                    <a:srgbClr val="1F4E79"/>
                  </a:solidFill>
                  <a:cs typeface="Tahoma"/>
                </a:rPr>
                <a:t>МЭДК</a:t>
              </a:r>
              <a:endParaRPr sz="1550" dirty="0">
                <a:cs typeface="Tahoma"/>
              </a:endParaRPr>
            </a:p>
          </p:txBody>
        </p:sp>
        <p:sp>
          <p:nvSpPr>
            <p:cNvPr id="26" name="object 18"/>
            <p:cNvSpPr/>
            <p:nvPr/>
          </p:nvSpPr>
          <p:spPr>
            <a:xfrm>
              <a:off x="8200020" y="5339552"/>
              <a:ext cx="3009900" cy="848306"/>
            </a:xfrm>
            <a:custGeom>
              <a:avLst/>
              <a:gdLst/>
              <a:ahLst/>
              <a:cxnLst/>
              <a:rect l="l" t="t" r="r" b="b"/>
              <a:pathLst>
                <a:path w="3009900" h="695325">
                  <a:moveTo>
                    <a:pt x="3009900" y="0"/>
                  </a:moveTo>
                  <a:lnTo>
                    <a:pt x="173863" y="0"/>
                  </a:lnTo>
                  <a:lnTo>
                    <a:pt x="0" y="695325"/>
                  </a:lnTo>
                  <a:lnTo>
                    <a:pt x="2836036" y="695325"/>
                  </a:lnTo>
                  <a:lnTo>
                    <a:pt x="3009900" y="0"/>
                  </a:lnTo>
                  <a:close/>
                </a:path>
              </a:pathLst>
            </a:custGeom>
            <a:solidFill>
              <a:srgbClr val="1F4E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19"/>
            <p:cNvSpPr txBox="1"/>
            <p:nvPr/>
          </p:nvSpPr>
          <p:spPr>
            <a:xfrm>
              <a:off x="8684538" y="5521331"/>
              <a:ext cx="1810385" cy="246578"/>
            </a:xfrm>
            <a:prstGeom prst="rect">
              <a:avLst/>
            </a:prstGeom>
          </p:spPr>
          <p:txBody>
            <a:bodyPr vert="horz" wrap="square" lIns="0" tIns="15875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25"/>
                </a:spcBef>
              </a:pPr>
              <a:r>
                <a:rPr sz="1400" b="1" spc="-65" dirty="0" smtClean="0">
                  <a:solidFill>
                    <a:srgbClr val="FFFFFF"/>
                  </a:solidFill>
                  <a:cs typeface="Tahoma"/>
                </a:rPr>
                <a:t> </a:t>
              </a:r>
              <a:r>
                <a:rPr lang="ru-RU" b="1" spc="55" dirty="0" smtClean="0">
                  <a:solidFill>
                    <a:srgbClr val="FFFFFF"/>
                  </a:solidFill>
                  <a:cs typeface="Tahoma"/>
                </a:rPr>
                <a:t>Ш</a:t>
              </a:r>
              <a:r>
                <a:rPr b="1" spc="-20" dirty="0" err="1" smtClean="0">
                  <a:solidFill>
                    <a:srgbClr val="FFFFFF"/>
                  </a:solidFill>
                  <a:cs typeface="Tahoma"/>
                </a:rPr>
                <a:t>к</a:t>
              </a:r>
              <a:r>
                <a:rPr b="1" spc="30" dirty="0" err="1" smtClean="0">
                  <a:solidFill>
                    <a:srgbClr val="FFFFFF"/>
                  </a:solidFill>
                  <a:cs typeface="Tahoma"/>
                </a:rPr>
                <a:t>о</a:t>
              </a:r>
              <a:r>
                <a:rPr b="1" spc="-20" dirty="0" err="1" smtClean="0">
                  <a:solidFill>
                    <a:srgbClr val="FFFFFF"/>
                  </a:solidFill>
                  <a:cs typeface="Tahoma"/>
                </a:rPr>
                <a:t>л</a:t>
              </a:r>
              <a:r>
                <a:rPr lang="ru-RU" b="1" spc="20" dirty="0" smtClean="0">
                  <a:solidFill>
                    <a:srgbClr val="FFFFFF"/>
                  </a:solidFill>
                  <a:cs typeface="Tahoma"/>
                </a:rPr>
                <a:t>а</a:t>
              </a:r>
              <a:endParaRPr dirty="0">
                <a:cs typeface="Tahoma"/>
              </a:endParaRPr>
            </a:p>
          </p:txBody>
        </p:sp>
        <p:sp>
          <p:nvSpPr>
            <p:cNvPr id="28" name="object 22"/>
            <p:cNvSpPr/>
            <p:nvPr/>
          </p:nvSpPr>
          <p:spPr>
            <a:xfrm>
              <a:off x="3402607" y="5581925"/>
              <a:ext cx="2321560" cy="530225"/>
            </a:xfrm>
            <a:custGeom>
              <a:avLst/>
              <a:gdLst/>
              <a:ahLst/>
              <a:cxnLst/>
              <a:rect l="l" t="t" r="r" b="b"/>
              <a:pathLst>
                <a:path w="2321560" h="530225">
                  <a:moveTo>
                    <a:pt x="2321306" y="0"/>
                  </a:moveTo>
                  <a:lnTo>
                    <a:pt x="2081530" y="69977"/>
                  </a:lnTo>
                  <a:lnTo>
                    <a:pt x="2130679" y="97790"/>
                  </a:lnTo>
                  <a:lnTo>
                    <a:pt x="2093061" y="123511"/>
                  </a:lnTo>
                  <a:lnTo>
                    <a:pt x="2054584" y="148244"/>
                  </a:lnTo>
                  <a:lnTo>
                    <a:pt x="2015281" y="171986"/>
                  </a:lnTo>
                  <a:lnTo>
                    <a:pt x="1975187" y="194736"/>
                  </a:lnTo>
                  <a:lnTo>
                    <a:pt x="1934333" y="216490"/>
                  </a:lnTo>
                  <a:lnTo>
                    <a:pt x="1892755" y="237247"/>
                  </a:lnTo>
                  <a:lnTo>
                    <a:pt x="1850485" y="257004"/>
                  </a:lnTo>
                  <a:lnTo>
                    <a:pt x="1807556" y="275759"/>
                  </a:lnTo>
                  <a:lnTo>
                    <a:pt x="1764003" y="293509"/>
                  </a:lnTo>
                  <a:lnTo>
                    <a:pt x="1719859" y="310252"/>
                  </a:lnTo>
                  <a:lnTo>
                    <a:pt x="1675157" y="325985"/>
                  </a:lnTo>
                  <a:lnTo>
                    <a:pt x="1629930" y="340707"/>
                  </a:lnTo>
                  <a:lnTo>
                    <a:pt x="1584213" y="354415"/>
                  </a:lnTo>
                  <a:lnTo>
                    <a:pt x="1538039" y="367106"/>
                  </a:lnTo>
                  <a:lnTo>
                    <a:pt x="1491440" y="378778"/>
                  </a:lnTo>
                  <a:lnTo>
                    <a:pt x="1444452" y="389430"/>
                  </a:lnTo>
                  <a:lnTo>
                    <a:pt x="1397106" y="399057"/>
                  </a:lnTo>
                  <a:lnTo>
                    <a:pt x="1349437" y="407659"/>
                  </a:lnTo>
                  <a:lnTo>
                    <a:pt x="1301479" y="415232"/>
                  </a:lnTo>
                  <a:lnTo>
                    <a:pt x="1253264" y="421775"/>
                  </a:lnTo>
                  <a:lnTo>
                    <a:pt x="1204825" y="427285"/>
                  </a:lnTo>
                  <a:lnTo>
                    <a:pt x="1156198" y="431759"/>
                  </a:lnTo>
                  <a:lnTo>
                    <a:pt x="1107414" y="435196"/>
                  </a:lnTo>
                  <a:lnTo>
                    <a:pt x="1058508" y="437593"/>
                  </a:lnTo>
                  <a:lnTo>
                    <a:pt x="1009513" y="438947"/>
                  </a:lnTo>
                  <a:lnTo>
                    <a:pt x="960463" y="439256"/>
                  </a:lnTo>
                  <a:lnTo>
                    <a:pt x="911390" y="438519"/>
                  </a:lnTo>
                  <a:lnTo>
                    <a:pt x="862329" y="436731"/>
                  </a:lnTo>
                  <a:lnTo>
                    <a:pt x="813313" y="433892"/>
                  </a:lnTo>
                  <a:lnTo>
                    <a:pt x="764375" y="429999"/>
                  </a:lnTo>
                  <a:lnTo>
                    <a:pt x="715549" y="425049"/>
                  </a:lnTo>
                  <a:lnTo>
                    <a:pt x="666868" y="419040"/>
                  </a:lnTo>
                  <a:lnTo>
                    <a:pt x="618367" y="411970"/>
                  </a:lnTo>
                  <a:lnTo>
                    <a:pt x="570077" y="403836"/>
                  </a:lnTo>
                  <a:lnTo>
                    <a:pt x="522034" y="394636"/>
                  </a:lnTo>
                  <a:lnTo>
                    <a:pt x="474269" y="384367"/>
                  </a:lnTo>
                  <a:lnTo>
                    <a:pt x="426818" y="373028"/>
                  </a:lnTo>
                  <a:lnTo>
                    <a:pt x="379713" y="360616"/>
                  </a:lnTo>
                  <a:lnTo>
                    <a:pt x="332987" y="347128"/>
                  </a:lnTo>
                  <a:lnTo>
                    <a:pt x="286675" y="332562"/>
                  </a:lnTo>
                  <a:lnTo>
                    <a:pt x="240809" y="316917"/>
                  </a:lnTo>
                  <a:lnTo>
                    <a:pt x="195424" y="300188"/>
                  </a:lnTo>
                  <a:lnTo>
                    <a:pt x="150552" y="282375"/>
                  </a:lnTo>
                  <a:lnTo>
                    <a:pt x="106227" y="263474"/>
                  </a:lnTo>
                  <a:lnTo>
                    <a:pt x="62484" y="243484"/>
                  </a:lnTo>
                  <a:lnTo>
                    <a:pt x="0" y="313105"/>
                  </a:lnTo>
                  <a:lnTo>
                    <a:pt x="43903" y="334003"/>
                  </a:lnTo>
                  <a:lnTo>
                    <a:pt x="88377" y="353827"/>
                  </a:lnTo>
                  <a:lnTo>
                    <a:pt x="133389" y="372582"/>
                  </a:lnTo>
                  <a:lnTo>
                    <a:pt x="178910" y="390268"/>
                  </a:lnTo>
                  <a:lnTo>
                    <a:pt x="224907" y="406889"/>
                  </a:lnTo>
                  <a:lnTo>
                    <a:pt x="271351" y="422447"/>
                  </a:lnTo>
                  <a:lnTo>
                    <a:pt x="318210" y="436943"/>
                  </a:lnTo>
                  <a:lnTo>
                    <a:pt x="365454" y="450381"/>
                  </a:lnTo>
                  <a:lnTo>
                    <a:pt x="413052" y="462762"/>
                  </a:lnTo>
                  <a:lnTo>
                    <a:pt x="460972" y="474090"/>
                  </a:lnTo>
                  <a:lnTo>
                    <a:pt x="509185" y="484365"/>
                  </a:lnTo>
                  <a:lnTo>
                    <a:pt x="557658" y="493592"/>
                  </a:lnTo>
                  <a:lnTo>
                    <a:pt x="606362" y="501771"/>
                  </a:lnTo>
                  <a:lnTo>
                    <a:pt x="655266" y="508905"/>
                  </a:lnTo>
                  <a:lnTo>
                    <a:pt x="704337" y="514998"/>
                  </a:lnTo>
                  <a:lnTo>
                    <a:pt x="753547" y="520049"/>
                  </a:lnTo>
                  <a:lnTo>
                    <a:pt x="802863" y="524064"/>
                  </a:lnTo>
                  <a:lnTo>
                    <a:pt x="852256" y="527042"/>
                  </a:lnTo>
                  <a:lnTo>
                    <a:pt x="901693" y="528988"/>
                  </a:lnTo>
                  <a:lnTo>
                    <a:pt x="951145" y="529903"/>
                  </a:lnTo>
                  <a:lnTo>
                    <a:pt x="1000580" y="529789"/>
                  </a:lnTo>
                  <a:lnTo>
                    <a:pt x="1049967" y="528649"/>
                  </a:lnTo>
                  <a:lnTo>
                    <a:pt x="1099276" y="526485"/>
                  </a:lnTo>
                  <a:lnTo>
                    <a:pt x="1148476" y="523300"/>
                  </a:lnTo>
                  <a:lnTo>
                    <a:pt x="1197536" y="519095"/>
                  </a:lnTo>
                  <a:lnTo>
                    <a:pt x="1246425" y="513874"/>
                  </a:lnTo>
                  <a:lnTo>
                    <a:pt x="1295113" y="507638"/>
                  </a:lnTo>
                  <a:lnTo>
                    <a:pt x="1343567" y="500390"/>
                  </a:lnTo>
                  <a:lnTo>
                    <a:pt x="1391758" y="492132"/>
                  </a:lnTo>
                  <a:lnTo>
                    <a:pt x="1439655" y="482866"/>
                  </a:lnTo>
                  <a:lnTo>
                    <a:pt x="1487226" y="472595"/>
                  </a:lnTo>
                  <a:lnTo>
                    <a:pt x="1534442" y="461321"/>
                  </a:lnTo>
                  <a:lnTo>
                    <a:pt x="1581270" y="449046"/>
                  </a:lnTo>
                  <a:lnTo>
                    <a:pt x="1627681" y="435773"/>
                  </a:lnTo>
                  <a:lnTo>
                    <a:pt x="1673643" y="421504"/>
                  </a:lnTo>
                  <a:lnTo>
                    <a:pt x="1719125" y="406242"/>
                  </a:lnTo>
                  <a:lnTo>
                    <a:pt x="1764097" y="389988"/>
                  </a:lnTo>
                  <a:lnTo>
                    <a:pt x="1808528" y="372745"/>
                  </a:lnTo>
                  <a:lnTo>
                    <a:pt x="1852386" y="354515"/>
                  </a:lnTo>
                  <a:lnTo>
                    <a:pt x="1895642" y="335301"/>
                  </a:lnTo>
                  <a:lnTo>
                    <a:pt x="1938264" y="315105"/>
                  </a:lnTo>
                  <a:lnTo>
                    <a:pt x="1980221" y="293930"/>
                  </a:lnTo>
                  <a:lnTo>
                    <a:pt x="2021482" y="271776"/>
                  </a:lnTo>
                  <a:lnTo>
                    <a:pt x="2062018" y="248648"/>
                  </a:lnTo>
                  <a:lnTo>
                    <a:pt x="2101795" y="224547"/>
                  </a:lnTo>
                  <a:lnTo>
                    <a:pt x="2140785" y="199476"/>
                  </a:lnTo>
                  <a:lnTo>
                    <a:pt x="2178956" y="173436"/>
                  </a:lnTo>
                  <a:lnTo>
                    <a:pt x="2216277" y="146431"/>
                  </a:lnTo>
                  <a:lnTo>
                    <a:pt x="2265553" y="174421"/>
                  </a:lnTo>
                  <a:lnTo>
                    <a:pt x="2321306" y="0"/>
                  </a:lnTo>
                  <a:close/>
                </a:path>
              </a:pathLst>
            </a:custGeom>
            <a:solidFill>
              <a:srgbClr val="1F4E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Прямоугольник 28"/>
          <p:cNvSpPr/>
          <p:nvPr/>
        </p:nvSpPr>
        <p:spPr>
          <a:xfrm>
            <a:off x="323528" y="2060848"/>
            <a:ext cx="2376264" cy="3362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ctr">
              <a:lnSpc>
                <a:spcPts val="1730"/>
              </a:lnSpc>
              <a:spcBef>
                <a:spcPts val="290"/>
              </a:spcBef>
            </a:pPr>
            <a:r>
              <a:rPr lang="ru-RU" sz="1600" dirty="0" smtClean="0">
                <a:cs typeface="Tahoma"/>
              </a:rPr>
              <a:t>Помощь</a:t>
            </a:r>
            <a:r>
              <a:rPr lang="ru-RU" sz="1600" spc="140" dirty="0" smtClean="0">
                <a:cs typeface="Tahoma"/>
              </a:rPr>
              <a:t> </a:t>
            </a:r>
            <a:r>
              <a:rPr lang="ru-RU" sz="1600" spc="10" dirty="0" smtClean="0">
                <a:cs typeface="Tahoma"/>
              </a:rPr>
              <a:t>в</a:t>
            </a:r>
            <a:r>
              <a:rPr lang="ru-RU" sz="1600" spc="30" dirty="0" smtClean="0">
                <a:cs typeface="Tahoma"/>
              </a:rPr>
              <a:t> </a:t>
            </a:r>
            <a:r>
              <a:rPr lang="ru-RU" sz="1600" spc="15" dirty="0" smtClean="0">
                <a:cs typeface="Tahoma"/>
              </a:rPr>
              <a:t>разработке</a:t>
            </a:r>
            <a:r>
              <a:rPr lang="ru-RU" sz="1600" spc="105" dirty="0" smtClean="0">
                <a:cs typeface="Tahoma"/>
              </a:rPr>
              <a:t> </a:t>
            </a:r>
            <a:r>
              <a:rPr lang="ru-RU" sz="1600" dirty="0" smtClean="0">
                <a:cs typeface="Tahoma"/>
              </a:rPr>
              <a:t>мер </a:t>
            </a:r>
            <a:r>
              <a:rPr lang="ru-RU" sz="1600" spc="-470" dirty="0" smtClean="0">
                <a:cs typeface="Tahoma"/>
              </a:rPr>
              <a:t> </a:t>
            </a:r>
            <a:r>
              <a:rPr lang="ru-RU" sz="1600" spc="10" dirty="0" smtClean="0">
                <a:cs typeface="Tahoma"/>
              </a:rPr>
              <a:t>поддержки</a:t>
            </a:r>
            <a:r>
              <a:rPr lang="ru-RU" sz="1600" spc="120" dirty="0" smtClean="0">
                <a:cs typeface="Tahoma"/>
              </a:rPr>
              <a:t> </a:t>
            </a:r>
            <a:r>
              <a:rPr lang="ru-RU" sz="1600" spc="-10" dirty="0" smtClean="0">
                <a:cs typeface="Tahoma"/>
              </a:rPr>
              <a:t>школы</a:t>
            </a:r>
          </a:p>
          <a:p>
            <a:pPr marL="12700" marR="5080" algn="ctr">
              <a:lnSpc>
                <a:spcPts val="1730"/>
              </a:lnSpc>
              <a:spcBef>
                <a:spcPts val="290"/>
              </a:spcBef>
            </a:pPr>
            <a:endParaRPr lang="ru-RU" sz="1600" spc="-10" dirty="0" smtClean="0">
              <a:cs typeface="Tahoma"/>
            </a:endParaRPr>
          </a:p>
          <a:p>
            <a:pPr marL="12700" algn="ctr">
              <a:lnSpc>
                <a:spcPts val="1795"/>
              </a:lnSpc>
              <a:spcBef>
                <a:spcPts val="125"/>
              </a:spcBef>
            </a:pPr>
            <a:r>
              <a:rPr lang="ru-RU" sz="1600" dirty="0" smtClean="0">
                <a:cs typeface="Tahoma"/>
              </a:rPr>
              <a:t>Помощь</a:t>
            </a:r>
            <a:r>
              <a:rPr lang="ru-RU" sz="1600" spc="140" dirty="0" smtClean="0">
                <a:cs typeface="Tahoma"/>
              </a:rPr>
              <a:t> </a:t>
            </a:r>
            <a:r>
              <a:rPr lang="ru-RU" sz="1600" spc="10" dirty="0" smtClean="0">
                <a:cs typeface="Tahoma"/>
              </a:rPr>
              <a:t>в</a:t>
            </a:r>
            <a:r>
              <a:rPr lang="ru-RU" sz="1600" spc="35" dirty="0" smtClean="0">
                <a:cs typeface="Tahoma"/>
              </a:rPr>
              <a:t> </a:t>
            </a:r>
            <a:r>
              <a:rPr lang="ru-RU" sz="1600" spc="10" dirty="0" smtClean="0">
                <a:cs typeface="Tahoma"/>
              </a:rPr>
              <a:t>обеспечении</a:t>
            </a:r>
            <a:endParaRPr lang="ru-RU" sz="1600" dirty="0" smtClean="0">
              <a:cs typeface="Tahoma"/>
            </a:endParaRPr>
          </a:p>
          <a:p>
            <a:pPr marL="12700" algn="ctr">
              <a:lnSpc>
                <a:spcPts val="1795"/>
              </a:lnSpc>
            </a:pPr>
            <a:r>
              <a:rPr lang="ru-RU" sz="1600" spc="15" dirty="0" smtClean="0">
                <a:cs typeface="Tahoma"/>
              </a:rPr>
              <a:t>инфраструктуры</a:t>
            </a:r>
            <a:r>
              <a:rPr lang="ru-RU" sz="1600" spc="125" dirty="0" smtClean="0">
                <a:cs typeface="Tahoma"/>
              </a:rPr>
              <a:t> </a:t>
            </a:r>
            <a:r>
              <a:rPr lang="ru-RU" sz="1600" spc="15" dirty="0" smtClean="0">
                <a:cs typeface="Tahoma"/>
              </a:rPr>
              <a:t>и</a:t>
            </a:r>
            <a:r>
              <a:rPr lang="ru-RU" sz="1600" spc="30" dirty="0" smtClean="0">
                <a:cs typeface="Tahoma"/>
              </a:rPr>
              <a:t> </a:t>
            </a:r>
            <a:r>
              <a:rPr lang="ru-RU" sz="1600" spc="15" dirty="0" smtClean="0">
                <a:cs typeface="Tahoma"/>
              </a:rPr>
              <a:t>ресурсов</a:t>
            </a:r>
          </a:p>
          <a:p>
            <a:pPr marL="12700">
              <a:lnSpc>
                <a:spcPts val="1795"/>
              </a:lnSpc>
            </a:pPr>
            <a:endParaRPr lang="ru-RU" sz="1600" spc="15" dirty="0" smtClean="0">
              <a:cs typeface="Tahoma"/>
            </a:endParaRPr>
          </a:p>
          <a:p>
            <a:pPr marL="12700" algn="ctr">
              <a:lnSpc>
                <a:spcPts val="1795"/>
              </a:lnSpc>
              <a:spcBef>
                <a:spcPts val="125"/>
              </a:spcBef>
            </a:pPr>
            <a:r>
              <a:rPr lang="ru-RU" sz="1600" b="1" spc="25" dirty="0" smtClean="0">
                <a:solidFill>
                  <a:srgbClr val="1F4E79"/>
                </a:solidFill>
                <a:cs typeface="Tahoma"/>
              </a:rPr>
              <a:t>Мониторинг</a:t>
            </a:r>
            <a:r>
              <a:rPr lang="ru-RU" sz="1600" b="1" dirty="0" smtClean="0">
                <a:solidFill>
                  <a:srgbClr val="1F4E79"/>
                </a:solidFill>
                <a:cs typeface="Tahoma"/>
              </a:rPr>
              <a:t> </a:t>
            </a:r>
            <a:r>
              <a:rPr lang="ru-RU" sz="1600" b="1" spc="25" dirty="0" smtClean="0">
                <a:solidFill>
                  <a:srgbClr val="1F4E79"/>
                </a:solidFill>
                <a:cs typeface="Tahoma"/>
              </a:rPr>
              <a:t>хода</a:t>
            </a:r>
            <a:r>
              <a:rPr lang="ru-RU" sz="1600" b="1" spc="-5" dirty="0" smtClean="0">
                <a:solidFill>
                  <a:srgbClr val="1F4E79"/>
                </a:solidFill>
                <a:cs typeface="Tahoma"/>
              </a:rPr>
              <a:t> </a:t>
            </a:r>
            <a:r>
              <a:rPr lang="ru-RU" sz="1600" b="1" spc="20" dirty="0" smtClean="0">
                <a:solidFill>
                  <a:srgbClr val="1F4E79"/>
                </a:solidFill>
                <a:cs typeface="Tahoma"/>
              </a:rPr>
              <a:t>реализации</a:t>
            </a:r>
            <a:endParaRPr lang="ru-RU" sz="1600" dirty="0" smtClean="0">
              <a:cs typeface="Tahoma"/>
            </a:endParaRPr>
          </a:p>
          <a:p>
            <a:pPr marL="12700" algn="ctr">
              <a:lnSpc>
                <a:spcPts val="1795"/>
              </a:lnSpc>
            </a:pPr>
            <a:r>
              <a:rPr lang="ru-RU" sz="1600" b="1" spc="15" dirty="0" smtClean="0">
                <a:solidFill>
                  <a:srgbClr val="1F4E79"/>
                </a:solidFill>
                <a:cs typeface="Tahoma"/>
              </a:rPr>
              <a:t>программ</a:t>
            </a:r>
            <a:r>
              <a:rPr lang="ru-RU" sz="1600" b="1" spc="105" dirty="0" smtClean="0">
                <a:solidFill>
                  <a:srgbClr val="1F4E79"/>
                </a:solidFill>
                <a:cs typeface="Tahoma"/>
              </a:rPr>
              <a:t> </a:t>
            </a:r>
            <a:r>
              <a:rPr lang="ru-RU" sz="1600" b="1" spc="20" dirty="0" smtClean="0">
                <a:solidFill>
                  <a:srgbClr val="1F4E79"/>
                </a:solidFill>
                <a:cs typeface="Tahoma"/>
              </a:rPr>
              <a:t>развития</a:t>
            </a:r>
            <a:endParaRPr lang="ru-RU" sz="1600" dirty="0" smtClean="0">
              <a:cs typeface="Tahoma"/>
            </a:endParaRPr>
          </a:p>
          <a:p>
            <a:pPr marL="12700">
              <a:lnSpc>
                <a:spcPts val="1795"/>
              </a:lnSpc>
            </a:pPr>
            <a:endParaRPr lang="ru-RU" dirty="0" smtClean="0">
              <a:cs typeface="Tahoma"/>
            </a:endParaRPr>
          </a:p>
          <a:p>
            <a:pPr marL="12700" marR="5080">
              <a:lnSpc>
                <a:spcPts val="1730"/>
              </a:lnSpc>
              <a:spcBef>
                <a:spcPts val="290"/>
              </a:spcBef>
            </a:pPr>
            <a:endParaRPr lang="ru-RU" dirty="0">
              <a:cs typeface="Tahoma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347864" y="1916832"/>
            <a:ext cx="2376264" cy="34660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ctr">
              <a:lnSpc>
                <a:spcPct val="103000"/>
              </a:lnSpc>
              <a:spcBef>
                <a:spcPts val="70"/>
              </a:spcBef>
            </a:pPr>
            <a:r>
              <a:rPr lang="ru-RU" sz="1600" spc="15" dirty="0" smtClean="0">
                <a:cs typeface="Tahoma"/>
              </a:rPr>
              <a:t>Консультирование школы при формировании и </a:t>
            </a:r>
            <a:r>
              <a:rPr lang="ru-RU" sz="1600" spc="20" dirty="0" smtClean="0">
                <a:cs typeface="Tahoma"/>
              </a:rPr>
              <a:t>реализации </a:t>
            </a:r>
            <a:r>
              <a:rPr lang="ru-RU" sz="1600" spc="-470" dirty="0" smtClean="0">
                <a:cs typeface="Tahoma"/>
              </a:rPr>
              <a:t> </a:t>
            </a:r>
            <a:r>
              <a:rPr lang="ru-RU" sz="1600" spc="10" dirty="0" smtClean="0">
                <a:cs typeface="Tahoma"/>
              </a:rPr>
              <a:t>программы </a:t>
            </a:r>
            <a:r>
              <a:rPr lang="ru-RU" sz="1600" spc="20" dirty="0" smtClean="0">
                <a:cs typeface="Tahoma"/>
              </a:rPr>
              <a:t>развития </a:t>
            </a:r>
            <a:r>
              <a:rPr lang="ru-RU" sz="1600" spc="5" dirty="0" smtClean="0">
                <a:cs typeface="Tahoma"/>
              </a:rPr>
              <a:t>школы, </a:t>
            </a:r>
            <a:r>
              <a:rPr lang="ru-RU" sz="1600" spc="-470" dirty="0" smtClean="0">
                <a:cs typeface="Tahoma"/>
              </a:rPr>
              <a:t> </a:t>
            </a:r>
            <a:r>
              <a:rPr lang="ru-RU" sz="1600" spc="5" dirty="0" smtClean="0">
                <a:cs typeface="Tahoma"/>
              </a:rPr>
              <a:t>дорожной</a:t>
            </a:r>
            <a:r>
              <a:rPr lang="ru-RU" sz="1600" spc="190" dirty="0" smtClean="0">
                <a:cs typeface="Tahoma"/>
              </a:rPr>
              <a:t> </a:t>
            </a:r>
            <a:r>
              <a:rPr lang="ru-RU" sz="1600" spc="15" dirty="0" smtClean="0">
                <a:cs typeface="Tahoma"/>
              </a:rPr>
              <a:t>карты</a:t>
            </a:r>
          </a:p>
          <a:p>
            <a:pPr marL="12700" marR="5080" algn="just">
              <a:lnSpc>
                <a:spcPct val="103000"/>
              </a:lnSpc>
              <a:spcBef>
                <a:spcPts val="70"/>
              </a:spcBef>
            </a:pPr>
            <a:endParaRPr lang="ru-RU" sz="1600" spc="15" dirty="0" smtClean="0">
              <a:cs typeface="Tahoma"/>
            </a:endParaRPr>
          </a:p>
          <a:p>
            <a:pPr marL="12700" marR="5080" algn="just">
              <a:lnSpc>
                <a:spcPct val="103000"/>
              </a:lnSpc>
              <a:spcBef>
                <a:spcPts val="70"/>
              </a:spcBef>
            </a:pPr>
            <a:endParaRPr lang="ru-RU" sz="1600" spc="15" dirty="0" smtClean="0">
              <a:cs typeface="Tahoma"/>
            </a:endParaRPr>
          </a:p>
          <a:p>
            <a:pPr marL="12700" marR="5080" algn="just">
              <a:lnSpc>
                <a:spcPct val="103000"/>
              </a:lnSpc>
              <a:spcBef>
                <a:spcPts val="70"/>
              </a:spcBef>
            </a:pPr>
            <a:endParaRPr lang="ru-RU" sz="1600" spc="15" dirty="0" smtClean="0">
              <a:cs typeface="Tahoma"/>
            </a:endParaRPr>
          </a:p>
          <a:p>
            <a:pPr marL="12700" marR="5080" algn="just">
              <a:lnSpc>
                <a:spcPct val="103000"/>
              </a:lnSpc>
              <a:spcBef>
                <a:spcPts val="70"/>
              </a:spcBef>
            </a:pPr>
            <a:endParaRPr lang="ru-RU" sz="1600" spc="15" dirty="0" smtClean="0">
              <a:cs typeface="Tahoma"/>
            </a:endParaRPr>
          </a:p>
          <a:p>
            <a:pPr marL="12700" marR="5080" algn="just">
              <a:lnSpc>
                <a:spcPct val="103000"/>
              </a:lnSpc>
              <a:spcBef>
                <a:spcPts val="70"/>
              </a:spcBef>
            </a:pPr>
            <a:endParaRPr lang="ru-RU" sz="1600" spc="15" dirty="0" smtClean="0">
              <a:cs typeface="Tahoma"/>
            </a:endParaRPr>
          </a:p>
          <a:p>
            <a:pPr marL="12700" marR="5080" algn="just">
              <a:lnSpc>
                <a:spcPct val="103000"/>
              </a:lnSpc>
              <a:spcBef>
                <a:spcPts val="70"/>
              </a:spcBef>
            </a:pPr>
            <a:endParaRPr lang="ru-RU" sz="1600" dirty="0">
              <a:cs typeface="Tahoma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347864" y="3861048"/>
            <a:ext cx="2232248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lnSpc>
                <a:spcPts val="1795"/>
              </a:lnSpc>
              <a:spcBef>
                <a:spcPts val="125"/>
              </a:spcBef>
            </a:pPr>
            <a:r>
              <a:rPr lang="ru-RU" sz="1600" b="1" spc="25" dirty="0" smtClean="0">
                <a:solidFill>
                  <a:srgbClr val="1F4E79"/>
                </a:solidFill>
                <a:cs typeface="Tahoma"/>
              </a:rPr>
              <a:t>Мониторинг</a:t>
            </a:r>
            <a:r>
              <a:rPr lang="ru-RU" sz="1600" b="1" dirty="0" smtClean="0">
                <a:solidFill>
                  <a:srgbClr val="1F4E79"/>
                </a:solidFill>
                <a:cs typeface="Tahoma"/>
              </a:rPr>
              <a:t> </a:t>
            </a:r>
            <a:r>
              <a:rPr lang="ru-RU" sz="1600" b="1" spc="25" dirty="0" smtClean="0">
                <a:solidFill>
                  <a:srgbClr val="1F4E79"/>
                </a:solidFill>
                <a:cs typeface="Tahoma"/>
              </a:rPr>
              <a:t>и оценка качества и результативности принимаемых мер в рамках реализации дорожной карты</a:t>
            </a:r>
            <a:endParaRPr lang="ru-RU" sz="1600" dirty="0" smtClean="0">
              <a:cs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115616" y="188640"/>
            <a:ext cx="6400800" cy="537240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Нормативные документы:</a:t>
            </a: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9" name="Схема 8"/>
          <p:cNvGraphicFramePr/>
          <p:nvPr/>
        </p:nvGraphicFramePr>
        <p:xfrm>
          <a:off x="395536" y="897686"/>
          <a:ext cx="8496944" cy="4835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115616" y="188640"/>
            <a:ext cx="7344816" cy="1152128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Шаги работы куратора</a:t>
            </a:r>
          </a:p>
          <a:p>
            <a:pPr lvl="0" algn="ctr">
              <a:buNone/>
            </a:pPr>
            <a:r>
              <a:rPr lang="ru-RU" b="1" dirty="0" smtClean="0"/>
              <a:t>Изучение  сайта  образовательной организации:</a:t>
            </a:r>
          </a:p>
          <a:p>
            <a:pPr algn="ctr">
              <a:buNone/>
            </a:pP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14" name="Схема 13"/>
          <p:cNvGraphicFramePr/>
          <p:nvPr/>
        </p:nvGraphicFramePr>
        <p:xfrm>
          <a:off x="827584" y="1412776"/>
          <a:ext cx="7560840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sz="quarter" idx="13"/>
          </p:nvPr>
        </p:nvSpPr>
        <p:spPr>
          <a:xfrm>
            <a:off x="1259632" y="188640"/>
            <a:ext cx="6400800" cy="100811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Этапы совместной работы</a:t>
            </a:r>
            <a:endParaRPr lang="ru-RU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10" name="Схема 9"/>
          <p:cNvGraphicFramePr/>
          <p:nvPr/>
        </p:nvGraphicFramePr>
        <p:xfrm>
          <a:off x="899592" y="692696"/>
          <a:ext cx="7272808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2" descr="Фотография на тему Взаимодействие | PressFot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03840" y="5777880"/>
            <a:ext cx="1440160" cy="1080120"/>
          </a:xfrm>
          <a:prstGeom prst="rect">
            <a:avLst/>
          </a:prstGeom>
          <a:solidFill>
            <a:srgbClr val="0070C0"/>
          </a:solidFill>
          <a:ln>
            <a:solidFill>
              <a:schemeClr val="bg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s\Downloads\IMG-20210421-WA0034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356992"/>
            <a:ext cx="3648406" cy="2736304"/>
          </a:xfrm>
          <a:prstGeom prst="rect">
            <a:avLst/>
          </a:prstGeom>
          <a:noFill/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32656"/>
            <a:ext cx="3691136" cy="27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268760"/>
            <a:ext cx="3200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sz="quarter" idx="13"/>
          </p:nvPr>
        </p:nvGraphicFramePr>
        <p:xfrm>
          <a:off x="395536" y="731838"/>
          <a:ext cx="8280920" cy="5954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0390"/>
                <a:gridCol w="6080530"/>
              </a:tblGrid>
              <a:tr h="4707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</a:rPr>
                        <a:t>Факторы риска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</a:rPr>
                        <a:t>(только актуальные для ОО)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FFFFFF"/>
                          </a:solidFill>
                          <a:latin typeface="Times New Roman"/>
                          <a:ea typeface="Calibri"/>
                        </a:rPr>
                        <a:t>Краткое описание мер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1624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6. Низкая учебная мотивация обучающихся.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1.Выявление обучающихся группы «риска».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2.Мониторинг мотивации как определения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реперных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точек изменений.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3.Проведение образовательных событий, в том числе психологических тренингов, для обучающихся «группы риска» и педагогов.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4.Педагогическая мастерская «Учёт индивидуальных возможностей в учебном процессе».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5.Образовательный туризм (организация и проведение декады открытых уроков с посещением педагогами ШНОР).</a:t>
                      </a:r>
                    </a:p>
                  </a:txBody>
                  <a:tcPr marL="68580" marR="68580" marT="0" marB="0" anchor="ctr"/>
                </a:tc>
              </a:tr>
              <a:tr h="1624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7. Пониженный уровень школьного благополучия.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1.Форсайт-сессия «Каждый важен» (профилактика конфликтов и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буллинга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в школе).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2.Цикл психологических тренингов «Все вместе» с целью преодоления эмоциональной напряженности и профессионального выгорания педагогов.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3.Организация и проведение просветительской работы с родителями обучающихся по вопросам возможных причин низких образовательных результатов и совместной работы по их преодолению по теме «Ребенок не хочет учиться. Что делать?»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4.Методический автобус (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взаимопосещение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уроков).</a:t>
                      </a:r>
                    </a:p>
                  </a:txBody>
                  <a:tcPr marL="68580" marR="68580" marT="0" marB="0" anchor="ctr"/>
                </a:tc>
              </a:tr>
              <a:tr h="18570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9. Высокая доля обучающихся с рисками учебной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неуспешности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1.Выявление причин учебных затруднений обучающихся.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2.Выявление профессиональных дефицитов педагогических работников с помощью проекта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Яндекс-Учитель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: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Интенсив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«Я Учитель» 3.0.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3.Педагогический совет «Педагогические инструменты для работы с отстающими и немотивированными учащимися».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4.Составление графика индивидуально-групповых консультаций для обучающихся с рисками учебной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неуспешности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5. Фестиваль открытых уроков «Эффективный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учитель-успешный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ученик».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094133" y="260648"/>
            <a:ext cx="2329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Рисковый профиль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quarter" idx="13"/>
          </p:nvPr>
        </p:nvSpPr>
        <p:spPr>
          <a:xfrm>
            <a:off x="323528" y="260648"/>
            <a:ext cx="8424936" cy="5976664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ru-RU" sz="2600" b="1" dirty="0" smtClean="0">
                <a:solidFill>
                  <a:srgbClr val="FF0000"/>
                </a:solidFill>
              </a:rPr>
              <a:t>РИСК 1.</a:t>
            </a:r>
            <a:r>
              <a:rPr lang="ru-RU" sz="1800" b="1" dirty="0" smtClean="0"/>
              <a:t> </a:t>
            </a:r>
            <a:r>
              <a:rPr lang="ru-RU" sz="3400" b="1" dirty="0" smtClean="0">
                <a:solidFill>
                  <a:srgbClr val="FF0000"/>
                </a:solidFill>
              </a:rPr>
              <a:t>Низкая учебная мотивация обучающихся</a:t>
            </a:r>
          </a:p>
          <a:p>
            <a:pPr algn="ctr">
              <a:buNone/>
            </a:pPr>
            <a:endParaRPr lang="ru-RU" sz="26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sz="3100" b="1" dirty="0" smtClean="0">
                <a:solidFill>
                  <a:srgbClr val="FF0000"/>
                </a:solidFill>
              </a:rPr>
              <a:t>Программа </a:t>
            </a:r>
            <a:r>
              <a:rPr lang="ru-RU" sz="3100" b="1" dirty="0" err="1" smtClean="0">
                <a:solidFill>
                  <a:srgbClr val="FF0000"/>
                </a:solidFill>
              </a:rPr>
              <a:t>антирисковых</a:t>
            </a:r>
            <a:r>
              <a:rPr lang="ru-RU" sz="3100" b="1" dirty="0" smtClean="0">
                <a:solidFill>
                  <a:srgbClr val="FF0000"/>
                </a:solidFill>
              </a:rPr>
              <a:t> мер </a:t>
            </a:r>
            <a:endParaRPr lang="ru-RU" sz="3100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sz="3100" b="1" dirty="0" smtClean="0">
                <a:solidFill>
                  <a:srgbClr val="FF0000"/>
                </a:solidFill>
              </a:rPr>
              <a:t>«ПОВЫШЕНИЕ УЧЕБНОЙ МОТИВАЦИИ ОБУЧАЮЩИХСЯ»</a:t>
            </a:r>
          </a:p>
          <a:p>
            <a:pPr>
              <a:buNone/>
            </a:pPr>
            <a:endParaRPr lang="ru-RU" sz="26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3100" b="1" dirty="0" smtClean="0">
                <a:solidFill>
                  <a:srgbClr val="FF0000"/>
                </a:solidFill>
              </a:rPr>
              <a:t>Цель</a:t>
            </a:r>
            <a:r>
              <a:rPr lang="ru-RU" sz="3100" dirty="0" smtClean="0">
                <a:solidFill>
                  <a:srgbClr val="FF0000"/>
                </a:solidFill>
              </a:rPr>
              <a:t>: </a:t>
            </a:r>
            <a:r>
              <a:rPr lang="ru-RU" sz="3100" dirty="0" smtClean="0"/>
              <a:t>повышение доли обучающихся с высокой мотивацией к обучению  через совершенствование альтернативных форм оценивания, использование проектно-исследовательской и творческой деятельности. </a:t>
            </a:r>
          </a:p>
          <a:p>
            <a:pPr>
              <a:buNone/>
            </a:pPr>
            <a:endParaRPr lang="ru-RU" sz="3100" dirty="0" smtClean="0"/>
          </a:p>
          <a:p>
            <a:pPr>
              <a:buNone/>
            </a:pPr>
            <a:r>
              <a:rPr lang="ru-RU" sz="3100" b="1" dirty="0" smtClean="0">
                <a:solidFill>
                  <a:srgbClr val="FF0000"/>
                </a:solidFill>
              </a:rPr>
              <a:t>Задачи:</a:t>
            </a:r>
          </a:p>
          <a:p>
            <a:pPr marL="502920" lvl="0" indent="-457200">
              <a:buFont typeface="+mj-lt"/>
              <a:buAutoNum type="arabicPeriod"/>
            </a:pPr>
            <a:r>
              <a:rPr lang="ru-RU" sz="3100" dirty="0" smtClean="0"/>
              <a:t>Выявление обучающихся группы «риска».</a:t>
            </a:r>
          </a:p>
          <a:p>
            <a:pPr marL="502920" lvl="0" indent="-457200">
              <a:buFont typeface="+mj-lt"/>
              <a:buAutoNum type="arabicPeriod"/>
            </a:pPr>
            <a:r>
              <a:rPr lang="ru-RU" sz="3100" dirty="0" smtClean="0"/>
              <a:t>Мониторинг мотивации обучающихся как определение </a:t>
            </a:r>
            <a:r>
              <a:rPr lang="ru-RU" sz="3100" dirty="0" err="1" smtClean="0"/>
              <a:t>реперных</a:t>
            </a:r>
            <a:r>
              <a:rPr lang="ru-RU" sz="3100" dirty="0" smtClean="0"/>
              <a:t> точек изменений.</a:t>
            </a:r>
          </a:p>
          <a:p>
            <a:pPr marL="502920" lvl="0" indent="-457200">
              <a:buFont typeface="+mj-lt"/>
              <a:buAutoNum type="arabicPeriod"/>
            </a:pPr>
            <a:r>
              <a:rPr lang="ru-RU" sz="3100" dirty="0" smtClean="0"/>
              <a:t>Совершенствование  альтернативных форм оценивания, развивающей обратной связи.</a:t>
            </a:r>
          </a:p>
          <a:p>
            <a:pPr marL="502920" lvl="0" indent="-457200">
              <a:buFont typeface="+mj-lt"/>
              <a:buAutoNum type="arabicPeriod"/>
            </a:pPr>
            <a:r>
              <a:rPr lang="ru-RU" sz="3100" dirty="0" smtClean="0"/>
              <a:t>Совершенствование практики организации проектной, исследовательской, творческой  деятельности.</a:t>
            </a:r>
          </a:p>
          <a:p>
            <a:pPr marL="502920" lvl="0" indent="-457200">
              <a:buFont typeface="+mj-lt"/>
              <a:buAutoNum type="arabicPeriod"/>
            </a:pPr>
            <a:r>
              <a:rPr lang="ru-RU" sz="3100" dirty="0" smtClean="0"/>
              <a:t>Профессиональное развитие и рост профессиональной компетентности педагогических кадров, обеспечивающих повышение качества образования в образовательной организации, по вопросу повышения учебной мотивации обучающихся.</a:t>
            </a:r>
          </a:p>
          <a:p>
            <a:pPr marL="502920" lvl="0" indent="-457200">
              <a:buFont typeface="+mj-lt"/>
              <a:buAutoNum type="arabicPeriod"/>
            </a:pPr>
            <a:r>
              <a:rPr lang="ru-RU" sz="3100" dirty="0" smtClean="0"/>
              <a:t>Совершенствование системы </a:t>
            </a:r>
            <a:r>
              <a:rPr lang="ru-RU" sz="3100" dirty="0" err="1" smtClean="0"/>
              <a:t>профориентационной</a:t>
            </a:r>
            <a:r>
              <a:rPr lang="ru-RU" sz="3100" dirty="0" smtClean="0"/>
              <a:t> работы в школе.</a:t>
            </a:r>
          </a:p>
          <a:p>
            <a:pPr algn="ctr">
              <a:buNone/>
            </a:pPr>
            <a:endParaRPr lang="ru-RU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4" name="Picture 4" descr="Фотография на тему Взаимодействие | PressF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4159" y="5805264"/>
            <a:ext cx="1349841" cy="1052736"/>
          </a:xfrm>
          <a:prstGeom prst="rect">
            <a:avLst/>
          </a:prstGeom>
          <a:noFill/>
        </p:spPr>
      </p:pic>
      <p:pic>
        <p:nvPicPr>
          <p:cNvPr id="6" name="Picture 6" descr="Барнаул | Участники проекта «500+» получили сертификаты от ФИОКО -  БезФормат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1370676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1396</TotalTime>
  <Words>945</Words>
  <Application>Microsoft Office PowerPoint</Application>
  <PresentationFormat>Экран (4:3)</PresentationFormat>
  <Paragraphs>166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Воздушный поток</vt:lpstr>
      <vt:lpstr>  Взаимодействие всех участников проекта 500+ в системе преодоления  выявленных рисков.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МБОУ «Тургеневская СОШ»  Меленковского района Владимирской области </vt:lpstr>
      <vt:lpstr>Слайд 13</vt:lpstr>
      <vt:lpstr>Слайд 14</vt:lpstr>
      <vt:lpstr>Совершенствование практики использования проектной, исследовательской, творческой деятельности.    Участие педагогов и обучающихся в конкурсах, олимпиадах, проектах  различного уровня и т.д</vt:lpstr>
      <vt:lpstr>Слайд 16</vt:lpstr>
      <vt:lpstr>Совершенствование системы профориентационной работы в школе</vt:lpstr>
      <vt:lpstr>Повышение уровня школьного благополучия  Освоение педагогами современных методов активного взаимодействия с обучающимися и их родителями</vt:lpstr>
      <vt:lpstr>Слайд 19</vt:lpstr>
      <vt:lpstr>Организация и проведение просветительской работы с родителями обучающимися</vt:lpstr>
      <vt:lpstr>Развитие механизмов психолого-педагогической поддержки, профилактика конфликтов и буллинга в школе.</vt:lpstr>
      <vt:lpstr>Преодоление школьной неуспешности.  Обеспечение психологического комфорта обучающихся, создание ситуаций успеха в обучении</vt:lpstr>
      <vt:lpstr>Слайд 23</vt:lpstr>
      <vt:lpstr>Спасибо за внимание.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НЕТ</dc:creator>
  <cp:lastModifiedBy>ирина</cp:lastModifiedBy>
  <cp:revision>110</cp:revision>
  <dcterms:created xsi:type="dcterms:W3CDTF">2019-04-06T05:32:44Z</dcterms:created>
  <dcterms:modified xsi:type="dcterms:W3CDTF">2021-10-07T08:46:25Z</dcterms:modified>
</cp:coreProperties>
</file>