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43" r:id="rId3"/>
    <p:sldId id="585" r:id="rId4"/>
    <p:sldId id="586" r:id="rId5"/>
    <p:sldId id="589" r:id="rId6"/>
    <p:sldId id="595" r:id="rId7"/>
    <p:sldId id="598" r:id="rId8"/>
    <p:sldId id="593" r:id="rId9"/>
    <p:sldId id="594" r:id="rId10"/>
    <p:sldId id="597" r:id="rId11"/>
    <p:sldId id="596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360A51-7D44-4F2B-B0DF-3450160501B2}">
          <p14:sldIdLst>
            <p14:sldId id="256"/>
            <p14:sldId id="543"/>
            <p14:sldId id="585"/>
            <p14:sldId id="586"/>
            <p14:sldId id="589"/>
            <p14:sldId id="595"/>
            <p14:sldId id="598"/>
            <p14:sldId id="593"/>
            <p14:sldId id="594"/>
            <p14:sldId id="597"/>
            <p14:sldId id="59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1A2"/>
    <a:srgbClr val="CA06A0"/>
    <a:srgbClr val="0D17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29" autoAdjust="0"/>
  </p:normalViewPr>
  <p:slideViewPr>
    <p:cSldViewPr>
      <p:cViewPr>
        <p:scale>
          <a:sx n="114" d="100"/>
          <a:sy n="114" d="100"/>
        </p:scale>
        <p:origin x="-714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78D07-B3C0-48B2-8E13-C6CF9479573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EA28D-83E3-47E7-827F-DA27A7F08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98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1A89C-D471-4CF9-B9C3-6F596F3D5B81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BF85-3A27-49D0-9BF9-45C0B1873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0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68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716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0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40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6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61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61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erki.gov.ru/porta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hervonnova@obrazovanie33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1515" y="404668"/>
            <a:ext cx="8350697" cy="338437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всероссийских проверочных работ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школах Владимирской области 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2023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369" y="3886200"/>
            <a:ext cx="11303618" cy="2495128"/>
          </a:xfrm>
        </p:spPr>
        <p:txBody>
          <a:bodyPr>
            <a:normAutofit fontScale="92500" lnSpcReduction="20000"/>
          </a:bodyPr>
          <a:lstStyle/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Червоннова </a:t>
            </a:r>
            <a:r>
              <a:rPr lang="ru-RU" alt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Альбина Петровна</a:t>
            </a:r>
            <a:r>
              <a:rPr lang="ru-RU" altLang="ru-RU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начальник отдела </a:t>
            </a: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надзора и контроля </a:t>
            </a:r>
            <a:endParaRPr lang="ru-RU" altLang="ru-RU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Министерства образования</a:t>
            </a:r>
            <a:r>
              <a:rPr lang="en-US" alt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молодежной политики </a:t>
            </a:r>
          </a:p>
          <a:p>
            <a:pPr marL="26988" algn="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Владимирской области</a:t>
            </a:r>
            <a:endParaRPr lang="ru-RU" altLang="ru-RU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9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6988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21.02.2023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32" y="274638"/>
            <a:ext cx="10513168" cy="1143000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молодежной политики Владимирской области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16.02.2023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314</a:t>
            </a:r>
            <a:b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проведении в 2023 году всероссийских проверочных работ во Владимирской области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448" y="1600204"/>
            <a:ext cx="10081120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Приложение №2</a:t>
            </a: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приказу Министерства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 и 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молодежной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политики                                                                                  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Владимирской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области от </a:t>
            </a:r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16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.02.2023 № </a:t>
            </a:r>
            <a:r>
              <a:rPr lang="en-US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314</a:t>
            </a: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«Отчет о результатах наблюдения за проведением всероссийских </a:t>
            </a:r>
            <a:r>
              <a:rPr lang="ru-RU" sz="16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проверочных </a:t>
            </a: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работ в </a:t>
            </a:r>
            <a:r>
              <a:rPr lang="ru-RU" sz="1600" b="1" dirty="0">
                <a:latin typeface="Times New Roman" pitchFamily="18" charset="0"/>
                <a:ea typeface="Times New Roman"/>
                <a:cs typeface="Times New Roman" pitchFamily="18" charset="0"/>
              </a:rPr>
              <a:t>общеобразовательной </a:t>
            </a: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организации </a:t>
            </a:r>
            <a:r>
              <a:rPr lang="ru-RU" sz="16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(заполняется </a:t>
            </a:r>
            <a:r>
              <a:rPr lang="ru-RU" sz="16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в единственном экземпляре</a:t>
            </a:r>
            <a:r>
              <a:rPr lang="ru-RU" sz="16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ru-RU" sz="1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  <a:r>
              <a:rPr lang="ru-RU" sz="16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Приложение №3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приказу Министерства образования и молодежной политики                                                                                  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Владимирской области от </a:t>
            </a:r>
            <a:r>
              <a:rPr lang="en-US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16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.02.2023 № </a:t>
            </a:r>
            <a:r>
              <a:rPr lang="en-US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314</a:t>
            </a:r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Сводный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отчет о проведении всероссийских проверочных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работ».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Министерство образования и молодежной политики Владимирской области </a:t>
            </a:r>
            <a:r>
              <a:rPr lang="ru-RU" sz="1600" b="1" i="1" dirty="0">
                <a:latin typeface="Times New Roman"/>
                <a:ea typeface="Times New Roman"/>
              </a:rPr>
              <a:t>направляется в случае выявления нарушений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после проведения всех ВПР.</a:t>
            </a:r>
            <a:endParaRPr lang="ru-RU" sz="16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6066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441" y="404664"/>
            <a:ext cx="10297145" cy="633670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5600" b="1" u="sng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95000"/>
              </a:lnSpc>
              <a:spcBef>
                <a:spcPts val="384"/>
              </a:spcBef>
              <a:spcAft>
                <a:spcPts val="0"/>
              </a:spcAft>
              <a:buNone/>
            </a:pPr>
            <a:endParaRPr lang="ru-RU" sz="18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16912" y="620688"/>
            <a:ext cx="97210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Российской Федерации </a:t>
            </a:r>
            <a:endParaRPr lang="ru-RU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01.10.2021 № 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СК-403/08</a:t>
            </a:r>
          </a:p>
          <a:p>
            <a:pPr algn="ctr">
              <a:spcBef>
                <a:spcPct val="20000"/>
              </a:spcBef>
            </a:pP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ведении журналов успеваемости и выставлении отметок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Bef>
                <a:spcPct val="20000"/>
              </a:spcBef>
            </a:pPr>
            <a:endParaRPr lang="ru-RU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(дублирование) журнала успеваемости в электронном и бумажном виде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20000"/>
              </a:spcBef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использовать как форму промежуточной аттестации в качестве итоговых контрольных работ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20000"/>
              </a:spcBef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при проведении промежуточной аттестации обучающихся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дублирования оценочных процедур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(контрольных) работ к классах по тем учебным предметам, по которым проводится ВПР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ct val="20000"/>
              </a:spcBef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пункта 10 части 3 статьи 28 Федерального закона от 29.12. 2012  № 273-ФЗ «Об образовании в Российской Федерации» осуществление текущего контроля успеваемости и промежуточной аттестации обучающихся, установление их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форм, периодичности и порядка проведения относятся к компетенции образовательной организации.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8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0" y="188640"/>
            <a:ext cx="9505056" cy="6552728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600" b="1" u="sng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регламентирующие проведение ВПР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1. Приказ Рособрнадзора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23.12.2022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1282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проведении Федеральной службой по надзору в сфере образования и науки  мониторинга качества подготовки обучающихся общеобразовательных организаций в форме всероссийских проверочных работ в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Письмо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образования и науки (Рособрнадзора) от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01.02.2023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02-36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проведении ВПР в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Письмо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образования и науки (Рособрнадзора) от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09.02.2022 </a:t>
            </a: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08-20 «Об организации выборочного проведения ВПР с контролем объективности результатов»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Приказ </a:t>
            </a: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Министерства образования и молодежной политики </a:t>
            </a:r>
            <a:r>
              <a:rPr lang="ru-RU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Владимирской области от 16.02.2023 № 314 «О </a:t>
            </a: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проведении в 2023 году всероссийских проверочных </a:t>
            </a:r>
            <a:r>
              <a:rPr lang="ru-RU" sz="18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работ во Владимирской области</a:t>
            </a:r>
            <a:r>
              <a:rPr lang="ru-RU" sz="1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r>
              <a:rPr lang="ru-RU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Порядок и план-график ВПР</a:t>
            </a:r>
          </a:p>
          <a:p>
            <a:pPr indent="0" algn="just">
              <a:lnSpc>
                <a:spcPct val="95000"/>
              </a:lnSpc>
              <a:spcBef>
                <a:spcPts val="384"/>
              </a:spcBef>
              <a:spcAft>
                <a:spcPts val="0"/>
              </a:spcAft>
              <a:buNone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416" y="116632"/>
            <a:ext cx="10585175" cy="6624736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ru-RU" sz="7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проведения </a:t>
            </a:r>
            <a:r>
              <a:rPr lang="ru-RU" sz="7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в школах Владимирской области</a:t>
            </a:r>
          </a:p>
          <a:p>
            <a:pPr marL="0" lvl="0" indent="0" algn="ctr">
              <a:buNone/>
            </a:pP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anose="02020603050405020304" pitchFamily="18" charset="0"/>
              </a:rPr>
              <a:t>В</a:t>
            </a:r>
            <a:r>
              <a:rPr lang="ru-RU" sz="5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всех  </a:t>
            </a:r>
            <a:r>
              <a:rPr lang="ru-RU" sz="5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4-8</a:t>
            </a:r>
            <a:r>
              <a:rPr lang="ru-RU" sz="5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</a:t>
            </a:r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штатном режиме в традиционной форме)</a:t>
            </a: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15.03.2023 - 20.05.2023.</a:t>
            </a:r>
            <a:r>
              <a:rPr lang="ru-RU" sz="52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endParaRPr lang="ru-RU" sz="52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 всех </a:t>
            </a:r>
            <a:r>
              <a:rPr lang="ru-RU" sz="52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классах  </a:t>
            </a:r>
            <a:r>
              <a:rPr lang="ru-RU" sz="5200" b="1" i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иностранным языкам </a:t>
            </a:r>
            <a:r>
              <a:rPr lang="ru-RU" sz="52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5200" b="1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04.04.2023 - </a:t>
            </a:r>
            <a:r>
              <a:rPr lang="ru-RU" sz="5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16.05.2023.</a:t>
            </a:r>
            <a:r>
              <a:rPr lang="ru-RU" sz="52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5200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5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</a:t>
            </a:r>
            <a:r>
              <a:rPr lang="ru-RU" sz="5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Обучающиеся </a:t>
            </a:r>
            <a:r>
              <a:rPr lang="ru-RU" sz="52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выполняют проверочную работу по основному/первому изучаемому языку. Проверочная работа по иностранным языкам выполняется </a:t>
            </a:r>
            <a:r>
              <a:rPr lang="ru-RU" sz="5200" b="1" i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компьютерной форме </a:t>
            </a:r>
            <a:r>
              <a:rPr lang="ru-RU" sz="52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специально оборудованной аудитории в объеме, соответствующем техническим возможностям ОО</a:t>
            </a:r>
            <a:r>
              <a:rPr lang="ru-RU" sz="5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ru-RU" sz="5200" b="1" i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 всех  </a:t>
            </a:r>
            <a:r>
              <a:rPr lang="ru-RU" sz="52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6-8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классах</a:t>
            </a:r>
            <a:r>
              <a:rPr lang="ru-RU" sz="5200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sz="5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15.03.2023 –20.05.2023. </a:t>
            </a:r>
            <a:endParaRPr lang="ru-RU" sz="5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</a:t>
            </a:r>
            <a:r>
              <a:rPr lang="ru-RU" sz="5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Проверочные </a:t>
            </a:r>
            <a:r>
              <a:rPr lang="ru-RU" sz="52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работы проводятся </a:t>
            </a:r>
            <a:r>
              <a:rPr lang="ru-RU" sz="5200" b="1" i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для каждого класса по двум предметам на основе случайного </a:t>
            </a:r>
            <a:r>
              <a:rPr lang="ru-RU" sz="5200" b="1" i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выбора</a:t>
            </a:r>
            <a:r>
              <a:rPr lang="ru-RU" sz="5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Распределение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конкретных предметов на основе случайного выбора по конкретным классам осуществляется федеральным организатором и предоставляется ОО не ранее чем за семь дней до дня проведения в личном кабинете ФИС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ОКО.</a:t>
            </a:r>
          </a:p>
          <a:p>
            <a:pPr marL="0" lvl="0" indent="0">
              <a:buNone/>
            </a:pPr>
            <a:endParaRPr lang="ru-RU" sz="52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4-6 </a:t>
            </a: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классах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15.03.2023 - 22.04.2023.</a:t>
            </a:r>
          </a:p>
          <a:p>
            <a:pPr marL="0" lvl="0" indent="0">
              <a:buNone/>
            </a:pPr>
            <a:r>
              <a:rPr lang="ru-RU" sz="5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Проверочные работы проводятся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с контролем объективности результатов</a:t>
            </a:r>
            <a:r>
              <a:rPr lang="ru-RU" sz="5200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предметам: </a:t>
            </a:r>
            <a:r>
              <a:rPr lang="ru-RU" sz="5200" b="1" dirty="0">
                <a:latin typeface="Times New Roman" pitchFamily="18" charset="0"/>
                <a:ea typeface="Times New Roman"/>
                <a:cs typeface="Times New Roman" pitchFamily="18" charset="0"/>
              </a:rPr>
              <a:t>«Русский язык», «Математика</a:t>
            </a:r>
            <a:r>
              <a:rPr lang="ru-RU" sz="5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».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Формируемая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выборка ОО и участников, включенных в выборку, определяется федеральным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организатором.  </a:t>
            </a:r>
            <a:r>
              <a:rPr lang="ru-RU" sz="5200" b="1" i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ВПР с контролем объективности результатов обязательно проводятся в присутствии независимых наблюдателей в аудитории и проверяются независимыми экспертами.</a:t>
            </a:r>
            <a:endParaRPr lang="ru-RU" sz="5200" b="1" i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5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7-8</a:t>
            </a: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классах </a:t>
            </a:r>
            <a:r>
              <a:rPr lang="ru-RU" sz="5200" b="1" i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(с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углубленным изучением предмета (-</a:t>
            </a:r>
            <a:r>
              <a:rPr lang="ru-RU" sz="5200" b="1" i="1" u="sng" dirty="0" err="1">
                <a:latin typeface="Times New Roman" pitchFamily="18" charset="0"/>
                <a:ea typeface="Times New Roman"/>
                <a:cs typeface="Times New Roman" pitchFamily="18" charset="0"/>
              </a:rPr>
              <a:t>ов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) </a:t>
            </a:r>
            <a:r>
              <a:rPr lang="ru-RU" sz="5200" b="1" i="1" u="sng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«Математика», и (или) «</a:t>
            </a:r>
            <a:r>
              <a:rPr lang="ru-RU" sz="5200" b="1" i="1" u="sng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Физика»</a:t>
            </a:r>
            <a:r>
              <a:rPr lang="ru-RU" sz="5200" b="1" i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ru-RU" sz="5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15.03.2023 - 20.05.2023</a:t>
            </a:r>
            <a:r>
              <a:rPr lang="ru-RU" sz="5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Проверочные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работы по данным предметам проводятся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на углубленном уровне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52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52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10-11</a:t>
            </a: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классах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b="1" u="sng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(в </a:t>
            </a:r>
            <a:r>
              <a:rPr lang="ru-RU" sz="5200" b="1" u="sng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режиме </a:t>
            </a:r>
            <a:r>
              <a:rPr lang="ru-RU" sz="5200" b="1" u="sng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апробации)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5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01.03.2023 - 25.03.2023</a:t>
            </a:r>
            <a:r>
              <a:rPr lang="ru-RU" sz="5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5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586740" algn="l"/>
              </a:tabLst>
            </a:pP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</a:t>
            </a:r>
            <a:r>
              <a:rPr lang="ru-RU" sz="52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11 классах </a:t>
            </a: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проверочная работа </a:t>
            </a:r>
            <a:r>
              <a:rPr lang="ru-RU" sz="5200" b="1" i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иностранным языкам</a:t>
            </a:r>
            <a:r>
              <a:rPr lang="ru-RU" sz="52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выполняется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в компьютерной форме</a:t>
            </a:r>
            <a:r>
              <a:rPr lang="ru-RU" sz="52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в специально оборудованной аудитории в объеме, соответствующем техническим возможностям ОО. Обучающиеся выполняют проверочную работу по основному/первому изучаемому языку.</a:t>
            </a:r>
            <a:endParaRPr lang="ru-RU" sz="5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586740" algn="l"/>
              </a:tabLst>
            </a:pPr>
            <a:endParaRPr lang="ru-RU" sz="5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5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 </a:t>
            </a:r>
            <a:r>
              <a:rPr lang="ru-RU" sz="5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 </a:t>
            </a:r>
            <a:r>
              <a:rPr lang="ru-RU" sz="5200" b="1" i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2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компьютерной форме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5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04.04.2023 - 17.04.2023.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586740" algn="l"/>
              </a:tabLst>
            </a:pPr>
            <a:r>
              <a:rPr lang="ru-RU" sz="5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Резервный   </a:t>
            </a:r>
            <a:r>
              <a:rPr lang="ru-RU" sz="5200" b="1" dirty="0">
                <a:latin typeface="Times New Roman" pitchFamily="18" charset="0"/>
                <a:ea typeface="Times New Roman"/>
                <a:cs typeface="Times New Roman" pitchFamily="18" charset="0"/>
              </a:rPr>
              <a:t>день для выполнения участниками работ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в компьютерной </a:t>
            </a:r>
            <a:r>
              <a:rPr lang="ru-RU" sz="5200" b="1" i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форме</a:t>
            </a:r>
            <a:r>
              <a:rPr lang="ru-RU" sz="52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52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18.04.2023</a:t>
            </a:r>
            <a:r>
              <a:rPr lang="ru-RU" sz="52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52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6740" algn="l"/>
              </a:tabLst>
            </a:pPr>
            <a:r>
              <a:rPr lang="ru-RU" sz="5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Для </a:t>
            </a:r>
            <a:r>
              <a:rPr lang="ru-RU" sz="5200" dirty="0">
                <a:latin typeface="Times New Roman" pitchFamily="18" charset="0"/>
                <a:ea typeface="Times New Roman"/>
                <a:cs typeface="Times New Roman" pitchFamily="18" charset="0"/>
              </a:rPr>
              <a:t>проведения ВПР в 5-8 классах в каждой параллели по каждому предмету </a:t>
            </a:r>
            <a:r>
              <a:rPr lang="ru-RU" sz="5200" b="1" i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выбирается только одна форма проведения (для всей параллели по выбранному предмету) – традиционная или компьютерная.</a:t>
            </a:r>
            <a:endParaRPr lang="ru-RU" sz="5200" b="1" i="1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5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аты проведения ВПР определяются ОО самостоятельно в любой день указанного периода</a:t>
            </a:r>
            <a:r>
              <a:rPr lang="ru-RU" sz="6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5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6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 Порядок и план-график ВПР</a:t>
            </a: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5200" b="1" u="sng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441" y="404664"/>
            <a:ext cx="10297145" cy="633670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5600" b="1" u="sng" dirty="0">
              <a:solidFill>
                <a:srgbClr val="1F497D">
                  <a:lumMod val="60000"/>
                  <a:lumOff val="40000"/>
                </a:srgb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95000"/>
              </a:lnSpc>
              <a:spcBef>
                <a:spcPts val="384"/>
              </a:spcBef>
              <a:spcAft>
                <a:spcPts val="0"/>
              </a:spcAft>
              <a:buNone/>
            </a:pPr>
            <a:endParaRPr lang="ru-RU" sz="18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3472" y="404664"/>
            <a:ext cx="9577064" cy="54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проводятся   в штатном </a:t>
            </a:r>
            <a:r>
              <a:rPr lang="ru-RU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режиме</a:t>
            </a:r>
          </a:p>
          <a:p>
            <a:pPr lvl="0" algn="ctr">
              <a:defRPr/>
            </a:pPr>
            <a:endParaRPr lang="ru-RU" b="1" u="sng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450215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«Русский язык», «Математика», «Окружающий мир»;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450215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«Русский язык», «Математика», «История», «Биология»;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«Русский язык», «Математика»; 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«Русский язык», «Математика», «Иностранный язык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 - </a:t>
            </a:r>
            <a:r>
              <a:rPr lang="ru-RU" b="1" i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компьютерной форме</a:t>
            </a:r>
            <a:r>
              <a:rPr lang="ru-RU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(«Английский язык», «Немецкий язык», «Французский язык»).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«Русский язык», «Математика».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586740" algn="l"/>
              </a:tabLs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	</a:t>
            </a:r>
          </a:p>
          <a:p>
            <a:pPr algn="ctr">
              <a:spcAft>
                <a:spcPts val="0"/>
              </a:spcAft>
              <a:tabLst>
                <a:tab pos="586740" algn="l"/>
              </a:tabLst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Проверочные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работы проводятся для каждого класса по двум предметам на основе случайного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выбора</a:t>
            </a:r>
            <a:endParaRPr lang="ru-RU" b="1" u="sng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классе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«История», «Биология», «География», «Обществознание»; 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7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классе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«История», «Биология», «География», «Обществознание», «Физика»; 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классе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по предметам: «История», «Биология», «География», «Обществознание», «Физика», «Химия».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defRPr/>
            </a:pPr>
            <a:endParaRPr lang="ru-RU" sz="2000" b="1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0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00" y="260648"/>
            <a:ext cx="10873207" cy="648072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endParaRPr lang="ru-RU" sz="1800" b="1" u="sng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1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</a:t>
            </a:r>
            <a:r>
              <a:rPr lang="ru-RU" sz="1800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режиме апробации</a:t>
            </a:r>
            <a:r>
              <a:rPr lang="ru-RU" sz="1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sz="16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	в </a:t>
            </a:r>
            <a:r>
              <a:rPr lang="ru-RU" sz="16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10</a:t>
            </a: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lang="ru-RU" sz="16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11 </a:t>
            </a:r>
            <a:r>
              <a:rPr lang="ru-RU" sz="16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классах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по предмету «География». По учебному плану ОО изучение предмета «География» может заканчиваться в 10 или 11 классе. В ВПР по предмету «География» в 10 классе принимают участие обучающиеся, у которых по учебному плану изучение предмета «География» заканчивается в 10 классе;</a:t>
            </a:r>
            <a:endParaRPr lang="ru-RU" sz="1200" dirty="0">
              <a:ea typeface="Calibri"/>
              <a:cs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    в </a:t>
            </a:r>
            <a:r>
              <a:rPr lang="ru-RU" sz="1600" b="1" dirty="0">
                <a:solidFill>
                  <a:srgbClr val="00B050"/>
                </a:solidFill>
                <a:latin typeface="Times New Roman"/>
                <a:ea typeface="Times New Roman"/>
              </a:rPr>
              <a:t>11</a:t>
            </a: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</a:rPr>
              <a:t> классе </a:t>
            </a:r>
            <a:r>
              <a:rPr lang="ru-RU" sz="1600" dirty="0">
                <a:latin typeface="Times New Roman"/>
                <a:ea typeface="Times New Roman"/>
              </a:rPr>
              <a:t>по предметам: «История», «Биология», «Физика», «Химия», «Иностранный язык» («Английский язык», «Немецкий язык», «</a:t>
            </a:r>
            <a:r>
              <a:rPr lang="ru-RU" sz="1600" dirty="0" smtClean="0">
                <a:latin typeface="Times New Roman"/>
                <a:ea typeface="Times New Roman"/>
              </a:rPr>
              <a:t>Французский </a:t>
            </a:r>
            <a:r>
              <a:rPr lang="ru-RU" sz="1600" dirty="0">
                <a:latin typeface="Times New Roman"/>
                <a:ea typeface="Times New Roman"/>
              </a:rPr>
              <a:t>язык»).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endParaRPr lang="ru-RU" sz="16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  <a:hlinkClick r:id="rId2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586740" algn="l"/>
              </a:tabLst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Проверочные работы проводятся в </a:t>
            </a:r>
            <a:r>
              <a:rPr lang="ru-RU" sz="1800" b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компьютерной форме: </a:t>
            </a:r>
            <a:endParaRPr lang="ru-RU" sz="1800" u="sng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sz="16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16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классах</a:t>
            </a:r>
            <a:r>
              <a:rPr lang="ru-RU" sz="16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по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предметам: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«История», «Биология»;</a:t>
            </a:r>
            <a:endParaRPr lang="ru-RU" sz="1200" dirty="0">
              <a:ea typeface="Calibri"/>
              <a:cs typeface="Times New Roman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sz="16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6, 7, 8 </a:t>
            </a: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классах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по предметам: «История», «Биология», «География», «Обществознание».  </a:t>
            </a: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 marL="6286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  <a:tabLst>
                <a:tab pos="586740" algn="l"/>
              </a:tabLst>
            </a:pPr>
            <a:endParaRPr lang="ru-RU" sz="1200" dirty="0">
              <a:ea typeface="Calibri"/>
              <a:cs typeface="Times New Roman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1800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проводятся </a:t>
            </a:r>
            <a:r>
              <a:rPr lang="ru-RU" sz="1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контролем объективности результатов:</a:t>
            </a:r>
            <a:endParaRPr lang="ru-RU" sz="1800" b="1" u="sng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	в </a:t>
            </a:r>
            <a:r>
              <a:rPr lang="ru-RU" sz="16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4-6 </a:t>
            </a:r>
            <a:r>
              <a:rPr lang="ru-RU" sz="16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классах </a:t>
            </a:r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предметам: «Русский язык», «Математика</a:t>
            </a:r>
            <a:r>
              <a:rPr lang="ru-RU" sz="1600" dirty="0" smtClean="0">
                <a:latin typeface="Times New Roman"/>
                <a:ea typeface="Times New Roman"/>
              </a:rPr>
              <a:t>». </a:t>
            </a:r>
          </a:p>
          <a:p>
            <a:pPr marL="0" lvl="0" indent="0" algn="ctr">
              <a:lnSpc>
                <a:spcPct val="115000"/>
              </a:lnSpc>
              <a:buNone/>
              <a:tabLst>
                <a:tab pos="586740" algn="l"/>
              </a:tabLst>
            </a:pPr>
            <a:endParaRPr lang="ru-RU" sz="1800" b="1" kern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15000"/>
              </a:lnSpc>
              <a:buNone/>
              <a:tabLst>
                <a:tab pos="586740" algn="l"/>
              </a:tabLst>
            </a:pPr>
            <a:r>
              <a:rPr lang="ru-RU" sz="1800" b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</a:t>
            </a:r>
            <a:r>
              <a:rPr lang="ru-RU" sz="1800" b="1" u="sng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anose="02020603050405020304" pitchFamily="18" charset="0"/>
              </a:rPr>
              <a:t>на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углубленном уровне:</a:t>
            </a:r>
          </a:p>
          <a:p>
            <a:pPr lvl="0" algn="just">
              <a:lnSpc>
                <a:spcPct val="115000"/>
              </a:lnSpc>
              <a:buFont typeface="Wingdings" pitchFamily="2" charset="2"/>
              <a:buChar char="Ø"/>
              <a:tabLst>
                <a:tab pos="586740" algn="l"/>
              </a:tabLst>
            </a:pP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7-8 </a:t>
            </a:r>
            <a:r>
              <a:rPr lang="ru-RU" sz="16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классах </a:t>
            </a:r>
            <a:r>
              <a:rPr lang="ru-RU" sz="1600" dirty="0">
                <a:solidFill>
                  <a:prstClr val="black"/>
                </a:solidFill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предметам:</a:t>
            </a:r>
            <a:r>
              <a:rPr lang="ru-RU" sz="1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ea typeface="Times New Roman"/>
                <a:cs typeface="Times New Roman" pitchFamily="18" charset="0"/>
              </a:rPr>
              <a:t>«Математика», и (или) «Физика»):</a:t>
            </a:r>
            <a:endParaRPr lang="ru-RU" sz="1600" dirty="0" smtClean="0">
              <a:latin typeface="Times New Roman"/>
              <a:ea typeface="Times New Roman"/>
              <a:cs typeface="Times New Roman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7752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Письмо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Федеральной службы по надзору в сфере образования и науки (Рособрнадзора)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09.02.2022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08-20 «Об организации выборочного проведения ВПР с контролем объективности результатов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endParaRPr lang="ru-RU" sz="1800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бюджетное общеобразовательное учреждение средняя общеобразовательная школа №21 города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Коврова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Муниципальное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бюджетное общеобразовательное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г. Владимира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«Средняя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общеобразовательная школа №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Проверочные работы проводятся в соответствии с инструкциями для общеобразовательных организаций по проведению ВПР в 2023 году, опубликованными в личном кабинете ФИС ОКО.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5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Письмо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Федеральной службы по надзору в сфере образования и науки (Рособрнадзора)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09.02.2022 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08-20 «Об организации выборочного проведения ВПР с контролем объективности результатов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  <a:endParaRPr lang="ru-RU" sz="1800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71339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контроля объективности результатов проверочных работ необходимо привлечь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независимых наблюдателей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каждую аудиторию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(один наблюдатель на одну аудиторию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которых выполняются работы, а также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организовать независимую проверку работ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участников ВПР, включенных в выборку.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независимых экспертов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могут быть привлечены специалисты Министерства образования и молодежной политики Владимирской области, ГБУ ВО «РИАЦОКО», курирующие вопросы оценки качества общего образования.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lvl="1" indent="0" algn="ctr">
              <a:spcBef>
                <a:spcPts val="0"/>
              </a:spcBef>
              <a:buNone/>
            </a:pP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Организовать наблюдение за проведением ВПР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общеобразовательных организациях, включенных в выборку, </a:t>
            </a:r>
          </a:p>
          <a:p>
            <a:pPr marL="457200" lvl="1" indent="0" algn="ctr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целью соблюдения следующих условий:</a:t>
            </a:r>
          </a:p>
          <a:p>
            <a:pPr marL="0" lvl="1" indent="0" algn="ctr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конфиденциальности контрольных измерительных материалов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всех этапах от момента получения материалов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общеобразовательной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организацией до окончания выполнения работ;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порядка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аудиториях в ходе выполнения обучающимися ВПР;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самостоятельности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выполнения заданий проверочных работ обучающимися в аудиториях;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обеспечение объективности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оценивания выполненных обучающимися работ.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5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Приказ Министерства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образования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молодежной политики Владимирской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области от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16.02.2023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314</a:t>
            </a:r>
            <a:b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 проведении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2023 году всероссийских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проверочных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 во Владимирской области»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412776"/>
            <a:ext cx="10972800" cy="492941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</a:t>
            </a:r>
            <a:r>
              <a:rPr lang="ru-RU" sz="1600" b="1" dirty="0" smtClean="0">
                <a:latin typeface="Times New Roman"/>
                <a:ea typeface="Times New Roman"/>
              </a:rPr>
              <a:t>5</a:t>
            </a:r>
            <a:r>
              <a:rPr lang="ru-RU" sz="1600" b="1" dirty="0">
                <a:latin typeface="Times New Roman"/>
                <a:ea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</a:rPr>
              <a:t> </a:t>
            </a:r>
            <a:r>
              <a:rPr lang="ru-RU" sz="1600" b="1" dirty="0">
                <a:latin typeface="Times New Roman"/>
                <a:ea typeface="Times New Roman"/>
              </a:rPr>
              <a:t>Рекомендовать руководителям муниципальных органов, осуществляющих управление в сфере образования Владимирской области:</a:t>
            </a:r>
          </a:p>
          <a:p>
            <a:pPr marL="0"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- </a:t>
            </a:r>
            <a:r>
              <a:rPr lang="ru-RU" sz="1600" dirty="0">
                <a:latin typeface="Times New Roman"/>
                <a:ea typeface="Times New Roman"/>
              </a:rPr>
              <a:t>организовать и провести ВПР в ОО в соответствии с Порядком и настоящим приказом; </a:t>
            </a:r>
          </a:p>
          <a:p>
            <a:pPr marL="0"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- </a:t>
            </a:r>
            <a:r>
              <a:rPr lang="ru-RU" sz="1600" dirty="0">
                <a:latin typeface="Times New Roman"/>
                <a:ea typeface="Times New Roman"/>
              </a:rPr>
              <a:t>обеспечить на территории муниципального района (городского округа) выполнение мероприятий в соответствии с Планом-графиком; </a:t>
            </a:r>
          </a:p>
          <a:p>
            <a:pPr marL="0"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          - </a:t>
            </a:r>
            <a:r>
              <a:rPr lang="ru-RU" sz="1600" dirty="0">
                <a:latin typeface="Times New Roman"/>
                <a:ea typeface="Times New Roman"/>
              </a:rPr>
              <a:t>обеспечить присутствие наблюдателей из числа учителей ОО, аккредитованных экспертов по аккредитационной экспертизе, аттестованных экспертов по федеральному государственному контролю (надзору) в сфере образования, представителей администрации ОО, представителей муниципального органа, осуществляющего управление в сфере образования на всех этапах проведения ВПР; </a:t>
            </a:r>
          </a:p>
          <a:p>
            <a:pPr marL="0"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         - </a:t>
            </a:r>
            <a:r>
              <a:rPr lang="ru-RU" sz="1600" dirty="0">
                <a:latin typeface="Times New Roman"/>
                <a:ea typeface="Times New Roman"/>
              </a:rPr>
              <a:t>обеспечить объективную проверку работ после проведения ВПР по учебному предмету в ОО; </a:t>
            </a:r>
          </a:p>
          <a:p>
            <a:pPr marL="0"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         - </a:t>
            </a:r>
            <a:r>
              <a:rPr lang="ru-RU" sz="1600" dirty="0">
                <a:latin typeface="Times New Roman"/>
                <a:ea typeface="Times New Roman"/>
              </a:rPr>
              <a:t>провести проверку работ ВПР в месте, определенном муниципальным органом;    </a:t>
            </a:r>
          </a:p>
          <a:p>
            <a:pPr marL="0"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         - </a:t>
            </a:r>
            <a:r>
              <a:rPr lang="ru-RU" sz="1600" dirty="0">
                <a:latin typeface="Times New Roman"/>
                <a:ea typeface="Times New Roman"/>
              </a:rPr>
              <a:t>обеспечить своевременность загрузки электронных форм сбора результатов выполнения ВПР;</a:t>
            </a:r>
          </a:p>
          <a:p>
            <a:pPr marL="0"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         - </a:t>
            </a:r>
            <a:r>
              <a:rPr lang="ru-RU" sz="1600" dirty="0">
                <a:latin typeface="Times New Roman"/>
                <a:ea typeface="Times New Roman"/>
              </a:rPr>
              <a:t>организовать передачу работ участников ВПР, а также критерии оценивания на выборочную перепроверку по запросу ГБУ ВО РИАЦОКО;</a:t>
            </a:r>
          </a:p>
          <a:p>
            <a:pPr marL="0" indent="0" algn="just"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         - </a:t>
            </a:r>
            <a:r>
              <a:rPr lang="ru-RU" sz="1600" dirty="0">
                <a:latin typeface="Times New Roman"/>
                <a:ea typeface="Times New Roman"/>
              </a:rPr>
              <a:t>направить скан-копии Сводного отчета о проведении ВПР в муниципальном районе (городском округе) по форме согласно </a:t>
            </a:r>
            <a:r>
              <a:rPr lang="ru-RU" sz="1600" dirty="0" smtClean="0">
                <a:latin typeface="Times New Roman"/>
                <a:ea typeface="Times New Roman"/>
              </a:rPr>
              <a:t>приложению № </a:t>
            </a:r>
            <a:r>
              <a:rPr lang="ru-RU" sz="1600" dirty="0">
                <a:latin typeface="Times New Roman"/>
                <a:ea typeface="Times New Roman"/>
              </a:rPr>
              <a:t>3 к настоящему приказу в отдел надзора и контроля на адрес электронной почты </a:t>
            </a:r>
            <a:r>
              <a:rPr lang="en-US" sz="16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chervonnova</a:t>
            </a:r>
            <a:r>
              <a:rPr lang="ru-RU" sz="16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@</a:t>
            </a:r>
            <a:r>
              <a:rPr lang="en-US" sz="16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obrazovanie</a:t>
            </a:r>
            <a:r>
              <a:rPr lang="ru-RU" sz="1600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33.</a:t>
            </a:r>
            <a:r>
              <a:rPr lang="en-US" sz="1600" u="sng" dirty="0" err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ru</a:t>
            </a:r>
            <a:r>
              <a:rPr lang="ru-RU" sz="1600" dirty="0">
                <a:latin typeface="Times New Roman"/>
                <a:ea typeface="Times New Roman"/>
              </a:rPr>
              <a:t> в срок не позднее 26.05.2023 года (в случае выявления нарушений).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0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молодежной политики Владимирской области от 16.02.2023 № 314</a:t>
            </a:r>
            <a:b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проведении в 2023 году всероссийских проверочных работ во Владимирской области</a:t>
            </a:r>
            <a:r>
              <a:rPr lang="ru-RU" sz="1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40768"/>
            <a:ext cx="10972800" cy="4785399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600" b="1" dirty="0" smtClean="0">
                <a:latin typeface="Times New Roman"/>
                <a:ea typeface="Times New Roman"/>
              </a:rPr>
              <a:t>6</a:t>
            </a:r>
            <a:r>
              <a:rPr lang="ru-RU" sz="1600" b="1" dirty="0">
                <a:latin typeface="Times New Roman"/>
                <a:ea typeface="Times New Roman"/>
              </a:rPr>
              <a:t>. Рекомендовать директорам ОО, реализующих программы начального общего, основного общего и среднего общего образования:</a:t>
            </a:r>
            <a:endParaRPr lang="ru-RU" sz="1400" b="1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		- </a:t>
            </a:r>
            <a:r>
              <a:rPr lang="ru-RU" sz="1600" dirty="0">
                <a:latin typeface="Times New Roman"/>
                <a:ea typeface="Times New Roman"/>
              </a:rPr>
              <a:t>назначить ответственного организатора в ОО; 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      		- </a:t>
            </a:r>
            <a:r>
              <a:rPr lang="ru-RU" sz="1600" dirty="0">
                <a:latin typeface="Times New Roman"/>
                <a:ea typeface="Times New Roman"/>
              </a:rPr>
              <a:t>организовать и провести ВПР в ОО (в традиционной и компьютерной формах) в соответствии с Порядком, Планом-графиком и настоящим приказом; 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400" dirty="0">
                <a:latin typeface="Times New Roman"/>
                <a:ea typeface="Times New Roman"/>
              </a:rPr>
              <a:t>	</a:t>
            </a:r>
            <a:r>
              <a:rPr lang="ru-RU" sz="1400" dirty="0" smtClean="0">
                <a:latin typeface="Times New Roman"/>
                <a:ea typeface="Times New Roman"/>
              </a:rPr>
              <a:t>		</a:t>
            </a:r>
            <a:r>
              <a:rPr lang="ru-RU" sz="1600" dirty="0" smtClean="0">
                <a:latin typeface="Times New Roman"/>
                <a:ea typeface="Times New Roman"/>
              </a:rPr>
              <a:t>- </a:t>
            </a:r>
            <a:r>
              <a:rPr lang="ru-RU" sz="1600" dirty="0">
                <a:latin typeface="Times New Roman"/>
                <a:ea typeface="Times New Roman"/>
              </a:rPr>
              <a:t>сформировать заявку на участие в ВПР и загрузить ее в личном кабинете в ФИС ОКО;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		- </a:t>
            </a:r>
            <a:r>
              <a:rPr lang="ru-RU" sz="1600" dirty="0">
                <a:latin typeface="Times New Roman"/>
                <a:ea typeface="Times New Roman"/>
              </a:rPr>
              <a:t>обеспечить обучение наблюдателей, присутствующих при проведении ВПР; 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		- </a:t>
            </a:r>
            <a:r>
              <a:rPr lang="ru-RU" sz="1600" dirty="0">
                <a:latin typeface="Times New Roman"/>
                <a:ea typeface="Times New Roman"/>
              </a:rPr>
              <a:t>обеспечить присутствие наблюдателей в аудиториях проведения ВПР;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			- </a:t>
            </a:r>
            <a:r>
              <a:rPr lang="ru-RU" sz="1600" dirty="0">
                <a:latin typeface="Times New Roman"/>
                <a:ea typeface="Times New Roman"/>
              </a:rPr>
              <a:t>обеспечить конфиденциальность контрольных измерительных материалов на всех этапах ВПР и соблюдение Порядка в аудиториях проведения ВПР;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 </a:t>
            </a:r>
            <a:r>
              <a:rPr lang="ru-RU" sz="1600" dirty="0" smtClean="0">
                <a:latin typeface="Times New Roman"/>
                <a:ea typeface="Times New Roman"/>
              </a:rPr>
              <a:t>         		- </a:t>
            </a:r>
            <a:r>
              <a:rPr lang="ru-RU" sz="1600" dirty="0">
                <a:latin typeface="Times New Roman"/>
                <a:ea typeface="Times New Roman"/>
              </a:rPr>
              <a:t>провести ВПР на 2-4 уроках по расписанию ОО;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</a:rPr>
              <a:t>          		- </a:t>
            </a:r>
            <a:r>
              <a:rPr lang="ru-RU" sz="1600" dirty="0">
                <a:latin typeface="Times New Roman"/>
                <a:ea typeface="Times New Roman"/>
              </a:rPr>
              <a:t>обеспечить загрузку материалов на портал ФИС ОКО в соответствии с Планом-графиком по учебному предмету в ОО; 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          		- </a:t>
            </a:r>
            <a:r>
              <a:rPr lang="ru-RU" sz="1600" dirty="0">
                <a:latin typeface="Times New Roman"/>
                <a:ea typeface="Times New Roman"/>
              </a:rPr>
              <a:t>представить по запросу ГБУ ВО РИАЦОКО работы участников ВПР, а также критерии оценивания для проведения выборочной перепроверки;</a:t>
            </a:r>
            <a:endParaRPr lang="ru-RU" sz="1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1260475" algn="l"/>
              </a:tabLst>
            </a:pPr>
            <a:r>
              <a:rPr lang="ru-RU" sz="1600" dirty="0" smtClean="0">
                <a:latin typeface="Times New Roman"/>
                <a:ea typeface="Times New Roman"/>
              </a:rPr>
              <a:t>          		</a:t>
            </a:r>
            <a:r>
              <a:rPr lang="ru-RU" sz="1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</a:t>
            </a:r>
            <a:r>
              <a:rPr lang="ru-RU" sz="1600" b="1" dirty="0">
                <a:solidFill>
                  <a:srgbClr val="FF0000"/>
                </a:solidFill>
                <a:latin typeface="Times New Roman"/>
                <a:ea typeface="Times New Roman"/>
              </a:rPr>
              <a:t>обеспечить хранение работ участников ВПР и критериев оценивания в ОО до 30.12.2023 года.</a:t>
            </a:r>
            <a:endParaRPr lang="ru-RU" sz="1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16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18593</TotalTime>
  <Words>633</Words>
  <Application>Microsoft Office PowerPoint</Application>
  <PresentationFormat>Произвольный</PresentationFormat>
  <Paragraphs>147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проведении  всероссийских проверочных работ   в школах Владимирской области  в  2023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Письмо Федеральной службы по надзору в сфере образования и науки (Рособрнадзора) от 09.02.2022  № 08-20 «Об организации выборочного проведения ВПР с контролем объективности результатов»</vt:lpstr>
      <vt:lpstr>Письмо Федеральной службы по надзору в сфере образования и науки (Рособрнадзора) от 09.02.2022  № 08-20 «Об организации выборочного проведения ВПР с контролем объективности результатов»</vt:lpstr>
      <vt:lpstr>  Приказ Министерства образования и молодежной политики Владимирской области от 16.02.2023 № 314  «О проведении в 2023 году всероссийских проверочных работ во Владимирской области» </vt:lpstr>
      <vt:lpstr>Приказ Министерства образования и молодежной политики Владимирской области от 16.02.2023 № 314  «О проведении в 2023 году всероссийских проверочных работ во Владимирской области» </vt:lpstr>
      <vt:lpstr>Приказ Министерства образования и молодежной политики Владимирской области  от 16.02.2023 № 314  «О проведении в 2023 году всероссийских проверочных работ во Владимирской области»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 Петровна Червонова</dc:creator>
  <cp:lastModifiedBy>Альбина Петровна Червонова</cp:lastModifiedBy>
  <cp:revision>1364</cp:revision>
  <cp:lastPrinted>2023-02-20T09:19:26Z</cp:lastPrinted>
  <dcterms:created xsi:type="dcterms:W3CDTF">2018-08-06T08:26:42Z</dcterms:created>
  <dcterms:modified xsi:type="dcterms:W3CDTF">2023-02-20T09:23:18Z</dcterms:modified>
</cp:coreProperties>
</file>