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9"/>
  </p:notesMasterIdLst>
  <p:sldIdLst>
    <p:sldId id="277" r:id="rId2"/>
    <p:sldId id="329" r:id="rId3"/>
    <p:sldId id="339" r:id="rId4"/>
    <p:sldId id="338" r:id="rId5"/>
    <p:sldId id="379" r:id="rId6"/>
    <p:sldId id="340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72" r:id="rId17"/>
    <p:sldId id="274" r:id="rId18"/>
  </p:sldIdLst>
  <p:sldSz cx="12192000" cy="6858000"/>
  <p:notesSz cx="6742113" cy="9799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9A0000"/>
    <a:srgbClr val="D08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2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Распределение ОО с необъективными результатами ВПР по муниципалитетам</a:t>
            </a:r>
            <a:r>
              <a:rPr lang="ru-RU" sz="1200" baseline="0">
                <a:latin typeface="Times New Roman" pitchFamily="18" charset="0"/>
                <a:cs typeface="Times New Roman" pitchFamily="18" charset="0"/>
              </a:rPr>
              <a:t> (%)</a:t>
            </a:r>
          </a:p>
          <a:p>
            <a:pPr>
              <a:defRPr/>
            </a:pPr>
            <a:r>
              <a:rPr lang="ru-RU" sz="1200" baseline="0">
                <a:latin typeface="Times New Roman" pitchFamily="18" charset="0"/>
                <a:cs typeface="Times New Roman" pitchFamily="18" charset="0"/>
              </a:rPr>
              <a:t>2017-2021 годы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878234776526859"/>
          <c:y val="2.9540607026419535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8258364256192111E-2"/>
          <c:y val="0.20633372385545232"/>
          <c:w val="0.78131942558904277"/>
          <c:h val="0.37347428457255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700" cmpd="sng"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Лист1!$A$2:$A$19</c:f>
              <c:strCache>
                <c:ptCount val="18"/>
                <c:pt idx="0">
                  <c:v>г. Гусь-Хрустальный</c:v>
                </c:pt>
                <c:pt idx="1">
                  <c:v>г.Владимир</c:v>
                </c:pt>
                <c:pt idx="2">
                  <c:v>г. Муром</c:v>
                </c:pt>
                <c:pt idx="3">
                  <c:v>г. Ковров</c:v>
                </c:pt>
                <c:pt idx="4">
                  <c:v>Александровский р-н</c:v>
                </c:pt>
                <c:pt idx="5">
                  <c:v>Вязниковский р-н</c:v>
                </c:pt>
                <c:pt idx="6">
                  <c:v>Гусь-Хрустальный р-н</c:v>
                </c:pt>
                <c:pt idx="7">
                  <c:v>Камешковский р-н</c:v>
                </c:pt>
                <c:pt idx="8">
                  <c:v>Киржачский р-н</c:v>
                </c:pt>
                <c:pt idx="9">
                  <c:v>Ковровский р-н</c:v>
                </c:pt>
                <c:pt idx="10">
                  <c:v>Кольчугинский р-н</c:v>
                </c:pt>
                <c:pt idx="11">
                  <c:v>Меленковский р-н</c:v>
                </c:pt>
                <c:pt idx="12">
                  <c:v>Муромский р-н</c:v>
                </c:pt>
                <c:pt idx="13">
                  <c:v>Петушинский р-н</c:v>
                </c:pt>
                <c:pt idx="14">
                  <c:v>Собинский р-н</c:v>
                </c:pt>
                <c:pt idx="15">
                  <c:v>Судогодский р-н</c:v>
                </c:pt>
                <c:pt idx="16">
                  <c:v>Суздальский р-н</c:v>
                </c:pt>
                <c:pt idx="17">
                  <c:v>ЗАТО г. Радужный</c:v>
                </c:pt>
              </c:strCache>
            </c:strRef>
          </c:cat>
          <c:val>
            <c:numRef>
              <c:f>Лист1!$B$2:$B$19</c:f>
              <c:numCache>
                <c:formatCode>0.0%</c:formatCode>
                <c:ptCount val="18"/>
                <c:pt idx="0">
                  <c:v>0.09</c:v>
                </c:pt>
                <c:pt idx="1">
                  <c:v>6.3E-2</c:v>
                </c:pt>
                <c:pt idx="2">
                  <c:v>0.125</c:v>
                </c:pt>
                <c:pt idx="3">
                  <c:v>0.17599999999999999</c:v>
                </c:pt>
                <c:pt idx="4">
                  <c:v>0.13600000000000001</c:v>
                </c:pt>
                <c:pt idx="5">
                  <c:v>4.2999999999999997E-2</c:v>
                </c:pt>
                <c:pt idx="6">
                  <c:v>0.13700000000000001</c:v>
                </c:pt>
                <c:pt idx="7">
                  <c:v>0.23</c:v>
                </c:pt>
                <c:pt idx="8">
                  <c:v>0.214</c:v>
                </c:pt>
                <c:pt idx="9">
                  <c:v>0.23</c:v>
                </c:pt>
                <c:pt idx="10">
                  <c:v>6.6000000000000003E-2</c:v>
                </c:pt>
                <c:pt idx="11">
                  <c:v>7.5999999999999998E-2</c:v>
                </c:pt>
                <c:pt idx="12">
                  <c:v>0.222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0A-4AC7-B0A8-4230B2B2A9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Лист1!$A$2:$A$19</c:f>
              <c:strCache>
                <c:ptCount val="18"/>
                <c:pt idx="0">
                  <c:v>г. Гусь-Хрустальный</c:v>
                </c:pt>
                <c:pt idx="1">
                  <c:v>г.Владимир</c:v>
                </c:pt>
                <c:pt idx="2">
                  <c:v>г. Муром</c:v>
                </c:pt>
                <c:pt idx="3">
                  <c:v>г. Ковров</c:v>
                </c:pt>
                <c:pt idx="4">
                  <c:v>Александровский р-н</c:v>
                </c:pt>
                <c:pt idx="5">
                  <c:v>Вязниковский р-н</c:v>
                </c:pt>
                <c:pt idx="6">
                  <c:v>Гусь-Хрустальный р-н</c:v>
                </c:pt>
                <c:pt idx="7">
                  <c:v>Камешковский р-н</c:v>
                </c:pt>
                <c:pt idx="8">
                  <c:v>Киржачский р-н</c:v>
                </c:pt>
                <c:pt idx="9">
                  <c:v>Ковровский р-н</c:v>
                </c:pt>
                <c:pt idx="10">
                  <c:v>Кольчугинский р-н</c:v>
                </c:pt>
                <c:pt idx="11">
                  <c:v>Меленковский р-н</c:v>
                </c:pt>
                <c:pt idx="12">
                  <c:v>Муромский р-н</c:v>
                </c:pt>
                <c:pt idx="13">
                  <c:v>Петушинский р-н</c:v>
                </c:pt>
                <c:pt idx="14">
                  <c:v>Собинский р-н</c:v>
                </c:pt>
                <c:pt idx="15">
                  <c:v>Судогодский р-н</c:v>
                </c:pt>
                <c:pt idx="16">
                  <c:v>Суздальский р-н</c:v>
                </c:pt>
                <c:pt idx="17">
                  <c:v>ЗАТО г. Радужный</c:v>
                </c:pt>
              </c:strCache>
            </c:strRef>
          </c:cat>
          <c:val>
            <c:numRef>
              <c:f>Лист1!$C$2:$C$19</c:f>
              <c:numCache>
                <c:formatCode>0.0%</c:formatCode>
                <c:ptCount val="18"/>
                <c:pt idx="0">
                  <c:v>0</c:v>
                </c:pt>
                <c:pt idx="1">
                  <c:v>2.1000000000000001E-2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0.217</c:v>
                </c:pt>
                <c:pt idx="6">
                  <c:v>3.4000000000000002E-2</c:v>
                </c:pt>
                <c:pt idx="7">
                  <c:v>0.153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0.153</c:v>
                </c:pt>
                <c:pt idx="12">
                  <c:v>0</c:v>
                </c:pt>
                <c:pt idx="13">
                  <c:v>4.4999999999999998E-2</c:v>
                </c:pt>
                <c:pt idx="14">
                  <c:v>0.27700000000000002</c:v>
                </c:pt>
                <c:pt idx="15">
                  <c:v>6.2E-2</c:v>
                </c:pt>
                <c:pt idx="16">
                  <c:v>5.8000000000000003E-2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0A-4AC7-B0A8-4230B2B2A9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Лист1!$A$2:$A$19</c:f>
              <c:strCache>
                <c:ptCount val="18"/>
                <c:pt idx="0">
                  <c:v>г. Гусь-Хрустальный</c:v>
                </c:pt>
                <c:pt idx="1">
                  <c:v>г.Владимир</c:v>
                </c:pt>
                <c:pt idx="2">
                  <c:v>г. Муром</c:v>
                </c:pt>
                <c:pt idx="3">
                  <c:v>г. Ковров</c:v>
                </c:pt>
                <c:pt idx="4">
                  <c:v>Александровский р-н</c:v>
                </c:pt>
                <c:pt idx="5">
                  <c:v>Вязниковский р-н</c:v>
                </c:pt>
                <c:pt idx="6">
                  <c:v>Гусь-Хрустальный р-н</c:v>
                </c:pt>
                <c:pt idx="7">
                  <c:v>Камешковский р-н</c:v>
                </c:pt>
                <c:pt idx="8">
                  <c:v>Киржачский р-н</c:v>
                </c:pt>
                <c:pt idx="9">
                  <c:v>Ковровский р-н</c:v>
                </c:pt>
                <c:pt idx="10">
                  <c:v>Кольчугинский р-н</c:v>
                </c:pt>
                <c:pt idx="11">
                  <c:v>Меленковский р-н</c:v>
                </c:pt>
                <c:pt idx="12">
                  <c:v>Муромский р-н</c:v>
                </c:pt>
                <c:pt idx="13">
                  <c:v>Петушинский р-н</c:v>
                </c:pt>
                <c:pt idx="14">
                  <c:v>Собинский р-н</c:v>
                </c:pt>
                <c:pt idx="15">
                  <c:v>Судогодский р-н</c:v>
                </c:pt>
                <c:pt idx="16">
                  <c:v>Суздальский р-н</c:v>
                </c:pt>
                <c:pt idx="17">
                  <c:v>ЗАТО г. Радужный</c:v>
                </c:pt>
              </c:strCache>
            </c:strRef>
          </c:cat>
          <c:val>
            <c:numRef>
              <c:f>Лист1!$D$2:$D$19</c:f>
              <c:numCache>
                <c:formatCode>0.0%</c:formatCode>
                <c:ptCount val="18"/>
                <c:pt idx="0">
                  <c:v>0.09</c:v>
                </c:pt>
                <c:pt idx="1">
                  <c:v>4.1000000000000002E-2</c:v>
                </c:pt>
                <c:pt idx="2">
                  <c:v>0</c:v>
                </c:pt>
                <c:pt idx="3">
                  <c:v>0</c:v>
                </c:pt>
                <c:pt idx="4">
                  <c:v>0.18</c:v>
                </c:pt>
                <c:pt idx="5">
                  <c:v>0.05</c:v>
                </c:pt>
                <c:pt idx="6">
                  <c:v>0.1</c:v>
                </c:pt>
                <c:pt idx="7">
                  <c:v>0.23</c:v>
                </c:pt>
                <c:pt idx="8">
                  <c:v>7.0000000000000007E-2</c:v>
                </c:pt>
                <c:pt idx="9">
                  <c:v>0.15</c:v>
                </c:pt>
                <c:pt idx="10">
                  <c:v>0.13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0.17</c:v>
                </c:pt>
                <c:pt idx="15">
                  <c:v>0</c:v>
                </c:pt>
                <c:pt idx="16">
                  <c:v>0.06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0A-4AC7-B0A8-4230B2B2A91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rgbClr val="FF8F7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Лист1!$A$2:$A$19</c:f>
              <c:strCache>
                <c:ptCount val="18"/>
                <c:pt idx="0">
                  <c:v>г. Гусь-Хрустальный</c:v>
                </c:pt>
                <c:pt idx="1">
                  <c:v>г.Владимир</c:v>
                </c:pt>
                <c:pt idx="2">
                  <c:v>г. Муром</c:v>
                </c:pt>
                <c:pt idx="3">
                  <c:v>г. Ковров</c:v>
                </c:pt>
                <c:pt idx="4">
                  <c:v>Александровский р-н</c:v>
                </c:pt>
                <c:pt idx="5">
                  <c:v>Вязниковский р-н</c:v>
                </c:pt>
                <c:pt idx="6">
                  <c:v>Гусь-Хрустальный р-н</c:v>
                </c:pt>
                <c:pt idx="7">
                  <c:v>Камешковский р-н</c:v>
                </c:pt>
                <c:pt idx="8">
                  <c:v>Киржачский р-н</c:v>
                </c:pt>
                <c:pt idx="9">
                  <c:v>Ковровский р-н</c:v>
                </c:pt>
                <c:pt idx="10">
                  <c:v>Кольчугинский р-н</c:v>
                </c:pt>
                <c:pt idx="11">
                  <c:v>Меленковский р-н</c:v>
                </c:pt>
                <c:pt idx="12">
                  <c:v>Муромский р-н</c:v>
                </c:pt>
                <c:pt idx="13">
                  <c:v>Петушинский р-н</c:v>
                </c:pt>
                <c:pt idx="14">
                  <c:v>Собинский р-н</c:v>
                </c:pt>
                <c:pt idx="15">
                  <c:v>Судогодский р-н</c:v>
                </c:pt>
                <c:pt idx="16">
                  <c:v>Суздальский р-н</c:v>
                </c:pt>
                <c:pt idx="17">
                  <c:v>ЗАТО г. Радужный</c:v>
                </c:pt>
              </c:strCache>
            </c:strRef>
          </c:cat>
          <c:val>
            <c:numRef>
              <c:f>Лист1!$E$2:$E$19</c:f>
              <c:numCache>
                <c:formatCode>0.0%</c:formatCode>
                <c:ptCount val="18"/>
                <c:pt idx="0">
                  <c:v>0.27</c:v>
                </c:pt>
                <c:pt idx="1">
                  <c:v>0.18</c:v>
                </c:pt>
                <c:pt idx="2">
                  <c:v>0.24</c:v>
                </c:pt>
                <c:pt idx="3">
                  <c:v>0.18</c:v>
                </c:pt>
                <c:pt idx="4">
                  <c:v>0.14000000000000001</c:v>
                </c:pt>
                <c:pt idx="5">
                  <c:v>0.11</c:v>
                </c:pt>
                <c:pt idx="6">
                  <c:v>0</c:v>
                </c:pt>
                <c:pt idx="7">
                  <c:v>0</c:v>
                </c:pt>
                <c:pt idx="8">
                  <c:v>0.08</c:v>
                </c:pt>
                <c:pt idx="9">
                  <c:v>0.23</c:v>
                </c:pt>
                <c:pt idx="10">
                  <c:v>7.0000000000000007E-2</c:v>
                </c:pt>
                <c:pt idx="11">
                  <c:v>0.25</c:v>
                </c:pt>
                <c:pt idx="12">
                  <c:v>0</c:v>
                </c:pt>
                <c:pt idx="13">
                  <c:v>0.05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A0A-4AC7-B0A8-4230B2B2A91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 г.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D52-4CA1-9195-F04A9E9B3654}"/>
              </c:ext>
            </c:extLst>
          </c:dPt>
          <c:cat>
            <c:strRef>
              <c:f>Лист1!$A$2:$A$19</c:f>
              <c:strCache>
                <c:ptCount val="18"/>
                <c:pt idx="0">
                  <c:v>г. Гусь-Хрустальный</c:v>
                </c:pt>
                <c:pt idx="1">
                  <c:v>г.Владимир</c:v>
                </c:pt>
                <c:pt idx="2">
                  <c:v>г. Муром</c:v>
                </c:pt>
                <c:pt idx="3">
                  <c:v>г. Ковров</c:v>
                </c:pt>
                <c:pt idx="4">
                  <c:v>Александровский р-н</c:v>
                </c:pt>
                <c:pt idx="5">
                  <c:v>Вязниковский р-н</c:v>
                </c:pt>
                <c:pt idx="6">
                  <c:v>Гусь-Хрустальный р-н</c:v>
                </c:pt>
                <c:pt idx="7">
                  <c:v>Камешковский р-н</c:v>
                </c:pt>
                <c:pt idx="8">
                  <c:v>Киржачский р-н</c:v>
                </c:pt>
                <c:pt idx="9">
                  <c:v>Ковровский р-н</c:v>
                </c:pt>
                <c:pt idx="10">
                  <c:v>Кольчугинский р-н</c:v>
                </c:pt>
                <c:pt idx="11">
                  <c:v>Меленковский р-н</c:v>
                </c:pt>
                <c:pt idx="12">
                  <c:v>Муромский р-н</c:v>
                </c:pt>
                <c:pt idx="13">
                  <c:v>Петушинский р-н</c:v>
                </c:pt>
                <c:pt idx="14">
                  <c:v>Собинский р-н</c:v>
                </c:pt>
                <c:pt idx="15">
                  <c:v>Судогодский р-н</c:v>
                </c:pt>
                <c:pt idx="16">
                  <c:v>Суздальский р-н</c:v>
                </c:pt>
                <c:pt idx="17">
                  <c:v>ЗАТО г. Радужный</c:v>
                </c:pt>
              </c:strCache>
            </c:strRef>
          </c:cat>
          <c:val>
            <c:numRef>
              <c:f>Лист1!$F$2:$F$19</c:f>
              <c:numCache>
                <c:formatCode>0.0%</c:formatCode>
                <c:ptCount val="18"/>
                <c:pt idx="0">
                  <c:v>0</c:v>
                </c:pt>
                <c:pt idx="1">
                  <c:v>0.13</c:v>
                </c:pt>
                <c:pt idx="2">
                  <c:v>0</c:v>
                </c:pt>
                <c:pt idx="3">
                  <c:v>0.06</c:v>
                </c:pt>
                <c:pt idx="4">
                  <c:v>0.05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7.0000000000000007E-2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0.06</c:v>
                </c:pt>
                <c:pt idx="15">
                  <c:v>0</c:v>
                </c:pt>
                <c:pt idx="16">
                  <c:v>0</c:v>
                </c:pt>
                <c:pt idx="17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A0A-4AC7-B0A8-4230B2B2A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897888"/>
        <c:axId val="165076312"/>
      </c:barChart>
      <c:catAx>
        <c:axId val="16289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5076312"/>
        <c:crosses val="autoZero"/>
        <c:auto val="1"/>
        <c:lblAlgn val="ctr"/>
        <c:lblOffset val="100"/>
        <c:noMultiLvlLbl val="0"/>
      </c:catAx>
      <c:valAx>
        <c:axId val="16507631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289788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991649319697107"/>
          <c:y val="0.19835760873238487"/>
          <c:w val="9.972425860560534E-2"/>
          <c:h val="0.39296587926509186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35283353156724"/>
          <c:y val="8.33136446845157E-2"/>
          <c:w val="0.48574335528221763"/>
          <c:h val="0.738505912567380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D59-46FB-BD39-65CE6E9A25B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МАОУ "Гимназия №39" г. Владимир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76.099999999999994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59-46FB-BD39-65CE6E9A25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20371781484303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78,9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D59-46FB-BD39-65CE6E9A25B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МАОУ "Гимназия №39" г. Владимир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59-46FB-BD39-65CE6E9A25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51231619060169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D59-46FB-BD39-65CE6E9A25B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МАОУ "Гимназия №39" г. Владимир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D59-46FB-BD39-65CE6E9A2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791392"/>
        <c:axId val="210791784"/>
        <c:axId val="0"/>
      </c:bar3DChart>
      <c:catAx>
        <c:axId val="21079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791784"/>
        <c:crosses val="autoZero"/>
        <c:auto val="1"/>
        <c:lblAlgn val="ctr"/>
        <c:lblOffset val="100"/>
        <c:noMultiLvlLbl val="0"/>
      </c:catAx>
      <c:valAx>
        <c:axId val="21079178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79139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4802556358537378"/>
          <c:y val="0.11374519045334389"/>
          <c:w val="0.34373386545859846"/>
          <c:h val="0.54121863799283154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56617">
        <a:lumMod val="20000"/>
        <a:lumOff val="80000"/>
      </a:srgbClr>
    </a:solidFill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35284062114714"/>
          <c:y val="7.1860968835206415E-2"/>
          <c:w val="0.47417034484172887"/>
          <c:h val="0.738505912567380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C8A-48D7-9951-BE7B89874A8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ООШ № 18 г. Ковров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76.099999999999994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8A-48D7-9951-BE7B89874A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20371781484303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78,9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C8A-48D7-9951-BE7B89874A8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ООШ № 18 г. Ковров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8A-48D7-9951-BE7B89874A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51231619060169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C8A-48D7-9951-BE7B89874A8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ООШ № 18 г. Ковров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C8A-48D7-9951-BE7B89874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023728"/>
        <c:axId val="211024120"/>
        <c:axId val="0"/>
      </c:bar3DChart>
      <c:catAx>
        <c:axId val="211023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1024120"/>
        <c:crosses val="autoZero"/>
        <c:auto val="1"/>
        <c:lblAlgn val="ctr"/>
        <c:lblOffset val="100"/>
        <c:noMultiLvlLbl val="0"/>
      </c:catAx>
      <c:valAx>
        <c:axId val="21102412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023728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4802556358537378"/>
          <c:y val="0.11374519045334389"/>
          <c:w val="0.34373386545859846"/>
          <c:h val="0.54121863799283154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56617">
        <a:lumMod val="20000"/>
        <a:lumOff val="80000"/>
      </a:srgbClr>
    </a:solidFill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35284062114714"/>
          <c:y val="7.1860968835206415E-2"/>
          <c:w val="0.46484992321504548"/>
          <c:h val="0.580799970426231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E5D-4957-B2CB-5184496DAE4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№9 г.Владимир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5D-4957-B2CB-5184496DA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20371116401147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52,2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E5D-4957-B2CB-5184496DAE4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№9 г.Владимир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E5D-4957-B2CB-5184496DAE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3.602107261110799E-3"/>
                  <c:y val="0.1673641820852594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E5D-4957-B2CB-5184496DAE4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№9 г.Владимир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5D-4957-B2CB-5184496DA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025688"/>
        <c:axId val="211026080"/>
        <c:axId val="0"/>
      </c:bar3DChart>
      <c:catAx>
        <c:axId val="211025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1026080"/>
        <c:crosses val="autoZero"/>
        <c:auto val="1"/>
        <c:lblAlgn val="ctr"/>
        <c:lblOffset val="100"/>
        <c:noMultiLvlLbl val="0"/>
      </c:catAx>
      <c:valAx>
        <c:axId val="21102608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025688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59375731658105402"/>
          <c:y val="6.4613992204277243E-2"/>
          <c:w val="0.35385839414079906"/>
          <c:h val="0.77379873772520658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99BDD">
        <a:lumMod val="20000"/>
        <a:lumOff val="80000"/>
      </a:srgbClr>
    </a:solidFill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35284062114714"/>
          <c:y val="7.1860968835206415E-2"/>
          <c:w val="0.48509920901525538"/>
          <c:h val="0.679739944167756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21-4944-9E67-11AEE7A3DD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МАОУ СОШ № 37 г.Владимир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21-4944-9E67-11AEE7A3DD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20371116401147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52,2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121-4944-9E67-11AEE7A3DD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МАОУ СОШ № 37 г.Владимир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21-4944-9E67-11AEE7A3DD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9927740417214685E-3"/>
                  <c:y val="0.1735627666741522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121-4944-9E67-11AEE7A3DD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МАОУ СОШ № 37 г.Владимир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21-4944-9E67-11AEE7A3D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888656"/>
        <c:axId val="210889048"/>
        <c:axId val="0"/>
      </c:bar3DChart>
      <c:catAx>
        <c:axId val="210888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889048"/>
        <c:crosses val="autoZero"/>
        <c:auto val="1"/>
        <c:lblAlgn val="ctr"/>
        <c:lblOffset val="100"/>
        <c:noMultiLvlLbl val="0"/>
      </c:catAx>
      <c:valAx>
        <c:axId val="21088904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88865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3432693344838731"/>
          <c:y val="7.0734437765171826E-2"/>
          <c:w val="0.34373386545859846"/>
          <c:h val="0.6149776981035644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99BDD">
        <a:lumMod val="20000"/>
        <a:lumOff val="80000"/>
      </a:srgbClr>
    </a:solidFill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35284062114714"/>
          <c:y val="7.1860968835206415E-2"/>
          <c:w val="0.50609973934366359"/>
          <c:h val="0.738505912567380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3F8-42F9-877E-0F94A8BA3C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ООШ №5 Александровского района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F8-42F9-877E-0F94A8BA3C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20371116401147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52,2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3F8-42F9-877E-0F94A8BA3C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ООШ №5 Александровского района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F8-42F9-877E-0F94A8BA3C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3678666418303153E-3"/>
                  <c:y val="0.20388074155727795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3F8-42F9-877E-0F94A8BA3C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ООШ №5 Александровского района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71.900000000000006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3F8-42F9-877E-0F94A8BA3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890616"/>
        <c:axId val="210891008"/>
        <c:axId val="0"/>
      </c:bar3DChart>
      <c:catAx>
        <c:axId val="210890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891008"/>
        <c:crosses val="autoZero"/>
        <c:auto val="1"/>
        <c:lblAlgn val="ctr"/>
        <c:lblOffset val="100"/>
        <c:noMultiLvlLbl val="0"/>
      </c:catAx>
      <c:valAx>
        <c:axId val="21089100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890616"/>
        <c:crosses val="autoZero"/>
        <c:crossBetween val="between"/>
        <c:majorUnit val="20"/>
      </c:valAx>
      <c:spPr>
        <a:solidFill>
          <a:srgbClr val="099BDD">
            <a:lumMod val="20000"/>
            <a:lumOff val="80000"/>
          </a:srgbClr>
        </a:solidFill>
      </c:spPr>
    </c:plotArea>
    <c:legend>
      <c:legendPos val="r"/>
      <c:layout>
        <c:manualLayout>
          <c:xMode val="edge"/>
          <c:yMode val="edge"/>
          <c:x val="0.70104363251689406"/>
          <c:y val="8.3271866423326499E-2"/>
          <c:w val="0.29071590368601358"/>
          <c:h val="0.72405972424112564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99BDD">
        <a:lumMod val="20000"/>
        <a:lumOff val="80000"/>
      </a:srgbClr>
    </a:solidFill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5419494030259"/>
          <c:y val="4.4426279370390079E-2"/>
          <c:w val="0.43258781864595691"/>
          <c:h val="0.738505912567380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573-4F29-B3C3-74C5806C835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МАОУ "Лицей №14" г. Владимир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73-4F29-B3C3-74C5806C83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20371116401147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52,2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573-4F29-B3C3-74C5806C835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МАОУ "Лицей №14" г. Владимир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573-4F29-B3C3-74C5806C83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51231619060169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573-4F29-B3C3-74C5806C835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МАОУ "Лицей №14" г. Владимир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573-4F29-B3C3-74C5806C8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427592"/>
        <c:axId val="211427984"/>
        <c:axId val="0"/>
      </c:bar3DChart>
      <c:catAx>
        <c:axId val="211427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1427984"/>
        <c:crosses val="autoZero"/>
        <c:auto val="1"/>
        <c:lblAlgn val="ctr"/>
        <c:lblOffset val="100"/>
        <c:noMultiLvlLbl val="0"/>
      </c:catAx>
      <c:valAx>
        <c:axId val="21142798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42759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4802556358537378"/>
          <c:y val="0.11374519045334389"/>
          <c:w val="0.34373386545859846"/>
          <c:h val="0.54121863799283154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99BDD">
        <a:lumMod val="20000"/>
        <a:lumOff val="80000"/>
      </a:srgbClr>
    </a:solidFill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35284062114714"/>
          <c:y val="7.1860968835206415E-2"/>
          <c:w val="0.50270660780012089"/>
          <c:h val="0.711965650856994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E93-4D05-8D36-A548F664C9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№44 г. Владимир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93-4D05-8D36-A548F664C9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20371116401147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52,2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E93-4D05-8D36-A548F664C9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№44 г. Владимир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E93-4D05-8D36-A548F664C9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51231619060169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E93-4D05-8D36-A548F664C9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№44 г. Владимир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93-4D05-8D36-A548F664C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429552"/>
        <c:axId val="211429944"/>
        <c:axId val="0"/>
      </c:bar3DChart>
      <c:catAx>
        <c:axId val="21142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1429944"/>
        <c:crosses val="autoZero"/>
        <c:auto val="1"/>
        <c:lblAlgn val="ctr"/>
        <c:lblOffset val="100"/>
        <c:noMultiLvlLbl val="0"/>
      </c:catAx>
      <c:valAx>
        <c:axId val="2114299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42955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4802556358537378"/>
          <c:y val="0.11374519045334389"/>
          <c:w val="0.34373386545859846"/>
          <c:h val="0.54121863799283154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99BDD">
        <a:lumMod val="20000"/>
        <a:lumOff val="80000"/>
      </a:srgbClr>
    </a:solidFill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35284062114714"/>
          <c:y val="7.1860968835206415E-2"/>
          <c:w val="0.43258781864595691"/>
          <c:h val="0.738505912567380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A44-4F63-9D64-EF2F57B8F08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№6 Киржачского района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44-4F63-9D64-EF2F57B8F0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0159512319024639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52,2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A44-4F63-9D64-EF2F57B8F08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№6 Киржачского района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A44-4F63-9D64-EF2F57B8F0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51231619060169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A44-4F63-9D64-EF2F57B8F08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№6 Киржачского района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A44-4F63-9D64-EF2F57B8F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804200"/>
        <c:axId val="211804592"/>
        <c:axId val="0"/>
      </c:bar3DChart>
      <c:catAx>
        <c:axId val="211804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1804592"/>
        <c:crosses val="autoZero"/>
        <c:auto val="1"/>
        <c:lblAlgn val="ctr"/>
        <c:lblOffset val="100"/>
        <c:noMultiLvlLbl val="0"/>
      </c:catAx>
      <c:valAx>
        <c:axId val="21180459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0420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1159320255732483"/>
          <c:y val="9.1372201527868679E-2"/>
          <c:w val="0.28334440346188866"/>
          <c:h val="0.63630322018625796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99BDD">
        <a:lumMod val="20000"/>
        <a:lumOff val="80000"/>
      </a:srgbClr>
    </a:solidFill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35284062114714"/>
          <c:y val="7.1860968835206415E-2"/>
          <c:w val="0.43258781864595691"/>
          <c:h val="0.738505912567380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ECF-431D-931D-A383B142F2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№2 ЗАТО г. Радужный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CF-431D-931D-A383B142F2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0159512319024639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52,3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CF-431D-931D-A383B142F2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№2 ЗАТО г. Радужный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CF-431D-931D-A383B142F2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51231619060169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CF-431D-931D-A383B142F2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№2 ЗАТО г. Радужный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CF-431D-931D-A383B142F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806944"/>
        <c:axId val="211806160"/>
        <c:axId val="0"/>
      </c:bar3DChart>
      <c:catAx>
        <c:axId val="21180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1806160"/>
        <c:crosses val="autoZero"/>
        <c:auto val="1"/>
        <c:lblAlgn val="ctr"/>
        <c:lblOffset val="100"/>
        <c:noMultiLvlLbl val="0"/>
      </c:catAx>
      <c:valAx>
        <c:axId val="21180616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06944"/>
        <c:crosses val="autoZero"/>
        <c:crossBetween val="between"/>
        <c:majorUnit val="20"/>
      </c:valAx>
      <c:spPr>
        <a:solidFill>
          <a:srgbClr val="F56617">
            <a:lumMod val="20000"/>
            <a:lumOff val="80000"/>
          </a:srgbClr>
        </a:solidFill>
      </c:spPr>
    </c:plotArea>
    <c:legend>
      <c:legendPos val="r"/>
      <c:layout>
        <c:manualLayout>
          <c:xMode val="edge"/>
          <c:yMode val="edge"/>
          <c:x val="0.64802556358537378"/>
          <c:y val="0.11374519045334389"/>
          <c:w val="0.34373386545859846"/>
          <c:h val="0.54121863799283154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56617">
        <a:lumMod val="20000"/>
        <a:lumOff val="80000"/>
      </a:srgbClr>
    </a:solidFill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35284062114714"/>
          <c:y val="7.1860968835206415E-2"/>
          <c:w val="0.43258781864595691"/>
          <c:h val="0.738505912567380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706-485B-BE30-C47AFEF1337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№6 Киржачского района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06-485B-BE30-C47AFEF133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725820562752238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52,3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706-485B-BE30-C47AFEF1337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№6 Киржачского района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706-485B-BE30-C47AFEF1337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51231619060169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706-485B-BE30-C47AFEF1337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№6 Киржачского района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68.400000000000006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706-485B-BE30-C47AFEF13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513240"/>
        <c:axId val="212513632"/>
        <c:axId val="0"/>
      </c:bar3DChart>
      <c:catAx>
        <c:axId val="212513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2513632"/>
        <c:crosses val="autoZero"/>
        <c:auto val="1"/>
        <c:lblAlgn val="ctr"/>
        <c:lblOffset val="100"/>
        <c:noMultiLvlLbl val="0"/>
      </c:catAx>
      <c:valAx>
        <c:axId val="21251363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51324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4802556358537378"/>
          <c:y val="0.11374519045334389"/>
          <c:w val="0.34373386545859846"/>
          <c:h val="0.54121863799283154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56617">
        <a:lumMod val="20000"/>
        <a:lumOff val="80000"/>
      </a:srgb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142739006939209E-2"/>
          <c:y val="7.1860968835206415E-2"/>
          <c:w val="0.75505043697535934"/>
          <c:h val="0.661151462619143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931-48DA-BC2C-72D3AB4E5D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"Средняя школа № 1" Кольчугинского района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65.599999999999994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31-48DA-BC2C-72D3AB4E5D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20371116401147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71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931-48DA-BC2C-72D3AB4E5D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"Средняя школа № 1" Кольчугинского района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31-48DA-BC2C-72D3AB4E5D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51231619060169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931-48DA-BC2C-72D3AB4E5D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"Средняя школа № 1" Кольчугинского района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931-48DA-BC2C-72D3AB4E5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762168"/>
        <c:axId val="163762552"/>
        <c:axId val="0"/>
      </c:bar3DChart>
      <c:catAx>
        <c:axId val="163762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762552"/>
        <c:crosses val="autoZero"/>
        <c:auto val="1"/>
        <c:lblAlgn val="ctr"/>
        <c:lblOffset val="100"/>
        <c:noMultiLvlLbl val="0"/>
      </c:catAx>
      <c:valAx>
        <c:axId val="16376255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762168"/>
        <c:crosses val="autoZero"/>
        <c:crossBetween val="between"/>
        <c:majorUnit val="20"/>
      </c:valAx>
      <c:spPr>
        <a:solidFill>
          <a:srgbClr val="099BDD">
            <a:lumMod val="20000"/>
            <a:lumOff val="80000"/>
          </a:srgbClr>
        </a:solidFill>
      </c:spPr>
    </c:plotArea>
    <c:legend>
      <c:legendPos val="r"/>
      <c:layout>
        <c:manualLayout>
          <c:xMode val="edge"/>
          <c:yMode val="edge"/>
          <c:x val="0.78992487194446792"/>
          <c:y val="8.5800161968422495E-2"/>
          <c:w val="0.20698173083394164"/>
          <c:h val="0.61888859367238547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99BDD">
        <a:lumMod val="20000"/>
        <a:lumOff val="80000"/>
      </a:srgbClr>
    </a:solidFill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97378923524971E-2"/>
          <c:y val="7.1860968835206415E-2"/>
          <c:w val="0.5320375777728491"/>
          <c:h val="0.649176028861250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ВО 2020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A09-4F57-8FA4-08F32DF53A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№9 г.Владимир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09-4F57-8FA4-08F32DF53A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класс 2020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20371116401147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79,5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A09-4F57-8FA4-08F32DF53A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№9 г.Владимир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A09-4F57-8FA4-08F32DF53A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ВО 2021 </c:v>
                </c:pt>
              </c:strCache>
            </c:strRef>
          </c:tx>
          <c:spPr>
            <a:solidFill>
              <a:srgbClr val="A5D028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51231619060169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A09-4F57-8FA4-08F32DF53A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№9 г.Владимир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A09-4F57-8FA4-08F32DF53A4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 класс 2021</c:v>
                </c:pt>
              </c:strCache>
            </c:strRef>
          </c:tx>
          <c:spPr>
            <a:solidFill>
              <a:srgbClr val="EE5C5C"/>
            </a:solidFill>
          </c:spPr>
          <c:invertIfNegative val="0"/>
          <c:dLbls>
            <c:dLbl>
              <c:idx val="0"/>
              <c:layout>
                <c:manualLayout>
                  <c:x val="5.8690182246809548E-17"/>
                  <c:y val="0.17882975432237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27-4A4F-A6DF-69CD59C58CC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№9 г.Владимир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27-4A4F-A6DF-69CD59C58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515592"/>
        <c:axId val="212515984"/>
        <c:axId val="0"/>
      </c:bar3DChart>
      <c:catAx>
        <c:axId val="212515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2515984"/>
        <c:crosses val="autoZero"/>
        <c:auto val="1"/>
        <c:lblAlgn val="ctr"/>
        <c:lblOffset val="100"/>
        <c:noMultiLvlLbl val="0"/>
      </c:catAx>
      <c:valAx>
        <c:axId val="21251598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51559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5145168007238263"/>
          <c:y val="7.0734437765171826E-2"/>
          <c:w val="0.34854831992761737"/>
          <c:h val="0.84816161107468901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99BDD">
        <a:lumMod val="20000"/>
        <a:lumOff val="80000"/>
      </a:srgbClr>
    </a:solidFill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35284062114714"/>
          <c:y val="7.1860968835206415E-2"/>
          <c:w val="0.48509920901525538"/>
          <c:h val="0.679739944167756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ВО 2020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21-4944-9E67-11AEE7A3DD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МАОУ СОШ № 37 г.Владимир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21-4944-9E67-11AEE7A3DD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класс 2020 год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20371116401147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75,7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121-4944-9E67-11AEE7A3DD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МАОУ СОШ № 37 г.Владимир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21-4944-9E67-11AEE7A3DD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ВО 2021</c:v>
                </c:pt>
              </c:strCache>
            </c:strRef>
          </c:tx>
          <c:spPr>
            <a:solidFill>
              <a:srgbClr val="A5D028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51231619060169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121-4944-9E67-11AEE7A3DD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МАОУ СОШ № 37 г.Владимир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21-4944-9E67-11AEE7A3DD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 класс 2021</c:v>
                </c:pt>
              </c:strCache>
            </c:strRef>
          </c:tx>
          <c:spPr>
            <a:solidFill>
              <a:srgbClr val="EE5C5C"/>
            </a:solidFill>
          </c:spPr>
          <c:invertIfNegative val="0"/>
          <c:dLbls>
            <c:dLbl>
              <c:idx val="0"/>
              <c:layout>
                <c:manualLayout>
                  <c:x val="3.4963870208607663E-3"/>
                  <c:y val="0.202836909638600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DA-4070-83D5-D3FF837FDAB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МАОУ СОШ № 37 г.Владимир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DA-4070-83D5-D3FF837FD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542304"/>
        <c:axId val="212542696"/>
        <c:axId val="0"/>
      </c:bar3DChart>
      <c:catAx>
        <c:axId val="21254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2542696"/>
        <c:crosses val="autoZero"/>
        <c:auto val="1"/>
        <c:lblAlgn val="ctr"/>
        <c:lblOffset val="100"/>
        <c:noMultiLvlLbl val="0"/>
      </c:catAx>
      <c:valAx>
        <c:axId val="21254269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54230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3432693344838731"/>
          <c:y val="7.0734437765171826E-2"/>
          <c:w val="0.3566425030204558"/>
          <c:h val="0.79448570123202489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99BDD">
        <a:lumMod val="20000"/>
        <a:lumOff val="80000"/>
      </a:srgbClr>
    </a:solidFill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35284062114714"/>
          <c:y val="7.1860968835206415E-2"/>
          <c:w val="0.44388843867127792"/>
          <c:h val="0.738505912567380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ВО 2020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A44-4F63-9D64-EF2F57B8F08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№6 Киржачского района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44-4F63-9D64-EF2F57B8F0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класс 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0159512319024639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76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A44-4F63-9D64-EF2F57B8F08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№6 Киржачского района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A44-4F63-9D64-EF2F57B8F0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A5D028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51231619060169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A44-4F63-9D64-EF2F57B8F08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№6 Киржачского района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A44-4F63-9D64-EF2F57B8F0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 класс 2021</c:v>
                </c:pt>
              </c:strCache>
            </c:strRef>
          </c:tx>
          <c:spPr>
            <a:solidFill>
              <a:srgbClr val="EE5C5C"/>
            </a:solidFill>
          </c:spPr>
          <c:invertIfNegative val="0"/>
          <c:dLbls>
            <c:dLbl>
              <c:idx val="0"/>
              <c:layout>
                <c:manualLayout>
                  <c:x val="-1.0358716500329991E-16"/>
                  <c:y val="0.21747283782214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CC4-4BCE-B933-222BF6803F3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№6 Киржачского района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C4-4BCE-B933-222BF6803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544264"/>
        <c:axId val="212544656"/>
        <c:axId val="0"/>
      </c:bar3DChart>
      <c:catAx>
        <c:axId val="212544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2544656"/>
        <c:crosses val="autoZero"/>
        <c:auto val="1"/>
        <c:lblAlgn val="ctr"/>
        <c:lblOffset val="100"/>
        <c:noMultiLvlLbl val="0"/>
      </c:catAx>
      <c:valAx>
        <c:axId val="21254465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54426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2401384361686962"/>
          <c:y val="9.1372201527868679E-2"/>
          <c:w val="0.37598615638313043"/>
          <c:h val="0.68560536135072891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99BDD">
        <a:lumMod val="20000"/>
        <a:lumOff val="80000"/>
      </a:srgbClr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49881264841901E-2"/>
          <c:y val="3.5894176486342813E-2"/>
          <c:w val="0.59789074526138386"/>
          <c:h val="0.718920451924920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FB7-4798-A7C8-EBE9885C46E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 1 г.Собинки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65.599999999999994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B7-4798-A7C8-EBE9885C46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20371116401147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71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FB7-4798-A7C8-EBE9885C46E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 1 г.Собинки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B7-4798-A7C8-EBE9885C46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51231619060169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FB7-4798-A7C8-EBE9885C46E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 1 г.Собинки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B7-4798-A7C8-EBE9885C4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213464"/>
        <c:axId val="164948512"/>
        <c:axId val="0"/>
      </c:bar3DChart>
      <c:catAx>
        <c:axId val="107213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948512"/>
        <c:crosses val="autoZero"/>
        <c:auto val="1"/>
        <c:lblAlgn val="ctr"/>
        <c:lblOffset val="100"/>
        <c:noMultiLvlLbl val="0"/>
      </c:catAx>
      <c:valAx>
        <c:axId val="16494851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21346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1240938095387696"/>
          <c:y val="7.0734438682416981E-2"/>
          <c:w val="0.23631522878683364"/>
          <c:h val="0.72105174577564446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99BDD">
        <a:lumMod val="20000"/>
        <a:lumOff val="80000"/>
      </a:srgbClr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97378923524971E-2"/>
          <c:y val="7.1860968835206415E-2"/>
          <c:w val="0.63774829600374894"/>
          <c:h val="0.649176028861250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A09-4F57-8FA4-08F32DF53A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№9 г.Владимир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65.599999999999994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09-4F57-8FA4-08F32DF53A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20371116401147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71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A09-4F57-8FA4-08F32DF53A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№9 г.Владимир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A09-4F57-8FA4-08F32DF53A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51231619060169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A09-4F57-8FA4-08F32DF53A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СОШ №9 г.Владимир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A09-4F57-8FA4-08F32DF53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950080"/>
        <c:axId val="164950472"/>
        <c:axId val="0"/>
      </c:bar3DChart>
      <c:catAx>
        <c:axId val="164950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950472"/>
        <c:crosses val="autoZero"/>
        <c:auto val="1"/>
        <c:lblAlgn val="ctr"/>
        <c:lblOffset val="100"/>
        <c:noMultiLvlLbl val="0"/>
      </c:catAx>
      <c:valAx>
        <c:axId val="16495047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95008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975681225029311"/>
          <c:y val="7.0734437765171826E-2"/>
          <c:w val="0.28049280473439564"/>
          <c:h val="0.72001821380790065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99BDD">
        <a:lumMod val="20000"/>
        <a:lumOff val="80000"/>
      </a:srgbClr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124474166756559E-2"/>
          <c:y val="8.1419016171365682E-2"/>
          <c:w val="0.62344646194214992"/>
          <c:h val="0.666821324753760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45D-4614-B897-42710371C65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Лицей №17 г.Владимир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65.599999999999994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5D-4614-B897-42710371C6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20371116401147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71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45D-4614-B897-42710371C65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Лицей №17 г.Владимир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45D-4614-B897-42710371C6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51231619060169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45D-4614-B897-42710371C65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Лицей №17 г.Владимир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45D-4614-B897-42710371C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5502352"/>
        <c:axId val="165502744"/>
        <c:axId val="0"/>
      </c:bar3DChart>
      <c:catAx>
        <c:axId val="16550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502744"/>
        <c:crosses val="autoZero"/>
        <c:auto val="1"/>
        <c:lblAlgn val="ctr"/>
        <c:lblOffset val="100"/>
        <c:noMultiLvlLbl val="0"/>
      </c:catAx>
      <c:valAx>
        <c:axId val="1655027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50235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4451287749776462"/>
          <c:y val="9.1717761836867487E-2"/>
          <c:w val="0.21202587368124801"/>
          <c:h val="0.8375149342891278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99BDD">
        <a:lumMod val="20000"/>
        <a:lumOff val="80000"/>
      </a:srgbClr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25689425808076E-2"/>
          <c:y val="7.1860968835206415E-2"/>
          <c:w val="0.60424794681421223"/>
          <c:h val="0.65618281813713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9A2-438A-B319-5FF5053B2A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МАОУ СОШ № 37 г.Владимир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65.599999999999994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A2-438A-B319-5FF5053B2A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20371116401147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71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9A2-438A-B319-5FF5053B2A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МАОУ СОШ № 37 г.Владимир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A2-438A-B319-5FF5053B2A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51231619060169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9A2-438A-B319-5FF5053B2A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МАОУ СОШ № 37 г.Владимир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9A2-438A-B319-5FF5053B2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5504312"/>
        <c:axId val="165504704"/>
        <c:axId val="0"/>
      </c:bar3DChart>
      <c:catAx>
        <c:axId val="165504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504704"/>
        <c:crosses val="autoZero"/>
        <c:auto val="1"/>
        <c:lblAlgn val="ctr"/>
        <c:lblOffset val="100"/>
        <c:noMultiLvlLbl val="0"/>
      </c:catAx>
      <c:valAx>
        <c:axId val="16550470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504312"/>
        <c:crosses val="autoZero"/>
        <c:crossBetween val="between"/>
        <c:majorUnit val="20"/>
      </c:valAx>
      <c:spPr>
        <a:solidFill>
          <a:srgbClr val="099BDD">
            <a:lumMod val="20000"/>
            <a:lumOff val="80000"/>
          </a:srgbClr>
        </a:solidFill>
      </c:spPr>
    </c:plotArea>
    <c:legend>
      <c:legendPos val="r"/>
      <c:layout>
        <c:manualLayout>
          <c:xMode val="edge"/>
          <c:yMode val="edge"/>
          <c:x val="0.73649802395390229"/>
          <c:y val="5.489294875019906E-2"/>
          <c:w val="0.18536861053287881"/>
          <c:h val="0.82636712634970466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99BDD">
        <a:lumMod val="20000"/>
        <a:lumOff val="80000"/>
      </a:srgbClr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660764626643895E-2"/>
          <c:y val="7.1786304407892451E-2"/>
          <c:w val="0.76019108722520801"/>
          <c:h val="0.55158674247068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14A-474F-9942-DCCBB5C31A2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"Андреевская ОШ" Юрьев-Польский район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65.599999999999994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4A-474F-9942-DCCBB5C31A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0159512319024639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71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14A-474F-9942-DCCBB5C31A2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"Андреевская ОШ" Юрьев-Польский район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14A-474F-9942-DCCBB5C31A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51231619060169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14A-474F-9942-DCCBB5C31A2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"Андреевская ОШ" Юрьев-Польский район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14A-474F-9942-DCCBB5C31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524824"/>
        <c:axId val="210525216"/>
        <c:axId val="0"/>
      </c:bar3DChart>
      <c:catAx>
        <c:axId val="210524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525216"/>
        <c:crosses val="autoZero"/>
        <c:auto val="1"/>
        <c:lblAlgn val="ctr"/>
        <c:lblOffset val="100"/>
        <c:noMultiLvlLbl val="0"/>
      </c:catAx>
      <c:valAx>
        <c:axId val="21052521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52482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5128414503742591"/>
          <c:y val="9.6615809418898926E-2"/>
          <c:w val="0.22886210605159371"/>
          <c:h val="0.74766997025148063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99BDD">
        <a:lumMod val="20000"/>
        <a:lumOff val="80000"/>
      </a:srgbClr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142739006939209E-2"/>
          <c:y val="7.1861071129549661E-2"/>
          <c:w val="0.63214224361951321"/>
          <c:h val="0.640663879077943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F78-4C1B-AF2D-5DCFE2D29A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"Средняя школа № 1" Кольчугинского района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76.099999999999994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78-4C1B-AF2D-5DCFE2D29A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1115306823206234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78,9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78-4C1B-AF2D-5DCFE2D29A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"Средняя школа № 1" Кольчугинского района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78-4C1B-AF2D-5DCFE2D29AC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512316190601697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F78-4C1B-AF2D-5DCFE2D29A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"Средняя школа № 1" Кольчугинского района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F78-4C1B-AF2D-5DCFE2D29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526784"/>
        <c:axId val="210527176"/>
        <c:axId val="0"/>
      </c:bar3DChart>
      <c:catAx>
        <c:axId val="21052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527176"/>
        <c:crosses val="autoZero"/>
        <c:auto val="1"/>
        <c:lblAlgn val="ctr"/>
        <c:lblOffset val="100"/>
        <c:noMultiLvlLbl val="0"/>
      </c:catAx>
      <c:valAx>
        <c:axId val="21052717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526784"/>
        <c:crosses val="autoZero"/>
        <c:crossBetween val="between"/>
        <c:majorUnit val="20"/>
      </c:valAx>
      <c:spPr>
        <a:solidFill>
          <a:srgbClr val="F56617">
            <a:lumMod val="20000"/>
            <a:lumOff val="80000"/>
          </a:srgbClr>
        </a:solidFill>
      </c:spPr>
    </c:plotArea>
    <c:legend>
      <c:legendPos val="r"/>
      <c:layout>
        <c:manualLayout>
          <c:xMode val="edge"/>
          <c:yMode val="edge"/>
          <c:x val="0.68054910547256597"/>
          <c:y val="7.0734437765171826E-2"/>
          <c:w val="0.29751171569619406"/>
          <c:h val="0.69239028273615388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56617">
        <a:lumMod val="20000"/>
        <a:lumOff val="80000"/>
      </a:srgbClr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49108165716627"/>
          <c:y val="7.1860968835206415E-2"/>
          <c:w val="0.51596102173867775"/>
          <c:h val="0.64154410621708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РФ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28006018076192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E5-463D-A36C-91267D0F99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Лицей №17 г.Владимир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76.099999999999994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E5-463D-A36C-91267D0F99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ВО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920371116401147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/>
                    </a:pPr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78,9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FE5-463D-A36C-91267D0F99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Лицей №17 г.Владимир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E5-463D-A36C-91267D0F990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2044171659874054E-3"/>
                  <c:y val="0.19156976702473816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FE5-463D-A36C-91267D0F99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МБОУ Лицей №17 г.Владимир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E5-463D-A36C-91267D0F9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789432"/>
        <c:axId val="210789824"/>
        <c:axId val="0"/>
      </c:bar3DChart>
      <c:catAx>
        <c:axId val="210789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789824"/>
        <c:crosses val="autoZero"/>
        <c:auto val="1"/>
        <c:lblAlgn val="ctr"/>
        <c:lblOffset val="100"/>
        <c:noMultiLvlLbl val="0"/>
      </c:catAx>
      <c:valAx>
        <c:axId val="21078982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78943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3432694110213916"/>
          <c:y val="0.11325527792352649"/>
          <c:w val="0.34373386545859846"/>
          <c:h val="0.54121863799283154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56617">
        <a:lumMod val="20000"/>
        <a:lumOff val="80000"/>
      </a:srgbClr>
    </a:solidFill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3349E-D67B-458E-8530-4054F58CB289}" type="doc">
      <dgm:prSet loTypeId="urn:microsoft.com/office/officeart/2005/8/layout/hList2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287B0-0F51-4C64-A1FF-5D7F9C0C16DF}">
      <dgm:prSet phldrT="[Текст]" phldr="1"/>
      <dgm:spPr/>
      <dgm:t>
        <a:bodyPr/>
        <a:lstStyle/>
        <a:p>
          <a:endParaRPr lang="ru-RU" dirty="0"/>
        </a:p>
      </dgm:t>
    </dgm:pt>
    <dgm:pt modelId="{743E3B66-F61D-4A3E-B227-BB12DD1F75CE}" type="parTrans" cxnId="{343A7CD2-E97E-4A7A-BFF2-6051EAC47AE0}">
      <dgm:prSet/>
      <dgm:spPr/>
      <dgm:t>
        <a:bodyPr/>
        <a:lstStyle/>
        <a:p>
          <a:endParaRPr lang="ru-RU"/>
        </a:p>
      </dgm:t>
    </dgm:pt>
    <dgm:pt modelId="{DCF8D36E-45E5-45FD-8597-3259E1353ECB}" type="sibTrans" cxnId="{343A7CD2-E97E-4A7A-BFF2-6051EAC47AE0}">
      <dgm:prSet/>
      <dgm:spPr/>
      <dgm:t>
        <a:bodyPr/>
        <a:lstStyle/>
        <a:p>
          <a:endParaRPr lang="ru-RU"/>
        </a:p>
      </dgm:t>
    </dgm:pt>
    <dgm:pt modelId="{74E1609B-59E8-4690-BC2D-2CA5465F28C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alt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провести анализ обеспеченности квалифицированными кадрами, уровня курсовой подготовки учителей </a:t>
          </a:r>
          <a:r>
            <a:rPr lang="ru-RU" altLang="ru-RU" sz="12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общеобразовате-льных</a:t>
          </a:r>
          <a:r>
            <a:rPr lang="ru-RU" alt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организаций, показавших признаки </a:t>
          </a:r>
          <a:r>
            <a:rPr lang="ru-RU" altLang="ru-RU" sz="12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необъективнос-ти</a:t>
          </a:r>
          <a:r>
            <a:rPr lang="ru-RU" alt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оценивания результатов ВПР </a:t>
          </a:r>
          <a:endParaRPr lang="ru-RU" sz="1200" b="1" dirty="0">
            <a:solidFill>
              <a:schemeClr val="bg1"/>
            </a:solidFill>
          </a:endParaRPr>
        </a:p>
      </dgm:t>
    </dgm:pt>
    <dgm:pt modelId="{80147901-3A27-4275-87B1-B2500E37EDA7}" type="parTrans" cxnId="{F887E9D8-1EA2-42FD-AE1D-DDD8E9504CC0}">
      <dgm:prSet/>
      <dgm:spPr/>
      <dgm:t>
        <a:bodyPr/>
        <a:lstStyle/>
        <a:p>
          <a:endParaRPr lang="ru-RU"/>
        </a:p>
      </dgm:t>
    </dgm:pt>
    <dgm:pt modelId="{B286FFCC-9F3B-4D67-A10D-2BDC6BEF3C5C}" type="sibTrans" cxnId="{F887E9D8-1EA2-42FD-AE1D-DDD8E9504CC0}">
      <dgm:prSet/>
      <dgm:spPr/>
      <dgm:t>
        <a:bodyPr/>
        <a:lstStyle/>
        <a:p>
          <a:endParaRPr lang="ru-RU"/>
        </a:p>
      </dgm:t>
    </dgm:pt>
    <dgm:pt modelId="{957AD20A-371F-49FC-AB74-9C433AD503C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alt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провести анализ результатов выполнения ВПР обучающимися </a:t>
          </a:r>
          <a:r>
            <a:rPr lang="ru-RU" altLang="ru-RU" sz="12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общеобразовате-льных</a:t>
          </a:r>
          <a:r>
            <a:rPr lang="ru-RU" alt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организаций по списку </a:t>
          </a:r>
          <a:r>
            <a:rPr lang="ru-RU" altLang="ru-RU" sz="12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Рособрнадзора</a:t>
          </a:r>
          <a:r>
            <a:rPr lang="ru-RU" alt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 Комплексный и  сравнительный анализ результатов ВПР и других оценочных процедур</a:t>
          </a:r>
          <a:endParaRPr lang="ru-RU" sz="1200" dirty="0">
            <a:solidFill>
              <a:schemeClr val="bg1"/>
            </a:solidFill>
          </a:endParaRPr>
        </a:p>
      </dgm:t>
    </dgm:pt>
    <dgm:pt modelId="{982F9CE1-8B73-4481-87A9-4D4F812C392A}" type="sibTrans" cxnId="{335B0516-AA4D-4B35-82F2-AB023F965985}">
      <dgm:prSet/>
      <dgm:spPr/>
      <dgm:t>
        <a:bodyPr/>
        <a:lstStyle/>
        <a:p>
          <a:endParaRPr lang="ru-RU"/>
        </a:p>
      </dgm:t>
    </dgm:pt>
    <dgm:pt modelId="{F7AF69F1-8D0D-44EB-9730-D1664648C09B}" type="parTrans" cxnId="{335B0516-AA4D-4B35-82F2-AB023F965985}">
      <dgm:prSet/>
      <dgm:spPr/>
      <dgm:t>
        <a:bodyPr/>
        <a:lstStyle/>
        <a:p>
          <a:endParaRPr lang="ru-RU"/>
        </a:p>
      </dgm:t>
    </dgm:pt>
    <dgm:pt modelId="{00CF8A3D-B459-486E-B179-25D88090E286}">
      <dgm:prSet phldrT="[Текст]" phldr="1"/>
      <dgm:spPr/>
      <dgm:t>
        <a:bodyPr/>
        <a:lstStyle/>
        <a:p>
          <a:endParaRPr lang="ru-RU" dirty="0"/>
        </a:p>
      </dgm:t>
    </dgm:pt>
    <dgm:pt modelId="{6310D08B-DBD5-4008-8CBE-46F72507B6A0}" type="sibTrans" cxnId="{708CDFC7-6B79-4BED-A34B-D6FBA3257217}">
      <dgm:prSet/>
      <dgm:spPr/>
      <dgm:t>
        <a:bodyPr/>
        <a:lstStyle/>
        <a:p>
          <a:endParaRPr lang="ru-RU"/>
        </a:p>
      </dgm:t>
    </dgm:pt>
    <dgm:pt modelId="{0C75431A-B4F5-498E-A58F-5B5CD7650D80}" type="parTrans" cxnId="{708CDFC7-6B79-4BED-A34B-D6FBA3257217}">
      <dgm:prSet/>
      <dgm:spPr/>
      <dgm:t>
        <a:bodyPr/>
        <a:lstStyle/>
        <a:p>
          <a:endParaRPr lang="ru-RU"/>
        </a:p>
      </dgm:t>
    </dgm:pt>
    <dgm:pt modelId="{901B5794-5608-44BA-91C6-1FE61538E77C}">
      <dgm:prSet phldrT="[Текст]" phldr="1"/>
      <dgm:spPr/>
      <dgm:t>
        <a:bodyPr/>
        <a:lstStyle/>
        <a:p>
          <a:endParaRPr lang="ru-RU" dirty="0"/>
        </a:p>
      </dgm:t>
    </dgm:pt>
    <dgm:pt modelId="{5204960C-50BE-46E6-A52B-5DD3C7F21999}" type="sibTrans" cxnId="{1DAEFFCA-BA00-40EB-A45E-AA3B894E51FB}">
      <dgm:prSet/>
      <dgm:spPr/>
      <dgm:t>
        <a:bodyPr/>
        <a:lstStyle/>
        <a:p>
          <a:endParaRPr lang="ru-RU"/>
        </a:p>
      </dgm:t>
    </dgm:pt>
    <dgm:pt modelId="{A4CA38D2-6DA2-4547-AE1C-4D3F2A48927E}" type="parTrans" cxnId="{1DAEFFCA-BA00-40EB-A45E-AA3B894E51FB}">
      <dgm:prSet/>
      <dgm:spPr/>
      <dgm:t>
        <a:bodyPr/>
        <a:lstStyle/>
        <a:p>
          <a:endParaRPr lang="ru-RU"/>
        </a:p>
      </dgm:t>
    </dgm:pt>
    <dgm:pt modelId="{87F7F1D4-AC51-4000-AF86-CB7B3B39161A}">
      <dgm:prSet custT="1"/>
      <dgm:spPr>
        <a:solidFill>
          <a:srgbClr val="00B0F0"/>
        </a:solidFill>
      </dgm:spPr>
      <dgm:t>
        <a:bodyPr/>
        <a:lstStyle/>
        <a:p>
          <a:r>
            <a: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 сопровождение школ с  признаками необъективных образовательных результатов обучающихся</a:t>
          </a:r>
        </a:p>
      </dgm:t>
    </dgm:pt>
    <dgm:pt modelId="{AD4E7BDA-B834-4713-B499-14EE660FC4AC}" type="parTrans" cxnId="{1EEDC7BC-55D2-4EE8-A52E-DB8C74BEA662}">
      <dgm:prSet/>
      <dgm:spPr/>
      <dgm:t>
        <a:bodyPr/>
        <a:lstStyle/>
        <a:p>
          <a:endParaRPr lang="ru-RU"/>
        </a:p>
      </dgm:t>
    </dgm:pt>
    <dgm:pt modelId="{4F1AA71B-5FE4-4B9E-AB0F-443F4DE92983}" type="sibTrans" cxnId="{1EEDC7BC-55D2-4EE8-A52E-DB8C74BEA662}">
      <dgm:prSet/>
      <dgm:spPr/>
      <dgm:t>
        <a:bodyPr/>
        <a:lstStyle/>
        <a:p>
          <a:endParaRPr lang="ru-RU"/>
        </a:p>
      </dgm:t>
    </dgm:pt>
    <dgm:pt modelId="{ABDF6D86-4B38-4A05-8435-08DC930FFC0B}">
      <dgm:prSet/>
      <dgm:spPr/>
      <dgm:t>
        <a:bodyPr/>
        <a:lstStyle/>
        <a:p>
          <a:endParaRPr lang="ru-RU" dirty="0"/>
        </a:p>
      </dgm:t>
    </dgm:pt>
    <dgm:pt modelId="{CD134F28-1735-4A93-8897-E57619CB6AF8}" type="parTrans" cxnId="{A59F6E85-30CE-462B-A021-CB2A80CCA4DE}">
      <dgm:prSet/>
      <dgm:spPr/>
      <dgm:t>
        <a:bodyPr/>
        <a:lstStyle/>
        <a:p>
          <a:endParaRPr lang="ru-RU"/>
        </a:p>
      </dgm:t>
    </dgm:pt>
    <dgm:pt modelId="{CF5B985C-DB41-4621-9CB2-E7CD57C06559}" type="sibTrans" cxnId="{A59F6E85-30CE-462B-A021-CB2A80CCA4DE}">
      <dgm:prSet/>
      <dgm:spPr/>
      <dgm:t>
        <a:bodyPr/>
        <a:lstStyle/>
        <a:p>
          <a:endParaRPr lang="ru-RU"/>
        </a:p>
      </dgm:t>
    </dgm:pt>
    <dgm:pt modelId="{345AF1EC-7979-45D0-B4E9-DE1242482A9A}">
      <dgm:prSet custT="1"/>
      <dgm:spPr>
        <a:solidFill>
          <a:srgbClr val="00B0F0"/>
        </a:solidFill>
      </dgm:spPr>
      <dgm:t>
        <a:bodyPr/>
        <a:lstStyle/>
        <a:p>
          <a:r>
            <a: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сформировать устойчивые ориентиры на объективное оценивание образовательных результатов обучающихся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3C5066-4376-4527-BE25-3AAB782C9BDD}" type="parTrans" cxnId="{AE7CFF33-3289-4F9D-BB22-B27004E21259}">
      <dgm:prSet/>
      <dgm:spPr/>
      <dgm:t>
        <a:bodyPr/>
        <a:lstStyle/>
        <a:p>
          <a:endParaRPr lang="ru-RU"/>
        </a:p>
      </dgm:t>
    </dgm:pt>
    <dgm:pt modelId="{F6305C0E-F35B-4FE4-8D7F-247A082030D2}" type="sibTrans" cxnId="{AE7CFF33-3289-4F9D-BB22-B27004E21259}">
      <dgm:prSet/>
      <dgm:spPr/>
      <dgm:t>
        <a:bodyPr/>
        <a:lstStyle/>
        <a:p>
          <a:endParaRPr lang="ru-RU"/>
        </a:p>
      </dgm:t>
    </dgm:pt>
    <dgm:pt modelId="{80332855-00FE-4447-937E-594E81CF2D6E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Сформировать е</a:t>
          </a:r>
        </a:p>
      </dgm:t>
    </dgm:pt>
    <dgm:pt modelId="{0F10D1DF-1EF7-408C-ABAF-1AF99CE9E015}" type="sibTrans" cxnId="{8F56D3C7-37CF-4080-94AF-3357379E4907}">
      <dgm:prSet/>
      <dgm:spPr/>
      <dgm:t>
        <a:bodyPr/>
        <a:lstStyle/>
        <a:p>
          <a:endParaRPr lang="ru-RU"/>
        </a:p>
      </dgm:t>
    </dgm:pt>
    <dgm:pt modelId="{975EE214-8BA7-4B2E-8416-B083036B8E60}" type="parTrans" cxnId="{8F56D3C7-37CF-4080-94AF-3357379E4907}">
      <dgm:prSet/>
      <dgm:spPr/>
      <dgm:t>
        <a:bodyPr/>
        <a:lstStyle/>
        <a:p>
          <a:endParaRPr lang="ru-RU"/>
        </a:p>
      </dgm:t>
    </dgm:pt>
    <dgm:pt modelId="{9914BEBC-66F5-4C21-9027-3171F6F16A64}">
      <dgm:prSet phldrT="[Текст]" custT="1"/>
      <dgm:spPr>
        <a:solidFill>
          <a:srgbClr val="00B0F0"/>
        </a:solidFill>
      </dgm:spPr>
      <dgm:t>
        <a:bodyPr/>
        <a:lstStyle/>
        <a:p>
          <a:endParaRPr lang="ru-RU" sz="1200" dirty="0">
            <a:solidFill>
              <a:schemeClr val="bg1"/>
            </a:solidFill>
          </a:endParaRPr>
        </a:p>
      </dgm:t>
    </dgm:pt>
    <dgm:pt modelId="{AD367C82-AC7D-44B3-98EE-7D26F09909CA}" type="parTrans" cxnId="{EA2B565F-72AA-4095-949E-7B56552C564B}">
      <dgm:prSet/>
      <dgm:spPr/>
      <dgm:t>
        <a:bodyPr/>
        <a:lstStyle/>
        <a:p>
          <a:endParaRPr lang="ru-RU"/>
        </a:p>
      </dgm:t>
    </dgm:pt>
    <dgm:pt modelId="{BA27558E-2702-428D-A511-DA02406DD953}" type="sibTrans" cxnId="{EA2B565F-72AA-4095-949E-7B56552C564B}">
      <dgm:prSet/>
      <dgm:spPr/>
      <dgm:t>
        <a:bodyPr/>
        <a:lstStyle/>
        <a:p>
          <a:endParaRPr lang="ru-RU"/>
        </a:p>
      </dgm:t>
    </dgm:pt>
    <dgm:pt modelId="{D5ADE406-30E5-4A52-8739-B29AA1F2FFF3}">
      <dgm:prSet custT="1"/>
      <dgm:spPr/>
      <dgm:t>
        <a:bodyPr/>
        <a:lstStyle/>
        <a:p>
          <a:r>
            <a: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спланировать работу по  повышению  объективности оценки образовательных результатов обучающихся в муниципалитете и школе  </a:t>
          </a:r>
          <a:r>
            <a: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</a:t>
          </a:r>
        </a:p>
      </dgm:t>
    </dgm:pt>
    <dgm:pt modelId="{253580AD-ACF6-47E9-8F57-660B15C65292}" type="parTrans" cxnId="{6F3C1DDD-9476-4108-81FD-1CF53710B90B}">
      <dgm:prSet/>
      <dgm:spPr/>
      <dgm:t>
        <a:bodyPr/>
        <a:lstStyle/>
        <a:p>
          <a:endParaRPr lang="ru-RU"/>
        </a:p>
      </dgm:t>
    </dgm:pt>
    <dgm:pt modelId="{8007BA8F-889F-405A-86DE-8DC25F01BC0B}" type="sibTrans" cxnId="{6F3C1DDD-9476-4108-81FD-1CF53710B90B}">
      <dgm:prSet/>
      <dgm:spPr/>
      <dgm:t>
        <a:bodyPr/>
        <a:lstStyle/>
        <a:p>
          <a:endParaRPr lang="ru-RU"/>
        </a:p>
      </dgm:t>
    </dgm:pt>
    <dgm:pt modelId="{57DE51D3-ABE1-4416-9250-13957D129925}" type="pres">
      <dgm:prSet presAssocID="{FC73349E-D67B-458E-8530-4054F58CB28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004DC3-FF6E-4633-A730-6C988E774F34}" type="pres">
      <dgm:prSet presAssocID="{035287B0-0F51-4C64-A1FF-5D7F9C0C16DF}" presName="compositeNode" presStyleCnt="0">
        <dgm:presLayoutVars>
          <dgm:bulletEnabled val="1"/>
        </dgm:presLayoutVars>
      </dgm:prSet>
      <dgm:spPr/>
    </dgm:pt>
    <dgm:pt modelId="{E5CF4A24-94E2-48E5-A1F8-E8B2B1E25CCA}" type="pres">
      <dgm:prSet presAssocID="{035287B0-0F51-4C64-A1FF-5D7F9C0C16DF}" presName="image" presStyleLbl="fgImgPlace1" presStyleIdx="0" presStyleCnt="5" custLinFactX="65480" custLinFactNeighborX="100000" custLinFactNeighborY="-1048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3F3A2C3-B970-4C30-8908-E9AF04ADF3AA}" type="pres">
      <dgm:prSet presAssocID="{035287B0-0F51-4C64-A1FF-5D7F9C0C16DF}" presName="childNode" presStyleLbl="node1" presStyleIdx="0" presStyleCnt="5" custScaleX="166096" custScaleY="102797" custLinFactNeighborX="17230" custLinFactNeighborY="-2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682D1-99A8-4265-8F5D-5984E891064C}" type="pres">
      <dgm:prSet presAssocID="{035287B0-0F51-4C64-A1FF-5D7F9C0C16DF}" presName="parentNode" presStyleLbl="revTx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281E2-34B7-4DAD-8D70-4D585579AF56}" type="pres">
      <dgm:prSet presAssocID="{DCF8D36E-45E5-45FD-8597-3259E1353ECB}" presName="sibTrans" presStyleCnt="0"/>
      <dgm:spPr/>
    </dgm:pt>
    <dgm:pt modelId="{8FFDB9E7-CD58-45FC-B703-88C8AAE7C665}" type="pres">
      <dgm:prSet presAssocID="{00CF8A3D-B459-486E-B179-25D88090E286}" presName="compositeNode" presStyleCnt="0">
        <dgm:presLayoutVars>
          <dgm:bulletEnabled val="1"/>
        </dgm:presLayoutVars>
      </dgm:prSet>
      <dgm:spPr/>
    </dgm:pt>
    <dgm:pt modelId="{960A3AF2-8475-4ADC-8C18-64B18C0AC7B5}" type="pres">
      <dgm:prSet presAssocID="{00CF8A3D-B459-486E-B179-25D88090E286}" presName="image" presStyleLbl="fgImgPlace1" presStyleIdx="1" presStyleCnt="5" custLinFactX="43929" custLinFactNeighborX="100000" custLinFactNeighborY="-257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4960763-9F02-4D61-A4DB-D5776745650B}" type="pres">
      <dgm:prSet presAssocID="{00CF8A3D-B459-486E-B179-25D88090E286}" presName="childNode" presStyleLbl="node1" presStyleIdx="1" presStyleCnt="5" custScaleX="165780" custScaleY="102358" custLinFactNeighborX="16817" custLinFactNeighborY="-2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543E7-38D6-4818-A99A-8D6FD597CA88}" type="pres">
      <dgm:prSet presAssocID="{00CF8A3D-B459-486E-B179-25D88090E286}" presName="parentNode" presStyleLbl="revTx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82204-BB8C-448F-9604-4EFFAC19C337}" type="pres">
      <dgm:prSet presAssocID="{6310D08B-DBD5-4008-8CBE-46F72507B6A0}" presName="sibTrans" presStyleCnt="0"/>
      <dgm:spPr/>
    </dgm:pt>
    <dgm:pt modelId="{6A88AE78-8559-4351-906D-C430530D1609}" type="pres">
      <dgm:prSet presAssocID="{901B5794-5608-44BA-91C6-1FE61538E77C}" presName="compositeNode" presStyleCnt="0">
        <dgm:presLayoutVars>
          <dgm:bulletEnabled val="1"/>
        </dgm:presLayoutVars>
      </dgm:prSet>
      <dgm:spPr/>
    </dgm:pt>
    <dgm:pt modelId="{F2194621-4FDF-4C88-87D8-F1381844645A}" type="pres">
      <dgm:prSet presAssocID="{901B5794-5608-44BA-91C6-1FE61538E77C}" presName="image" presStyleLbl="fgImgPlace1" presStyleIdx="2" presStyleCnt="5" custScaleX="109907" custScaleY="99998" custLinFactX="67487" custLinFactNeighborX="100000" custLinFactNeighborY="-13403"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  <dgm:pt modelId="{34D715FC-3B3A-46A8-9971-C722B8D8BB93}" type="pres">
      <dgm:prSet presAssocID="{901B5794-5608-44BA-91C6-1FE61538E77C}" presName="childNode" presStyleLbl="node1" presStyleIdx="2" presStyleCnt="5" custScaleX="168538" custLinFactNeighborX="12558" custLinFactNeighborY="-1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4398E-94ED-41BE-A20D-3009283C87F5}" type="pres">
      <dgm:prSet presAssocID="{901B5794-5608-44BA-91C6-1FE61538E77C}" presName="parentNode" presStyleLbl="revTx" presStyleIdx="2" presStyleCnt="5" custLinFactX="-54694" custLinFactNeighborX="-100000" custLinFactNeighborY="9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E143D-FD54-4E6B-9FD4-B5DA5E138219}" type="pres">
      <dgm:prSet presAssocID="{5204960C-50BE-46E6-A52B-5DD3C7F21999}" presName="sibTrans" presStyleCnt="0"/>
      <dgm:spPr/>
    </dgm:pt>
    <dgm:pt modelId="{4BDCFD6F-DC6B-4E6D-BD0A-2A5FA18E3D69}" type="pres">
      <dgm:prSet presAssocID="{80332855-00FE-4447-937E-594E81CF2D6E}" presName="compositeNode" presStyleCnt="0">
        <dgm:presLayoutVars>
          <dgm:bulletEnabled val="1"/>
        </dgm:presLayoutVars>
      </dgm:prSet>
      <dgm:spPr/>
    </dgm:pt>
    <dgm:pt modelId="{7A21B74A-DFD2-477A-BE8F-96DF26BB5220}" type="pres">
      <dgm:prSet presAssocID="{80332855-00FE-4447-937E-594E81CF2D6E}" presName="image" presStyleLbl="fgImgPlace1" presStyleIdx="3" presStyleCnt="5" custLinFactX="49178" custLinFactNeighborX="100000" custLinFactNeighborY="-12316"/>
      <dgm:spPr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F862CE20-1EA6-4DA1-8395-5B21D753D556}" type="pres">
      <dgm:prSet presAssocID="{80332855-00FE-4447-937E-594E81CF2D6E}" presName="childNode" presStyleLbl="node1" presStyleIdx="3" presStyleCnt="5" custScaleX="164602" custLinFactNeighborX="4342" custLinFactNeighborY="-1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83685-9E0E-41D1-9249-1E36B887AA87}" type="pres">
      <dgm:prSet presAssocID="{80332855-00FE-4447-937E-594E81CF2D6E}" presName="parentNode" presStyleLbl="revTx" presStyleIdx="3" presStyleCnt="5" custScaleX="59529" custScaleY="65055" custLinFactNeighborX="6123" custLinFactNeighborY="-45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69BB8-4544-4081-9EFA-D8F820B2CA60}" type="pres">
      <dgm:prSet presAssocID="{0F10D1DF-1EF7-408C-ABAF-1AF99CE9E015}" presName="sibTrans" presStyleCnt="0"/>
      <dgm:spPr/>
    </dgm:pt>
    <dgm:pt modelId="{CDB1E000-E963-4985-A7E8-D7AE7B533287}" type="pres">
      <dgm:prSet presAssocID="{ABDF6D86-4B38-4A05-8435-08DC930FFC0B}" presName="compositeNode" presStyleCnt="0">
        <dgm:presLayoutVars>
          <dgm:bulletEnabled val="1"/>
        </dgm:presLayoutVars>
      </dgm:prSet>
      <dgm:spPr/>
    </dgm:pt>
    <dgm:pt modelId="{95A412E9-8943-4A3C-AA61-A98DEB6C6652}" type="pres">
      <dgm:prSet presAssocID="{ABDF6D86-4B38-4A05-8435-08DC930FFC0B}" presName="image" presStyleLbl="fgImgPlace1" presStyleIdx="4" presStyleCnt="5" custLinFactX="13233" custLinFactNeighborX="100000" custLinFactNeighborY="-4055"/>
      <dgm:spPr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74E61D0F-7A8A-41B4-A235-31C6EC1283FD}" type="pres">
      <dgm:prSet presAssocID="{ABDF6D86-4B38-4A05-8435-08DC930FFC0B}" presName="childNode" presStyleLbl="node1" presStyleIdx="4" presStyleCnt="5" custScaleX="153978" custLinFactNeighborX="-171" custLinFactNeighborY="-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F4419-1BD7-497D-BC9D-B827D4A647B5}" type="pres">
      <dgm:prSet presAssocID="{ABDF6D86-4B38-4A05-8435-08DC930FFC0B}" presName="parentNode" presStyleLbl="revTx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9F6E85-30CE-462B-A021-CB2A80CCA4DE}" srcId="{FC73349E-D67B-458E-8530-4054F58CB289}" destId="{ABDF6D86-4B38-4A05-8435-08DC930FFC0B}" srcOrd="4" destOrd="0" parTransId="{CD134F28-1735-4A93-8897-E57619CB6AF8}" sibTransId="{CF5B985C-DB41-4621-9CB2-E7CD57C06559}"/>
    <dgm:cxn modelId="{C31CD3C5-FF85-4FE6-8302-F2259682A234}" type="presOf" srcId="{ABDF6D86-4B38-4A05-8435-08DC930FFC0B}" destId="{A12F4419-1BD7-497D-BC9D-B827D4A647B5}" srcOrd="0" destOrd="0" presId="urn:microsoft.com/office/officeart/2005/8/layout/hList2#1"/>
    <dgm:cxn modelId="{8F56D3C7-37CF-4080-94AF-3357379E4907}" srcId="{FC73349E-D67B-458E-8530-4054F58CB289}" destId="{80332855-00FE-4447-937E-594E81CF2D6E}" srcOrd="3" destOrd="0" parTransId="{975EE214-8BA7-4B2E-8416-B083036B8E60}" sibTransId="{0F10D1DF-1EF7-408C-ABAF-1AF99CE9E015}"/>
    <dgm:cxn modelId="{2404FD14-73B2-47D9-BF0B-4CE0E21A7BB5}" type="presOf" srcId="{87F7F1D4-AC51-4000-AF86-CB7B3B39161A}" destId="{F862CE20-1EA6-4DA1-8395-5B21D753D556}" srcOrd="0" destOrd="0" presId="urn:microsoft.com/office/officeart/2005/8/layout/hList2#1"/>
    <dgm:cxn modelId="{B7D13078-B821-4B69-8316-2C808C7A63B4}" type="presOf" srcId="{957AD20A-371F-49FC-AB74-9C433AD503C1}" destId="{94960763-9F02-4D61-A4DB-D5776745650B}" srcOrd="0" destOrd="0" presId="urn:microsoft.com/office/officeart/2005/8/layout/hList2#1"/>
    <dgm:cxn modelId="{79720211-6964-41B4-ABA4-DADE3924DD5B}" type="presOf" srcId="{345AF1EC-7979-45D0-B4E9-DE1242482A9A}" destId="{74E61D0F-7A8A-41B4-A235-31C6EC1283FD}" srcOrd="0" destOrd="0" presId="urn:microsoft.com/office/officeart/2005/8/layout/hList2#1"/>
    <dgm:cxn modelId="{905A5B7A-8AC8-4C7B-9B53-5066C2079FDE}" type="presOf" srcId="{901B5794-5608-44BA-91C6-1FE61538E77C}" destId="{D404398E-94ED-41BE-A20D-3009283C87F5}" srcOrd="0" destOrd="0" presId="urn:microsoft.com/office/officeart/2005/8/layout/hList2#1"/>
    <dgm:cxn modelId="{708CDFC7-6B79-4BED-A34B-D6FBA3257217}" srcId="{FC73349E-D67B-458E-8530-4054F58CB289}" destId="{00CF8A3D-B459-486E-B179-25D88090E286}" srcOrd="1" destOrd="0" parTransId="{0C75431A-B4F5-498E-A58F-5B5CD7650D80}" sibTransId="{6310D08B-DBD5-4008-8CBE-46F72507B6A0}"/>
    <dgm:cxn modelId="{F7C2D1C2-A18D-438B-8BFD-3CBF186D0841}" type="presOf" srcId="{74E1609B-59E8-4690-BC2D-2CA5465F28CA}" destId="{34D715FC-3B3A-46A8-9971-C722B8D8BB93}" srcOrd="0" destOrd="0" presId="urn:microsoft.com/office/officeart/2005/8/layout/hList2#1"/>
    <dgm:cxn modelId="{1DAEFFCA-BA00-40EB-A45E-AA3B894E51FB}" srcId="{FC73349E-D67B-458E-8530-4054F58CB289}" destId="{901B5794-5608-44BA-91C6-1FE61538E77C}" srcOrd="2" destOrd="0" parTransId="{A4CA38D2-6DA2-4547-AE1C-4D3F2A48927E}" sibTransId="{5204960C-50BE-46E6-A52B-5DD3C7F21999}"/>
    <dgm:cxn modelId="{EA2B565F-72AA-4095-949E-7B56552C564B}" srcId="{035287B0-0F51-4C64-A1FF-5D7F9C0C16DF}" destId="{9914BEBC-66F5-4C21-9027-3171F6F16A64}" srcOrd="0" destOrd="0" parTransId="{AD367C82-AC7D-44B3-98EE-7D26F09909CA}" sibTransId="{BA27558E-2702-428D-A511-DA02406DD953}"/>
    <dgm:cxn modelId="{F887E9D8-1EA2-42FD-AE1D-DDD8E9504CC0}" srcId="{901B5794-5608-44BA-91C6-1FE61538E77C}" destId="{74E1609B-59E8-4690-BC2D-2CA5465F28CA}" srcOrd="0" destOrd="0" parTransId="{80147901-3A27-4275-87B1-B2500E37EDA7}" sibTransId="{B286FFCC-9F3B-4D67-A10D-2BDC6BEF3C5C}"/>
    <dgm:cxn modelId="{AE7CFF33-3289-4F9D-BB22-B27004E21259}" srcId="{ABDF6D86-4B38-4A05-8435-08DC930FFC0B}" destId="{345AF1EC-7979-45D0-B4E9-DE1242482A9A}" srcOrd="0" destOrd="0" parTransId="{0D3C5066-4376-4527-BE25-3AAB782C9BDD}" sibTransId="{F6305C0E-F35B-4FE4-8D7F-247A082030D2}"/>
    <dgm:cxn modelId="{3AA16631-49BA-4189-9FC7-83577053CDCA}" type="presOf" srcId="{80332855-00FE-4447-937E-594E81CF2D6E}" destId="{ED883685-9E0E-41D1-9249-1E36B887AA87}" srcOrd="0" destOrd="0" presId="urn:microsoft.com/office/officeart/2005/8/layout/hList2#1"/>
    <dgm:cxn modelId="{1EEDC7BC-55D2-4EE8-A52E-DB8C74BEA662}" srcId="{80332855-00FE-4447-937E-594E81CF2D6E}" destId="{87F7F1D4-AC51-4000-AF86-CB7B3B39161A}" srcOrd="0" destOrd="0" parTransId="{AD4E7BDA-B834-4713-B499-14EE660FC4AC}" sibTransId="{4F1AA71B-5FE4-4B9E-AB0F-443F4DE92983}"/>
    <dgm:cxn modelId="{B9EAA2FE-C1B9-4C24-A949-8BA244253E1F}" type="presOf" srcId="{9914BEBC-66F5-4C21-9027-3171F6F16A64}" destId="{E3F3A2C3-B970-4C30-8908-E9AF04ADF3AA}" srcOrd="0" destOrd="0" presId="urn:microsoft.com/office/officeart/2005/8/layout/hList2#1"/>
    <dgm:cxn modelId="{18A5FC29-2EF0-4987-8290-98AAE98882E1}" type="presOf" srcId="{FC73349E-D67B-458E-8530-4054F58CB289}" destId="{57DE51D3-ABE1-4416-9250-13957D129925}" srcOrd="0" destOrd="0" presId="urn:microsoft.com/office/officeart/2005/8/layout/hList2#1"/>
    <dgm:cxn modelId="{31B0CF47-D8A6-4B9A-A2BD-91C9F357B2FA}" type="presOf" srcId="{035287B0-0F51-4C64-A1FF-5D7F9C0C16DF}" destId="{9B7682D1-99A8-4265-8F5D-5984E891064C}" srcOrd="0" destOrd="0" presId="urn:microsoft.com/office/officeart/2005/8/layout/hList2#1"/>
    <dgm:cxn modelId="{335B0516-AA4D-4B35-82F2-AB023F965985}" srcId="{00CF8A3D-B459-486E-B179-25D88090E286}" destId="{957AD20A-371F-49FC-AB74-9C433AD503C1}" srcOrd="0" destOrd="0" parTransId="{F7AF69F1-8D0D-44EB-9730-D1664648C09B}" sibTransId="{982F9CE1-8B73-4481-87A9-4D4F812C392A}"/>
    <dgm:cxn modelId="{6F3C1DDD-9476-4108-81FD-1CF53710B90B}" srcId="{035287B0-0F51-4C64-A1FF-5D7F9C0C16DF}" destId="{D5ADE406-30E5-4A52-8739-B29AA1F2FFF3}" srcOrd="1" destOrd="0" parTransId="{253580AD-ACF6-47E9-8F57-660B15C65292}" sibTransId="{8007BA8F-889F-405A-86DE-8DC25F01BC0B}"/>
    <dgm:cxn modelId="{668E200E-C653-4642-924E-1C989694B671}" type="presOf" srcId="{00CF8A3D-B459-486E-B179-25D88090E286}" destId="{3E4543E7-38D6-4818-A99A-8D6FD597CA88}" srcOrd="0" destOrd="0" presId="urn:microsoft.com/office/officeart/2005/8/layout/hList2#1"/>
    <dgm:cxn modelId="{AACACAE5-6977-478C-8EF5-C1AB0D0D85FE}" type="presOf" srcId="{D5ADE406-30E5-4A52-8739-B29AA1F2FFF3}" destId="{E3F3A2C3-B970-4C30-8908-E9AF04ADF3AA}" srcOrd="0" destOrd="1" presId="urn:microsoft.com/office/officeart/2005/8/layout/hList2#1"/>
    <dgm:cxn modelId="{343A7CD2-E97E-4A7A-BFF2-6051EAC47AE0}" srcId="{FC73349E-D67B-458E-8530-4054F58CB289}" destId="{035287B0-0F51-4C64-A1FF-5D7F9C0C16DF}" srcOrd="0" destOrd="0" parTransId="{743E3B66-F61D-4A3E-B227-BB12DD1F75CE}" sibTransId="{DCF8D36E-45E5-45FD-8597-3259E1353ECB}"/>
    <dgm:cxn modelId="{A993F462-CFFB-4F5F-A864-CE76E93AA47C}" type="presParOf" srcId="{57DE51D3-ABE1-4416-9250-13957D129925}" destId="{FC004DC3-FF6E-4633-A730-6C988E774F34}" srcOrd="0" destOrd="0" presId="urn:microsoft.com/office/officeart/2005/8/layout/hList2#1"/>
    <dgm:cxn modelId="{F4217A62-2E7F-49FC-B49B-095CE76F31A4}" type="presParOf" srcId="{FC004DC3-FF6E-4633-A730-6C988E774F34}" destId="{E5CF4A24-94E2-48E5-A1F8-E8B2B1E25CCA}" srcOrd="0" destOrd="0" presId="urn:microsoft.com/office/officeart/2005/8/layout/hList2#1"/>
    <dgm:cxn modelId="{2672F01D-E402-4325-B3C6-BED5AB2AD3EC}" type="presParOf" srcId="{FC004DC3-FF6E-4633-A730-6C988E774F34}" destId="{E3F3A2C3-B970-4C30-8908-E9AF04ADF3AA}" srcOrd="1" destOrd="0" presId="urn:microsoft.com/office/officeart/2005/8/layout/hList2#1"/>
    <dgm:cxn modelId="{A1C83E5D-6AD8-43EF-9015-11FFB7A84B02}" type="presParOf" srcId="{FC004DC3-FF6E-4633-A730-6C988E774F34}" destId="{9B7682D1-99A8-4265-8F5D-5984E891064C}" srcOrd="2" destOrd="0" presId="urn:microsoft.com/office/officeart/2005/8/layout/hList2#1"/>
    <dgm:cxn modelId="{ECC73CFA-2FF4-4F08-B4E2-DC62EF7D5C11}" type="presParOf" srcId="{57DE51D3-ABE1-4416-9250-13957D129925}" destId="{EC7281E2-34B7-4DAD-8D70-4D585579AF56}" srcOrd="1" destOrd="0" presId="urn:microsoft.com/office/officeart/2005/8/layout/hList2#1"/>
    <dgm:cxn modelId="{4E7740C1-9A58-4364-AB0D-60B1778A0BF4}" type="presParOf" srcId="{57DE51D3-ABE1-4416-9250-13957D129925}" destId="{8FFDB9E7-CD58-45FC-B703-88C8AAE7C665}" srcOrd="2" destOrd="0" presId="urn:microsoft.com/office/officeart/2005/8/layout/hList2#1"/>
    <dgm:cxn modelId="{B97C5A10-2B88-4780-8D9E-50EFA5884E8B}" type="presParOf" srcId="{8FFDB9E7-CD58-45FC-B703-88C8AAE7C665}" destId="{960A3AF2-8475-4ADC-8C18-64B18C0AC7B5}" srcOrd="0" destOrd="0" presId="urn:microsoft.com/office/officeart/2005/8/layout/hList2#1"/>
    <dgm:cxn modelId="{0EBD1201-DEA0-4C75-AE1F-F98CAAC7EF3C}" type="presParOf" srcId="{8FFDB9E7-CD58-45FC-B703-88C8AAE7C665}" destId="{94960763-9F02-4D61-A4DB-D5776745650B}" srcOrd="1" destOrd="0" presId="urn:microsoft.com/office/officeart/2005/8/layout/hList2#1"/>
    <dgm:cxn modelId="{D654118E-BF71-422A-9C9F-AE606BCD5C79}" type="presParOf" srcId="{8FFDB9E7-CD58-45FC-B703-88C8AAE7C665}" destId="{3E4543E7-38D6-4818-A99A-8D6FD597CA88}" srcOrd="2" destOrd="0" presId="urn:microsoft.com/office/officeart/2005/8/layout/hList2#1"/>
    <dgm:cxn modelId="{DF1AF48D-FE45-4275-9C53-B12102DEA55A}" type="presParOf" srcId="{57DE51D3-ABE1-4416-9250-13957D129925}" destId="{5AB82204-BB8C-448F-9604-4EFFAC19C337}" srcOrd="3" destOrd="0" presId="urn:microsoft.com/office/officeart/2005/8/layout/hList2#1"/>
    <dgm:cxn modelId="{483343B9-283C-431E-9523-14EC4B15F2CB}" type="presParOf" srcId="{57DE51D3-ABE1-4416-9250-13957D129925}" destId="{6A88AE78-8559-4351-906D-C430530D1609}" srcOrd="4" destOrd="0" presId="urn:microsoft.com/office/officeart/2005/8/layout/hList2#1"/>
    <dgm:cxn modelId="{3927024A-098B-4456-8582-08E1C05A8E42}" type="presParOf" srcId="{6A88AE78-8559-4351-906D-C430530D1609}" destId="{F2194621-4FDF-4C88-87D8-F1381844645A}" srcOrd="0" destOrd="0" presId="urn:microsoft.com/office/officeart/2005/8/layout/hList2#1"/>
    <dgm:cxn modelId="{67C7AAD1-DFF4-42DA-8D09-8D05CA37C898}" type="presParOf" srcId="{6A88AE78-8559-4351-906D-C430530D1609}" destId="{34D715FC-3B3A-46A8-9971-C722B8D8BB93}" srcOrd="1" destOrd="0" presId="urn:microsoft.com/office/officeart/2005/8/layout/hList2#1"/>
    <dgm:cxn modelId="{8938C711-F329-432C-96C3-54308D68FB4D}" type="presParOf" srcId="{6A88AE78-8559-4351-906D-C430530D1609}" destId="{D404398E-94ED-41BE-A20D-3009283C87F5}" srcOrd="2" destOrd="0" presId="urn:microsoft.com/office/officeart/2005/8/layout/hList2#1"/>
    <dgm:cxn modelId="{0AFEA68D-A831-4FFE-A006-E4F1A728E9ED}" type="presParOf" srcId="{57DE51D3-ABE1-4416-9250-13957D129925}" destId="{554E143D-FD54-4E6B-9FD4-B5DA5E138219}" srcOrd="5" destOrd="0" presId="urn:microsoft.com/office/officeart/2005/8/layout/hList2#1"/>
    <dgm:cxn modelId="{C5C3AD27-D3DC-42EB-B99F-6E247768BCC4}" type="presParOf" srcId="{57DE51D3-ABE1-4416-9250-13957D129925}" destId="{4BDCFD6F-DC6B-4E6D-BD0A-2A5FA18E3D69}" srcOrd="6" destOrd="0" presId="urn:microsoft.com/office/officeart/2005/8/layout/hList2#1"/>
    <dgm:cxn modelId="{8C6B879E-789F-4431-B326-D9467AF0168A}" type="presParOf" srcId="{4BDCFD6F-DC6B-4E6D-BD0A-2A5FA18E3D69}" destId="{7A21B74A-DFD2-477A-BE8F-96DF26BB5220}" srcOrd="0" destOrd="0" presId="urn:microsoft.com/office/officeart/2005/8/layout/hList2#1"/>
    <dgm:cxn modelId="{DC5A9209-DDD4-4D2F-A91C-F13B87031020}" type="presParOf" srcId="{4BDCFD6F-DC6B-4E6D-BD0A-2A5FA18E3D69}" destId="{F862CE20-1EA6-4DA1-8395-5B21D753D556}" srcOrd="1" destOrd="0" presId="urn:microsoft.com/office/officeart/2005/8/layout/hList2#1"/>
    <dgm:cxn modelId="{90183609-C0DF-4D22-B283-5A4E44F380BA}" type="presParOf" srcId="{4BDCFD6F-DC6B-4E6D-BD0A-2A5FA18E3D69}" destId="{ED883685-9E0E-41D1-9249-1E36B887AA87}" srcOrd="2" destOrd="0" presId="urn:microsoft.com/office/officeart/2005/8/layout/hList2#1"/>
    <dgm:cxn modelId="{07B3B13D-49FC-4109-B963-453EC79B9D86}" type="presParOf" srcId="{57DE51D3-ABE1-4416-9250-13957D129925}" destId="{00C69BB8-4544-4081-9EFA-D8F820B2CA60}" srcOrd="7" destOrd="0" presId="urn:microsoft.com/office/officeart/2005/8/layout/hList2#1"/>
    <dgm:cxn modelId="{84774EAD-5214-4EE9-BE18-7F48DEDD7811}" type="presParOf" srcId="{57DE51D3-ABE1-4416-9250-13957D129925}" destId="{CDB1E000-E963-4985-A7E8-D7AE7B533287}" srcOrd="8" destOrd="0" presId="urn:microsoft.com/office/officeart/2005/8/layout/hList2#1"/>
    <dgm:cxn modelId="{9468097D-D76E-43EB-AE86-4FD25A8BA068}" type="presParOf" srcId="{CDB1E000-E963-4985-A7E8-D7AE7B533287}" destId="{95A412E9-8943-4A3C-AA61-A98DEB6C6652}" srcOrd="0" destOrd="0" presId="urn:microsoft.com/office/officeart/2005/8/layout/hList2#1"/>
    <dgm:cxn modelId="{93ED6897-406F-43FD-B647-77F68763048F}" type="presParOf" srcId="{CDB1E000-E963-4985-A7E8-D7AE7B533287}" destId="{74E61D0F-7A8A-41B4-A235-31C6EC1283FD}" srcOrd="1" destOrd="0" presId="urn:microsoft.com/office/officeart/2005/8/layout/hList2#1"/>
    <dgm:cxn modelId="{602D4808-C15A-4EA8-9580-8503C8972FDC}" type="presParOf" srcId="{CDB1E000-E963-4985-A7E8-D7AE7B533287}" destId="{A12F4419-1BD7-497D-BC9D-B827D4A647B5}" srcOrd="2" destOrd="0" presId="urn:microsoft.com/office/officeart/2005/8/layout/hList2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0CDCD-D99C-4B8F-8259-14B761AFA39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716463"/>
            <a:ext cx="5392737" cy="38576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9100"/>
            <a:ext cx="292100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09100"/>
            <a:ext cx="292100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1E3F9-0C95-4DF3-98FF-C2EE8EB5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2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A07056-F94A-4F27-86F6-3BBB49DA0588}" type="slidenum">
              <a:rPr lang="ru-RU" altLang="ru-RU">
                <a:latin typeface="Calibri" panose="020F0502020204030204" pitchFamily="34" charset="0"/>
              </a:rPr>
              <a:pPr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662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061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0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9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11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0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8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8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2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8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%20general@riacoko33.ru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5C01B1-79F3-452B-B217-D03B6433F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72640"/>
            <a:ext cx="12191999" cy="18049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br>
              <a:rPr lang="ru-RU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объективности оценки  образовательных результатов </a:t>
            </a:r>
            <a:br>
              <a:rPr lang="ru-RU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организациях </a:t>
            </a:r>
            <a:br>
              <a:rPr lang="ru-RU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ВЛАДИМИРСКОЙ области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720AA3F-82F2-412E-A2F5-CC28C4F9C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0757" y="6373875"/>
            <a:ext cx="3046309" cy="8229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сентября 2021 г.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FBA65F2-FCDA-4C47-8070-5A43864226E4}"/>
              </a:ext>
            </a:extLst>
          </p:cNvPr>
          <p:cNvSpPr/>
          <p:nvPr/>
        </p:nvSpPr>
        <p:spPr>
          <a:xfrm>
            <a:off x="299380" y="80883"/>
            <a:ext cx="10441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Владимирской области</a:t>
            </a:r>
          </a:p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Владимирской области </a:t>
            </a:r>
          </a:p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«Региональный информационно-аналитический центр оценки качества образования»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31" y="207457"/>
            <a:ext cx="751976" cy="1027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576" y="5125720"/>
            <a:ext cx="10946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руководителями (методистами) муниципальных методических служб и руководителями общеобразовательных организаций с признаками необъективности результатов всероссийских проверочных работ 2021 года </a:t>
            </a:r>
          </a:p>
        </p:txBody>
      </p:sp>
      <p:pic>
        <p:nvPicPr>
          <p:cNvPr id="9" name="Picture 32" descr="https://egechita.ru/images/upload/6352ae9e6d34fea7cd98c406f4049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93" y="4017915"/>
            <a:ext cx="2372241" cy="11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5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5D2B02-2F81-4EE8-AB71-B3ED7BBE7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721283" cy="114752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0A7A195-0556-4861-A105-695BCAA1A2EF}"/>
              </a:ext>
            </a:extLst>
          </p:cNvPr>
          <p:cNvSpPr/>
          <p:nvPr/>
        </p:nvSpPr>
        <p:spPr>
          <a:xfrm>
            <a:off x="1433513" y="262264"/>
            <a:ext cx="107584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Качественная успеваемость по результатам ВПР 2021 года </a:t>
            </a:r>
          </a:p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4-х классах по предмету «Русский язык» (критерий необъективности «Завышенные результаты ВПР РУ 4»)</a:t>
            </a:r>
            <a:endParaRPr lang="ru-RU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85738" y="1885950"/>
          <a:ext cx="4043363" cy="252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329114" y="1885950"/>
          <a:ext cx="4000500" cy="247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8443912" y="1914526"/>
          <a:ext cx="3614738" cy="241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71450" y="4500563"/>
          <a:ext cx="4043363" cy="212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326731" y="4471988"/>
          <a:ext cx="3988594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8429625" y="4457700"/>
          <a:ext cx="3600450" cy="218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4671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5D2B02-2F81-4EE8-AB71-B3ED7BBE7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4" y="337039"/>
            <a:ext cx="1721283" cy="114752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0A7A195-0556-4861-A105-695BCAA1A2EF}"/>
              </a:ext>
            </a:extLst>
          </p:cNvPr>
          <p:cNvSpPr/>
          <p:nvPr/>
        </p:nvSpPr>
        <p:spPr>
          <a:xfrm>
            <a:off x="1433513" y="262264"/>
            <a:ext cx="107584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Качественная успеваемость по результатам ВПР 2021 года </a:t>
            </a:r>
          </a:p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4-х классах по предмету «Математика» (критерий необъективности «Завышенные результаты ВПР МА 4»)</a:t>
            </a:r>
            <a:endParaRPr lang="ru-RU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67054" y="1988162"/>
          <a:ext cx="5495192" cy="210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985363" y="1988894"/>
          <a:ext cx="5761160" cy="209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67054" y="4253280"/>
          <a:ext cx="5495192" cy="221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943599" y="4255477"/>
          <a:ext cx="5802923" cy="2215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3237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5D2B02-2F81-4EE8-AB71-B3ED7BBE7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" y="381000"/>
            <a:ext cx="1721283" cy="11475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54117" y="305444"/>
            <a:ext cx="964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Качественная успеваемость по результатам ВПР 2021 года </a:t>
            </a:r>
          </a:p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5-х классах по предмету «Русский язык» (критерий необъективности «Завышенные результаты ВПР РУ 5»)</a:t>
            </a:r>
            <a:endParaRPr lang="ru-RU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49471" y="1934308"/>
          <a:ext cx="3525714" cy="207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008195" y="1943102"/>
          <a:ext cx="3632321" cy="206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8001000" y="1934308"/>
          <a:ext cx="3988777" cy="208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49470" y="4143375"/>
          <a:ext cx="3508130" cy="231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982914" y="4148870"/>
          <a:ext cx="3622431" cy="226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7970593" y="4121395"/>
          <a:ext cx="3995738" cy="227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20316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5D2B02-2F81-4EE8-AB71-B3ED7BBE7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4" y="328246"/>
            <a:ext cx="1721283" cy="114752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0A7A195-0556-4861-A105-695BCAA1A2EF}"/>
              </a:ext>
            </a:extLst>
          </p:cNvPr>
          <p:cNvSpPr/>
          <p:nvPr/>
        </p:nvSpPr>
        <p:spPr>
          <a:xfrm>
            <a:off x="1433513" y="262264"/>
            <a:ext cx="107584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Качественная успеваемость по результатам ВПР 2021 года </a:t>
            </a:r>
          </a:p>
          <a:p>
            <a:pPr algn="ctr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5-х классах по предмету «Математика» (критерий необъективности «Завышенные результаты ВПР МА 5»)</a:t>
            </a:r>
            <a:endParaRPr lang="ru-RU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078782" y="2050805"/>
          <a:ext cx="5562600" cy="219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84663" y="2031308"/>
          <a:ext cx="5031399" cy="222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0C3D8DB-0D47-4801-ADB5-4B8F184687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47" y="4335377"/>
            <a:ext cx="3956538" cy="234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7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4812866-17A0-421D-9833-359438135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8" y="365125"/>
            <a:ext cx="1584176" cy="10561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6B0DCA-59AB-4618-B9C4-94EA9948FBBA}"/>
              </a:ext>
            </a:extLst>
          </p:cNvPr>
          <p:cNvSpPr txBox="1"/>
          <p:nvPr/>
        </p:nvSpPr>
        <p:spPr>
          <a:xfrm>
            <a:off x="2695799" y="404935"/>
            <a:ext cx="874849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Школы с признаками необъективных результатов ВПР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F17B53E-441D-4BB2-BFA2-F6AAAF12F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897" y="2150315"/>
            <a:ext cx="9186863" cy="427136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985738" y="5205046"/>
            <a:ext cx="457200" cy="448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608276" y="5205046"/>
            <a:ext cx="457200" cy="448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985738" y="5571575"/>
            <a:ext cx="457200" cy="448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608276" y="6019983"/>
            <a:ext cx="457200" cy="448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608276" y="5589160"/>
            <a:ext cx="457200" cy="448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956064" y="5972176"/>
            <a:ext cx="457200" cy="448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56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81365" y="1932111"/>
          <a:ext cx="4797304" cy="241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85D2B02-2F81-4EE8-AB71-B3ED7BBE7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6" y="197986"/>
            <a:ext cx="1644162" cy="1096108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3604848" y="4431323"/>
          <a:ext cx="4800600" cy="224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7183316" y="1922701"/>
          <a:ext cx="4695092" cy="239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0A7A195-0556-4861-A105-695BCAA1A2EF}"/>
              </a:ext>
            </a:extLst>
          </p:cNvPr>
          <p:cNvSpPr/>
          <p:nvPr/>
        </p:nvSpPr>
        <p:spPr>
          <a:xfrm>
            <a:off x="1945011" y="197986"/>
            <a:ext cx="98646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Сопоставление показателя качественной успеваемости по результатам ВПР по предмету «Русский язык» за 2020, 2021 годы</a:t>
            </a:r>
            <a:endParaRPr lang="ru-RU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6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Нижний колонтитул 5"/>
          <p:cNvSpPr txBox="1">
            <a:spLocks noGrp="1" noChangeArrowheads="1"/>
          </p:cNvSpPr>
          <p:nvPr/>
        </p:nvSpPr>
        <p:spPr bwMode="auto">
          <a:xfrm>
            <a:off x="1524000" y="115889"/>
            <a:ext cx="91440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ru-RU" altLang="ru-RU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altLang="ru-RU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3482117" y="137854"/>
            <a:ext cx="8569325" cy="596900"/>
            <a:chOff x="1248" y="1680"/>
            <a:chExt cx="864" cy="864"/>
          </a:xfrm>
          <a:solidFill>
            <a:srgbClr val="00B0F0"/>
          </a:solidFill>
        </p:grpSpPr>
        <p:sp>
          <p:nvSpPr>
            <p:cNvPr id="22545" name="AutoShape 7"/>
            <p:cNvSpPr>
              <a:spLocks noChangeArrowheads="1"/>
            </p:cNvSpPr>
            <p:nvPr/>
          </p:nvSpPr>
          <p:spPr bwMode="gray">
            <a:xfrm>
              <a:off x="1248" y="1680"/>
              <a:ext cx="864" cy="864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2546" name="Freeform 8"/>
            <p:cNvSpPr>
              <a:spLocks/>
            </p:cNvSpPr>
            <p:nvPr/>
          </p:nvSpPr>
          <p:spPr bwMode="gray">
            <a:xfrm>
              <a:off x="1296" y="1728"/>
              <a:ext cx="431" cy="432"/>
            </a:xfrm>
            <a:custGeom>
              <a:avLst/>
              <a:gdLst>
                <a:gd name="T0" fmla="*/ 9 w 596"/>
                <a:gd name="T1" fmla="*/ 0 h 598"/>
                <a:gd name="T2" fmla="*/ 0 w 596"/>
                <a:gd name="T3" fmla="*/ 9 h 598"/>
                <a:gd name="T4" fmla="*/ 0 w 596"/>
                <a:gd name="T5" fmla="*/ 44 h 598"/>
                <a:gd name="T6" fmla="*/ 12 w 596"/>
                <a:gd name="T7" fmla="*/ 13 h 598"/>
                <a:gd name="T8" fmla="*/ 44 w 596"/>
                <a:gd name="T9" fmla="*/ 0 h 598"/>
                <a:gd name="T10" fmla="*/ 9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1524001" y="21489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4" name="Rectangle 11"/>
          <p:cNvSpPr>
            <a:spLocks noChangeArrowheads="1"/>
          </p:cNvSpPr>
          <p:nvPr/>
        </p:nvSpPr>
        <p:spPr bwMode="auto">
          <a:xfrm>
            <a:off x="1524001" y="2210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1524001" y="1758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6" name="Rectangle 13"/>
          <p:cNvSpPr>
            <a:spLocks noChangeArrowheads="1"/>
          </p:cNvSpPr>
          <p:nvPr/>
        </p:nvSpPr>
        <p:spPr bwMode="auto">
          <a:xfrm>
            <a:off x="1524001" y="17631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7" name="Rectangle 14"/>
          <p:cNvSpPr>
            <a:spLocks noChangeArrowheads="1"/>
          </p:cNvSpPr>
          <p:nvPr/>
        </p:nvSpPr>
        <p:spPr bwMode="auto">
          <a:xfrm>
            <a:off x="1524001" y="23870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8" name="Rectangle 15"/>
          <p:cNvSpPr>
            <a:spLocks noChangeArrowheads="1"/>
          </p:cNvSpPr>
          <p:nvPr/>
        </p:nvSpPr>
        <p:spPr bwMode="auto">
          <a:xfrm>
            <a:off x="1524001" y="2434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9" name="Rectangle 16"/>
          <p:cNvSpPr>
            <a:spLocks noChangeArrowheads="1"/>
          </p:cNvSpPr>
          <p:nvPr/>
        </p:nvSpPr>
        <p:spPr bwMode="auto">
          <a:xfrm>
            <a:off x="1524001" y="2434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40" name="Rectangle 17"/>
          <p:cNvSpPr>
            <a:spLocks noChangeArrowheads="1"/>
          </p:cNvSpPr>
          <p:nvPr/>
        </p:nvSpPr>
        <p:spPr bwMode="auto">
          <a:xfrm>
            <a:off x="1524001" y="24775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41" name="Rectangle 18"/>
          <p:cNvSpPr>
            <a:spLocks noChangeArrowheads="1"/>
          </p:cNvSpPr>
          <p:nvPr/>
        </p:nvSpPr>
        <p:spPr bwMode="auto">
          <a:xfrm>
            <a:off x="1809751" y="3216275"/>
            <a:ext cx="86788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000" b="1">
              <a:solidFill>
                <a:srgbClr val="0033CC"/>
              </a:solidFill>
            </a:endParaRPr>
          </a:p>
          <a:p>
            <a:endParaRPr lang="ru-RU" altLang="ru-RU" sz="2000" b="1">
              <a:solidFill>
                <a:srgbClr val="0033CC"/>
              </a:solidFill>
            </a:endParaRPr>
          </a:p>
          <a:p>
            <a:endParaRPr lang="ru-RU" altLang="ru-RU" sz="2400" b="1">
              <a:solidFill>
                <a:srgbClr val="4335F7"/>
              </a:solidFill>
            </a:endParaRPr>
          </a:p>
          <a:p>
            <a:pPr>
              <a:buFontTx/>
              <a:buChar char="-"/>
            </a:pPr>
            <a:endParaRPr lang="ru-RU" altLang="ru-RU" sz="2400" b="1">
              <a:solidFill>
                <a:srgbClr val="4335F7"/>
              </a:solidFill>
            </a:endParaRPr>
          </a:p>
          <a:p>
            <a:endParaRPr lang="ru-RU" altLang="ru-RU" sz="2400">
              <a:solidFill>
                <a:schemeClr val="accent2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76646112"/>
              </p:ext>
            </p:extLst>
          </p:nvPr>
        </p:nvGraphicFramePr>
        <p:xfrm>
          <a:off x="2907442" y="2065943"/>
          <a:ext cx="9144000" cy="477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5991496" y="802223"/>
            <a:ext cx="3120235" cy="123055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22544" name="Прямоугольник 7"/>
          <p:cNvSpPr>
            <a:spLocks noChangeArrowheads="1"/>
          </p:cNvSpPr>
          <p:nvPr/>
        </p:nvSpPr>
        <p:spPr bwMode="auto">
          <a:xfrm>
            <a:off x="3351489" y="205323"/>
            <a:ext cx="820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КАЧЕСТВОМ ОБРАЗОВАНИЯ</a:t>
            </a:r>
          </a:p>
        </p:txBody>
      </p:sp>
      <p:pic>
        <p:nvPicPr>
          <p:cNvPr id="21" name="Picture 6" descr="https://fs.znanio.ru/3513d2/83/db/0f9b3c5c580f393e03b9a40d6f73b76a4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" y="23554"/>
            <a:ext cx="3255100" cy="20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6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906549-40D5-43F3-A5AB-0B8F679CE090}"/>
              </a:ext>
            </a:extLst>
          </p:cNvPr>
          <p:cNvSpPr txBox="1"/>
          <p:nvPr/>
        </p:nvSpPr>
        <p:spPr>
          <a:xfrm>
            <a:off x="4472407" y="559636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0" y="77426"/>
            <a:ext cx="3598554" cy="2126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68083D-A193-4518-B242-3677DA5A26E7}"/>
              </a:ext>
            </a:extLst>
          </p:cNvPr>
          <p:cNvSpPr txBox="1"/>
          <p:nvPr/>
        </p:nvSpPr>
        <p:spPr>
          <a:xfrm>
            <a:off x="2109925" y="2698306"/>
            <a:ext cx="8078681" cy="36933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ГОСУДАРСТВЕННОЕ БЮДЖЕТНОЕ УЧРЕЖДЕНИЕ ВЛАДИМИРСКОЙ ОБЛАСТИ</a:t>
            </a: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"РЕГИОНАЛЬНЫЙ ИНФОРМАЦИОННО-АНАЛИТИЧЕСКИЙ ЦЕНТР ОЦЕНКИ КАЧЕСТВА ОБРАЗОВАНИЯ"</a:t>
            </a:r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8(4922)53-02-65, 44-71-82</a:t>
            </a:r>
          </a:p>
          <a:p>
            <a:pPr algn="ctr"/>
            <a:endParaRPr lang="ru-RU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</a:t>
            </a:r>
            <a:r>
              <a:rPr lang="en-US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general@riacoko33.ru</a:t>
            </a:r>
            <a:endParaRPr lang="ru-RU" u="sng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u="sng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https://riacoko33.ru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406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29988" y="19942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29988" y="4089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10" descr="https://st.depositphotos.com/3108485/4166/i/950/depositphotos_41665883-stock-photo-computer-tablet-showing-spreadsheet-w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988" y="4089763"/>
            <a:ext cx="3307261" cy="25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0775" y="273316"/>
            <a:ext cx="971008" cy="85009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072654"/>
              </p:ext>
            </p:extLst>
          </p:nvPr>
        </p:nvGraphicFramePr>
        <p:xfrm>
          <a:off x="1436913" y="273316"/>
          <a:ext cx="8386355" cy="4586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Диаграмма" r:id="rId5" imgW="6633023" imgH="2097206" progId="Excel.Chart.8">
                  <p:embed/>
                </p:oleObj>
              </mc:Choice>
              <mc:Fallback>
                <p:oleObj name="Диаграмма" r:id="rId5" imgW="6633023" imgH="2097206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913" y="273316"/>
                        <a:ext cx="8386355" cy="4586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83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66694"/>
              </p:ext>
            </p:extLst>
          </p:nvPr>
        </p:nvGraphicFramePr>
        <p:xfrm>
          <a:off x="143691" y="117561"/>
          <a:ext cx="11874138" cy="6596749"/>
        </p:xfrm>
        <a:graphic>
          <a:graphicData uri="http://schemas.openxmlformats.org/drawingml/2006/table">
            <a:tbl>
              <a:tblPr firstRow="1" firstCol="1" bandRow="1"/>
              <a:tblGrid>
                <a:gridCol w="2375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7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2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11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25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36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411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5130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Распределение ОО с необъективными результатами ВПР по муниципалитетам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2017-2021 годы</a:t>
                      </a:r>
                      <a:endParaRPr lang="ru-RU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4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Муниципалитет 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 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ОО 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необъективных ОО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2017 году 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необъективных ОО 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2018 году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необъективных ОО 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2019 году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необъективных ОО 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2020 году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необъективных ОО 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2021 году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 Владимир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 Гусь-Хрустальный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 Ковров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о. Муром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ЗАТО г. Радужный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5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Александровский район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Вязниковский район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Гороховецкий район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5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Гусь-Хрустальный район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Камешковский район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Киржачский район 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Ковровский район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3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Кольчугинский район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Меленковский</a:t>
                      </a: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район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Муромский район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Петушинский район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Селивановский район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Собинский район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Суздальский район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Судогодский район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05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Юрьев-Польский район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05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Региональное подчинение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346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86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05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2A8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муниципалитеты, показавшие увеличение количества школ с необъективными результатами в 2021 году 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снижение количества ОО, показавших необъективные результаты, в сравнении с 2020 годом 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82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8035" algn="l"/>
                        </a:tabLs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три года подряд отсутствуют школы с признаками необъективности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6" marR="42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0991" y="142687"/>
            <a:ext cx="678095" cy="64108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5062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3183474"/>
              </p:ext>
            </p:extLst>
          </p:nvPr>
        </p:nvGraphicFramePr>
        <p:xfrm>
          <a:off x="396240" y="391886"/>
          <a:ext cx="11303725" cy="5159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https://thumbs.dreamstime.com/z/%D0%B0%D0%BD%D0%B0%D0%BB%D0%B8%D0%B7%D0%B8%D1%80%D0%BE%D0%B2%D0%B0%D1%82%D1%8C-%D0%B4%D0%B8%D0%B0%D0%B3%D1%80%D0%B0%D0%BC%D0%BC%D1%8B-%D0%B8-%D0%B4%D0%BE%D1%85%D0%BE%D0%B4%D0%B0-%D1%81-%D0%BA%D0%B0%D0%BB%D1%8C%D0%BA%D1%83%D0%BB%D1%8F%D1%82%D0%BE%D1%80%D0%BE%D0%BC-%D0%BA%D0%BE%D0%BD%D0%B5%D1%86-%D0%B2%D0%B2%D0%B5%D1%80%D1%85-%D0%B0%D0%BD%D0%B0%D0%BB%D0%B8%D0%B7-95975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673" y="4408965"/>
            <a:ext cx="3361509" cy="22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84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4176"/>
            <a:ext cx="1219200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Школы ВЛАДИМИРСКОЙ ОБЛАСТИ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ПРИЗНАКАМИ НЕОБЪЕКТИВНОСТИ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ДВА ГОДА ПОДРЯД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Восклицательный знак на белом фоне: Восклицательный знак в треугольнике —  что означает этот дорожный знак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65" y="1982097"/>
            <a:ext cx="631433" cy="9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❗ Эмодзи Восклицательный знак – скопировать код смайлика, значение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❗ Эмодзи Восклицательный знак – скопировать код смайлика, значение 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24148" y="1982097"/>
            <a:ext cx="102630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             г. Владимира «Средняя общеобразовательная школа №9» </a:t>
            </a:r>
          </a:p>
          <a:p>
            <a:pPr marL="342900" indent="-342900" algn="just">
              <a:buFontTx/>
              <a:buChar char="-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Муниципальное автономное общеобразовательное учреждение            г. Владимира «Средняя общеобразовательная школа №37»</a:t>
            </a:r>
          </a:p>
          <a:p>
            <a:pPr marL="342900" indent="-342900" algn="just">
              <a:buFontTx/>
              <a:buChar char="-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Муниципальное автономное общеобразовательное учреждение           г. Владимира «Средняя общеобразовательная школа №39»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      </a:t>
            </a:r>
          </a:p>
          <a:p>
            <a:pPr marL="274638" indent="-274638" algn="just">
              <a:tabLst>
                <a:tab pos="35242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«Средняя общеобразовательная школа №6 им. С.В. Белкина»      Киржачского района  </a:t>
            </a:r>
          </a:p>
        </p:txBody>
      </p:sp>
      <p:pic>
        <p:nvPicPr>
          <p:cNvPr id="7" name="Picture 2" descr="Восклицательный знак на белом фоне: Восклицательный знак в треугольнике —  что означает этот дорожный знак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65" y="3081647"/>
            <a:ext cx="631433" cy="9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осклицательный знак на белом фоне: Восклицательный знак в треугольнике —  что означает этот дорожный знак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65" y="4244254"/>
            <a:ext cx="631433" cy="9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осклицательный знак на белом фоне: Восклицательный знак в треугольнике —  что означает этот дорожный знак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64" y="5417484"/>
            <a:ext cx="631433" cy="9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85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141489"/>
              </p:ext>
            </p:extLst>
          </p:nvPr>
        </p:nvGraphicFramePr>
        <p:xfrm>
          <a:off x="505602" y="411570"/>
          <a:ext cx="11173099" cy="3565286"/>
        </p:xfrm>
        <a:graphic>
          <a:graphicData uri="http://schemas.openxmlformats.org/drawingml/2006/table">
            <a:tbl>
              <a:tblPr firstRow="1" firstCol="1" bandRow="1"/>
              <a:tblGrid>
                <a:gridCol w="3014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7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138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3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88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ОО-участников ВПР 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 c признаками необъективных результатов ВПР 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ОО c признаками необъективных результатов ВПР 2021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ЗАТО г.Раджуный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Владимир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Киржачский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Юрьев-Польский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Кольчугинский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Ковров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Собинский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Александровски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Picture 2" descr="https://www.marketingdonut.co.uk/sites/default/files/market-research-faqs157755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99" y="4227708"/>
            <a:ext cx="3871636" cy="234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осклицательный знак на белом фоне: Восклицательный знак в треугольнике —  что означает этот дорожный знак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887" y="5357990"/>
            <a:ext cx="800250" cy="12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8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8912" y="2369480"/>
            <a:ext cx="11471565" cy="1739347"/>
          </a:xfrm>
        </p:spPr>
        <p:txBody>
          <a:bodyPr>
            <a:normAutofit fontScale="90000"/>
          </a:bodyPr>
          <a:lstStyle/>
          <a:p>
            <a:r>
              <a:rPr lang="ru-RU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Результаты всероссийских проверочных работ 2021 года школ с признаками необъективных результатов</a:t>
            </a:r>
            <a:r>
              <a:rPr lang="ru-RU" sz="5400" b="1" dirty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5400" b="1" dirty="0">
                <a:solidFill>
                  <a:srgbClr val="A50021"/>
                </a:solidFill>
                <a:latin typeface="Times New Roman" pitchFamily="18" charset="0"/>
              </a:rPr>
            </a:br>
            <a:endParaRPr lang="ru-RU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5433997-D930-4A75-B037-7F1F831C0C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1" y="244267"/>
            <a:ext cx="723900" cy="8261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45033" y="244267"/>
            <a:ext cx="8217114" cy="97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Владимирской области </a:t>
            </a:r>
          </a:p>
          <a:p>
            <a:pPr algn="ctr" eaLnBrk="1" hangingPunct="1"/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«Региональный информационно-аналитический</a:t>
            </a:r>
          </a:p>
          <a:p>
            <a:pPr algn="ctr" eaLnBrk="1" hangingPunct="1"/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оценки качества образования»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8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Shagurina\Desktop\ПРЕЗЕНТАЦИИ\Slayd1.JPG"/>
          <p:cNvPicPr>
            <a:picLocks noChangeAspect="1" noChangeArrowheads="1"/>
          </p:cNvPicPr>
          <p:nvPr/>
        </p:nvPicPr>
        <p:blipFill>
          <a:blip r:embed="rId3" cstate="print"/>
          <a:srcRect t="50251" r="48426"/>
          <a:stretch>
            <a:fillRect/>
          </a:stretch>
        </p:blipFill>
        <p:spPr bwMode="auto">
          <a:xfrm>
            <a:off x="772131" y="3962400"/>
            <a:ext cx="4634057" cy="28956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137D04C-2732-4044-A6D2-EDC29C6F8DB7}"/>
              </a:ext>
            </a:extLst>
          </p:cNvPr>
          <p:cNvSpPr/>
          <p:nvPr/>
        </p:nvSpPr>
        <p:spPr>
          <a:xfrm>
            <a:off x="7324005" y="5572935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Молькова Ю.Г.</a:t>
            </a:r>
          </a:p>
          <a:p>
            <a:pPr>
              <a:spcBef>
                <a:spcPts val="0"/>
              </a:spcBef>
            </a:pPr>
            <a:r>
              <a:rPr lang="ru-RU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отделом оценки  качества             </a:t>
            </a:r>
          </a:p>
          <a:p>
            <a:pPr>
              <a:spcBef>
                <a:spcPts val="0"/>
              </a:spcBef>
            </a:pPr>
            <a:r>
              <a:rPr lang="ru-RU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ГБУ ВО РИАЦОКО</a:t>
            </a:r>
          </a:p>
        </p:txBody>
      </p:sp>
    </p:spTree>
    <p:extLst>
      <p:ext uri="{BB962C8B-B14F-4D97-AF65-F5344CB8AC3E}">
        <p14:creationId xmlns:p14="http://schemas.microsoft.com/office/powerpoint/2010/main" val="41528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436A1E-86EA-490D-8A67-20C93BB77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0648"/>
            <a:ext cx="1547664" cy="1031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6B0DCA-59AB-4618-B9C4-94EA9948FBBA}"/>
              </a:ext>
            </a:extLst>
          </p:cNvPr>
          <p:cNvSpPr txBox="1"/>
          <p:nvPr/>
        </p:nvSpPr>
        <p:spPr>
          <a:xfrm>
            <a:off x="2681511" y="390648"/>
            <a:ext cx="874849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Школы с признаками необъективных результатов ВПР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114E07F-4FB8-4A60-97FA-8ABE35FFE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1958802"/>
            <a:ext cx="9658349" cy="3528392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56AA0D08-1A8B-4FB4-AD32-AC32B46AB2AA}"/>
              </a:ext>
            </a:extLst>
          </p:cNvPr>
          <p:cNvSpPr/>
          <p:nvPr/>
        </p:nvSpPr>
        <p:spPr>
          <a:xfrm>
            <a:off x="1454523" y="5581272"/>
            <a:ext cx="3825335" cy="113385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Завышенные результаты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C658CF7-C522-4427-8E3A-E9E3E3EA89D1}"/>
              </a:ext>
            </a:extLst>
          </p:cNvPr>
          <p:cNvSpPr/>
          <p:nvPr/>
        </p:nvSpPr>
        <p:spPr>
          <a:xfrm>
            <a:off x="6433091" y="5576131"/>
            <a:ext cx="3825335" cy="113899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школьным отметкам</a:t>
            </a:r>
          </a:p>
        </p:txBody>
      </p:sp>
    </p:spTree>
    <p:extLst>
      <p:ext uri="{BB962C8B-B14F-4D97-AF65-F5344CB8AC3E}">
        <p14:creationId xmlns:p14="http://schemas.microsoft.com/office/powerpoint/2010/main" val="45456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66E342-0284-4925-9959-E221DDAEF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3688"/>
            <a:ext cx="1619672" cy="1079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6B0DCA-59AB-4618-B9C4-94EA9948FBBA}"/>
              </a:ext>
            </a:extLst>
          </p:cNvPr>
          <p:cNvSpPr txBox="1"/>
          <p:nvPr/>
        </p:nvSpPr>
        <p:spPr>
          <a:xfrm>
            <a:off x="2681511" y="419223"/>
            <a:ext cx="874849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Школы с признаками необъективных результатов ВПР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F123053F-1568-40F9-8993-BECEAC1D85F3}"/>
              </a:ext>
            </a:extLst>
          </p:cNvPr>
          <p:cNvGraphicFramePr>
            <a:graphicFrameLocks noGrp="1"/>
          </p:cNvGraphicFramePr>
          <p:nvPr/>
        </p:nvGraphicFramePr>
        <p:xfrm>
          <a:off x="122631" y="1932614"/>
          <a:ext cx="6946384" cy="31887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9188">
                  <a:extLst>
                    <a:ext uri="{9D8B030D-6E8A-4147-A177-3AD203B41FA5}">
                      <a16:colId xmlns:a16="http://schemas.microsoft.com/office/drawing/2014/main" xmlns="" val="1408272832"/>
                    </a:ext>
                  </a:extLst>
                </a:gridCol>
                <a:gridCol w="4166027">
                  <a:extLst>
                    <a:ext uri="{9D8B030D-6E8A-4147-A177-3AD203B41FA5}">
                      <a16:colId xmlns:a16="http://schemas.microsoft.com/office/drawing/2014/main" xmlns="" val="2415122958"/>
                    </a:ext>
                  </a:extLst>
                </a:gridCol>
                <a:gridCol w="852854">
                  <a:extLst>
                    <a:ext uri="{9D8B030D-6E8A-4147-A177-3AD203B41FA5}">
                      <a16:colId xmlns:a16="http://schemas.microsoft.com/office/drawing/2014/main" xmlns="" val="3858979635"/>
                    </a:ext>
                  </a:extLst>
                </a:gridCol>
                <a:gridCol w="1468315">
                  <a:extLst>
                    <a:ext uri="{9D8B030D-6E8A-4147-A177-3AD203B41FA5}">
                      <a16:colId xmlns:a16="http://schemas.microsoft.com/office/drawing/2014/main" xmlns="" val="2930795303"/>
                    </a:ext>
                  </a:extLst>
                </a:gridCol>
              </a:tblGrid>
              <a:tr h="282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3777934"/>
                  </a:ext>
                </a:extLst>
              </a:tr>
              <a:tr h="282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МАОУ «Гимназия №39» г. Владимира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8976936"/>
                  </a:ext>
                </a:extLst>
              </a:tr>
              <a:tr h="367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МАОУ «Лицей №14» г. Владимира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7433096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 44 г. Владимира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3667954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 1 г. Собинки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6437046"/>
                  </a:ext>
                </a:extLst>
              </a:tr>
              <a:tr h="360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ООШ №5 Александровского района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6328992"/>
                  </a:ext>
                </a:extLst>
              </a:tr>
              <a:tr h="282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№2 ЗАТО г. Радужного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8320640"/>
                  </a:ext>
                </a:extLst>
              </a:tr>
              <a:tr h="282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ООШ №18 г. Коврова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9997299"/>
                  </a:ext>
                </a:extLst>
              </a:tr>
              <a:tr h="590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«Андреевская ОШ» Юрьев-Польского района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8" marR="44878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6496895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FC202A27-FAF1-4889-AC46-56F297D159D4}"/>
              </a:ext>
            </a:extLst>
          </p:cNvPr>
          <p:cNvGraphicFramePr>
            <a:graphicFrameLocks noGrp="1"/>
          </p:cNvGraphicFramePr>
          <p:nvPr/>
        </p:nvGraphicFramePr>
        <p:xfrm>
          <a:off x="7038766" y="3744561"/>
          <a:ext cx="5033072" cy="29827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9503">
                  <a:extLst>
                    <a:ext uri="{9D8B030D-6E8A-4147-A177-3AD203B41FA5}">
                      <a16:colId xmlns:a16="http://schemas.microsoft.com/office/drawing/2014/main" xmlns="" val="1961955621"/>
                    </a:ext>
                  </a:extLst>
                </a:gridCol>
                <a:gridCol w="3127331">
                  <a:extLst>
                    <a:ext uri="{9D8B030D-6E8A-4147-A177-3AD203B41FA5}">
                      <a16:colId xmlns:a16="http://schemas.microsoft.com/office/drawing/2014/main" xmlns="" val="4038861261"/>
                    </a:ext>
                  </a:extLst>
                </a:gridCol>
                <a:gridCol w="1556238">
                  <a:extLst>
                    <a:ext uri="{9D8B030D-6E8A-4147-A177-3AD203B41FA5}">
                      <a16:colId xmlns:a16="http://schemas.microsoft.com/office/drawing/2014/main" xmlns="" val="1419748500"/>
                    </a:ext>
                  </a:extLst>
                </a:gridCol>
              </a:tblGrid>
              <a:tr h="308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Класс/предмет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7422386"/>
                  </a:ext>
                </a:extLst>
              </a:tr>
              <a:tr h="5277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№9 г. Владимира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русский язык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3494512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«Лицей № 17» г. Владимира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русский язык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математика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1828481"/>
                  </a:ext>
                </a:extLst>
              </a:tr>
              <a:tr h="518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МАОУ «СОШ №37» г. Владимира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русский язык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983079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№6 Киржачского района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математика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8555240"/>
                  </a:ext>
                </a:extLst>
              </a:tr>
              <a:tr h="643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«Средняя школа №1» Кольчугинского района 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математика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016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271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5003</TotalTime>
  <Words>929</Words>
  <Application>Microsoft Office PowerPoint</Application>
  <PresentationFormat>Широкоэкранный</PresentationFormat>
  <Paragraphs>361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Times New Roman</vt:lpstr>
      <vt:lpstr>Wingdings</vt:lpstr>
      <vt:lpstr>Окаймление</vt:lpstr>
      <vt:lpstr>Диаграмма</vt:lpstr>
      <vt:lpstr>Повышение  объективности оценки  образовательных результатов  в общеобразовательных организациях  ВЛАДИМИРСКОЙ области </vt:lpstr>
      <vt:lpstr>Презентация PowerPoint</vt:lpstr>
      <vt:lpstr>Презентация PowerPoint</vt:lpstr>
      <vt:lpstr>Презентация PowerPoint</vt:lpstr>
      <vt:lpstr>Школы ВЛАДИМИРСКОЙ ОБЛАСТИ  С ПРИЗНАКАМИ НЕОБЪЕКТИВНОСТИ  ДВА ГОДА ПОДРЯД</vt:lpstr>
      <vt:lpstr>Презентация PowerPoint</vt:lpstr>
      <vt:lpstr>Результаты всероссийских проверочных работ 2021 года школ с признаками необъективных результатов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результатов всероссийских проверочных работ  2019/2020 учебного года</dc:title>
  <dc:creator>RyazancevaEI</dc:creator>
  <cp:lastModifiedBy>Мансурова Светлана Ивановна</cp:lastModifiedBy>
  <cp:revision>287</cp:revision>
  <cp:lastPrinted>2021-09-15T11:01:47Z</cp:lastPrinted>
  <dcterms:created xsi:type="dcterms:W3CDTF">2021-01-18T10:25:04Z</dcterms:created>
  <dcterms:modified xsi:type="dcterms:W3CDTF">2021-09-16T08:20:13Z</dcterms:modified>
</cp:coreProperties>
</file>