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4476" autoAdjust="0"/>
  </p:normalViewPr>
  <p:slideViewPr>
    <p:cSldViewPr>
      <p:cViewPr>
        <p:scale>
          <a:sx n="100" d="100"/>
          <a:sy n="100" d="100"/>
        </p:scale>
        <p:origin x="642" y="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FBF4E-8F9D-4A03-A3AD-5908D824BC77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4C8D57-2B1D-4E25-9DDE-D75C8064E70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критерию  2 Участие в 2021 году в очных семинарах по согласованию подходов к оцениванию развернутых ответов участников ЕГЭ, организованных для председателей / заместителей председателя ПК Владимирская область получила максимальное количество баллов, так как представители всех предметных комиссий участвовали в семинарах.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8D57-2B1D-4E25-9DDE-D75C8064E70E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Следующий критерий  3 </a:t>
            </a:r>
            <a:r>
              <a:rPr lang="ru-RU" sz="12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Содержательный анализ согласованности работы экспертов ПК в отчетах о работе ПК, который включает  3 позиции. </a:t>
            </a: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данному критерию Владимирская область получила 29 баллов из максимальных 30. В анализе всех комиссий данный блок представлен полностью, за исключением комиссии по географии, где не было в текущем году рассогласованности в действиях экспертов и составители отчета данную позицию в отчете не осветили;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8D57-2B1D-4E25-9DDE-D75C8064E70E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критерию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Содержательный анализ динамики результатов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Область получила 14 баллов из 22. При этом все предметные комиссии справились с критерием 4,1 А  Описание значимых изменений в результатах ЕГЭ 2021 года относительно результатов 2019-2020гг. Снижение оценивания баллов произошло за счет неполного анализа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 возможных причинах выявленных изменений в результатах ЕГЭ или отсутствия существенной динамики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со стороны предметных комиссий по русскому языку, математике, химии, информатике и ИКТ, биологии, истории, английскому языку, обществознанию (максимальный балл по данному критерию получили только три комиссии – по литературе, географии, физике);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8D57-2B1D-4E25-9DDE-D75C8064E70E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Следующий критерий это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Анализ выполнения заданий КИМ ЕГЭ, который включает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себя следующие подкритерии..</a:t>
            </a:r>
          </a:p>
          <a:p>
            <a:pPr lvl="0"/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Выявление в КИМ заданий с наименьшими % выполнения, выделение среди них базового уровня с % выполнения ниже 50% и заданий повышенного и высокого уровня с % выполнения ниже 15. Выделение успешно освоенных и недостаточно усвоенных элементов содержания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Не раскрыли данный критерий 4 комиссии (по химии, ИКТ, биологии, обществознанию)</a:t>
            </a:r>
          </a:p>
          <a:p>
            <a:pPr lvl="0"/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Следующий подкритерий это выявление сложных для участников ЕГЭ заданий ,их характеристик, разбор типичных ошибок, анализ возможных причин получения выявленных типичных ошибочных ответов ,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который отсутствовал в анализе  предметной комиссии по физике.</a:t>
            </a:r>
          </a:p>
          <a:p>
            <a:pPr lvl="0"/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Хочется отметить, что по подкритерию 4,2 В выводы об итогах анализа выполнения заданий, групп заданий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область получила максимальный балл. Таким образом за раздел 4,2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Аналаиз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выполнения заданий КИМ ЕГЭ получили 28 баллов из 33.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8D57-2B1D-4E25-9DDE-D75C8064E70E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Снижение баллов по критерию 4.3 Рекомендации для системы образования субъекта произошло из – за составленных не в полной мере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основе выявленных  типичных затруднений и ошибок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рекомендаций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системы образования региона 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совершенствованию преподавания учебных предметов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для обучающихся, в том числе по организации дифференцированного обучения школьников с разным уровнем предметной подготовки по таким предметам (русский язык, информатика и ИКТ, истории, обществознание, литература).  </a:t>
            </a:r>
          </a:p>
          <a:p>
            <a:pPr lvl="0"/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предложений в дорожную карту по развитию региональной системы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образования в части рекомендаций по темам для обсуждения на методических объединениях учителей и направлениям повышения квалификации (русский язык, физике, информатике и ИКТ, истории, географии, английскому языку, обществознанию).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Снижение на 13 баллов произошло из-за некорректной ссылки в статистико-аналитическом отчете 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результатх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ГИА по образовательным программам среднего общего и основного общего  образования в 2021 году  во Владимирской области на сайте Владимирского института развития образования рекомендаций по совершенствованию преподавания учебного предмета для всех обучающихся, а также по организации дифференцированного обучения школьников с разным уровнем предметной подготовки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Мы писали письмо в ФИПИ с приложением уточняющей ссылки…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Эксперты ФИПИ  не смогли найти методические рекомендации самостоятельно . Поскольку необходимо учитывать, что если эксперты, которые проводили оценку, не смогли обнаружить опубликованные материалы, то, вероятно, и потенциальная аудитория пользователей данных материалов (специалисты региональной системы образования), также не сможет их найти и использовать в рабочем процессе.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Обращаем внимание на то, что методические материалы размещены на сайте /viro33.ru/ 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ПУСТОМ разделе "Структура", не содержащем никакой информации, в том числе и средств (кнопок, ссылок и т.п.) перехода к искомым документам или в заявленный в ссылке раздел методического кабинета. В этом случае целевой пользователь не имеет возможности найти необходимые материалы.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8D57-2B1D-4E25-9DDE-D75C8064E70E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14488"/>
            <a:ext cx="7772400" cy="314327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ИТОГИ РАБОТЫ РПК ПО ОЦЕНКЕ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ФГБНУ «ФИПИ» 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ЧАСТИ СОСТАВЛЕНИЯ СТАТИСТИКО-АНАЛИТИЧЕСКОГО ОТЧЕТА 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14290"/>
            <a:ext cx="7929618" cy="175260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ДЕПАРТАМЕНТ ОБРАЗОВАНИЯ ВЛАДИМИРСКОЙ ОБЛАСТИ</a:t>
            </a:r>
          </a:p>
          <a:p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ГОСУДАРСТВЕННОЕ БЮДЖЕТНОЕ УЧРЕЖДЕНИЕ ВЛАДИМИРСКОЙ ОБЛАСТИ «РЕГИОНАЛЬНЫЙ ИНФОРМАЦИОННО-АНАЛИТИЧЕСКИЙ ЦЕНТР ОЦЕНКИ КАЧЕСТВА ОБРАЗОВАНИЯ»</a:t>
            </a:r>
            <a:endParaRPr lang="ru-RU" sz="1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00694" y="5643578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Бирюкова Ольга Александровна</a:t>
            </a:r>
          </a:p>
          <a:p>
            <a:pPr algn="r"/>
            <a:r>
              <a:rPr lang="ru-RU" dirty="0" smtClean="0"/>
              <a:t>заведующий отделом РЦОИ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57166"/>
            <a:ext cx="8515352" cy="1939916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П.2 Участие в 2021 году в очных семинарах по согласованию подходов к оцениванию развернутых ответов участников ЕГЭ, организованных для председателей/заместителей председателей ПК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1042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362" name="AutoShape 2" descr="https://miss-xs.ru/image/catalog/kartinki/preimuschestvadljaoptamiss-xs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https://www.pinclipart.com/picdir/big/548-5487005_3d-man-check-mark-with-transparent-background-clipart.png"/>
          <p:cNvSpPr>
            <a:spLocks noChangeAspect="1" noChangeArrowheads="1"/>
          </p:cNvSpPr>
          <p:nvPr/>
        </p:nvSpPr>
        <p:spPr bwMode="auto">
          <a:xfrm>
            <a:off x="155575" y="-4144963"/>
            <a:ext cx="9067800" cy="8648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365" name="Picture 5" descr="C:\Users\RcoiBO\Desktop\раскраски\человеки\548-5487005_3d-man-check-mark-with-transparent-background-clipar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500306"/>
            <a:ext cx="2774592" cy="264526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071802" y="3571876"/>
            <a:ext cx="5421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Максимальный балл – 10 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15369" name="AutoShape 9" descr="https://www.pinclipart.com/picdir/big/548-5487005_3d-man-check-mark-with-transparent-background-clipart.png"/>
          <p:cNvSpPr>
            <a:spLocks noChangeAspect="1" noChangeArrowheads="1"/>
          </p:cNvSpPr>
          <p:nvPr/>
        </p:nvSpPr>
        <p:spPr bwMode="auto">
          <a:xfrm>
            <a:off x="155575" y="-4144963"/>
            <a:ext cx="9067800" cy="8648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п.3 Содержательный анализ согласованности работы экспертов ПК в отчетах о работе ПК, включающий следующие позиции:</a:t>
            </a:r>
          </a:p>
        </p:txBody>
      </p:sp>
      <p:pic>
        <p:nvPicPr>
          <p:cNvPr id="16387" name="Picture 3" descr="C:\Users\RcoiBO\Desktop\Снимок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93570"/>
            <a:ext cx="9144000" cy="307086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57158" y="5143512"/>
            <a:ext cx="60000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Максимальный балл РФ – 30</a:t>
            </a:r>
          </a:p>
          <a:p>
            <a:r>
              <a:rPr lang="ru-RU" sz="3600" b="1" dirty="0" smtClean="0">
                <a:solidFill>
                  <a:srgbClr val="00B050"/>
                </a:solidFill>
              </a:rPr>
              <a:t>Владимирская область – 29  </a:t>
            </a:r>
            <a:endParaRPr lang="ru-RU" sz="3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п.4.1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Содержательный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анализ динамики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результатов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ЕГЭ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включающий:</a:t>
            </a:r>
          </a:p>
        </p:txBody>
      </p:sp>
      <p:pic>
        <p:nvPicPr>
          <p:cNvPr id="17410" name="Picture 2" descr="C:\Users\RcoiBO\Desktop\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00174"/>
            <a:ext cx="9144000" cy="187314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2844" y="4286256"/>
            <a:ext cx="60000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Максимальный балл РФ – 22</a:t>
            </a:r>
          </a:p>
          <a:p>
            <a:r>
              <a:rPr lang="ru-RU" sz="3600" b="1" dirty="0" smtClean="0">
                <a:solidFill>
                  <a:srgbClr val="00B050"/>
                </a:solidFill>
              </a:rPr>
              <a:t>Владимирская область – 14  </a:t>
            </a:r>
            <a:endParaRPr lang="ru-RU" sz="3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п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.4.2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Анализ выполнения заданий КИМ ЕГЭ </a:t>
            </a:r>
          </a:p>
        </p:txBody>
      </p:sp>
      <p:pic>
        <p:nvPicPr>
          <p:cNvPr id="18434" name="Picture 2" descr="C:\Users\RcoiBO\Desktop\Снимок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28736"/>
            <a:ext cx="9144000" cy="293642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2844" y="4643446"/>
            <a:ext cx="60000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Максимальный балл РФ – 33</a:t>
            </a:r>
          </a:p>
          <a:p>
            <a:r>
              <a:rPr lang="ru-RU" sz="3600" b="1" dirty="0" smtClean="0">
                <a:solidFill>
                  <a:srgbClr val="00B050"/>
                </a:solidFill>
              </a:rPr>
              <a:t>Владимирская область – 28  </a:t>
            </a:r>
            <a:endParaRPr lang="ru-RU" sz="3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п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.4.3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Рекомендации для системы образования субъекта Российской Федерации</a:t>
            </a:r>
          </a:p>
        </p:txBody>
      </p:sp>
      <p:pic>
        <p:nvPicPr>
          <p:cNvPr id="19458" name="Picture 2" descr="C:\Users\RcoiBO\Desktop\Снимок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54279"/>
            <a:ext cx="9144000" cy="414944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2844" y="5572140"/>
            <a:ext cx="6572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Максимальный балл РФ – 33</a:t>
            </a:r>
          </a:p>
          <a:p>
            <a:r>
              <a:rPr lang="ru-RU" sz="3600" b="1" dirty="0" smtClean="0">
                <a:solidFill>
                  <a:srgbClr val="00B050"/>
                </a:solidFill>
              </a:rPr>
              <a:t>Владимирская область – 10</a:t>
            </a:r>
            <a:endParaRPr lang="ru-RU" sz="3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п.6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. Содержательный анализ результатов ОГЭ</a:t>
            </a:r>
          </a:p>
        </p:txBody>
      </p:sp>
      <p:pic>
        <p:nvPicPr>
          <p:cNvPr id="20482" name="Picture 2" descr="C:\Users\RcoiBO\Desktop\Снимок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28670"/>
            <a:ext cx="9144000" cy="445789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2844" y="5572140"/>
            <a:ext cx="6572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Максимальный балл РФ – 10</a:t>
            </a:r>
          </a:p>
          <a:p>
            <a:r>
              <a:rPr lang="ru-RU" sz="3600" b="1" dirty="0" smtClean="0">
                <a:solidFill>
                  <a:srgbClr val="00B050"/>
                </a:solidFill>
              </a:rPr>
              <a:t>Владимирская область – 7</a:t>
            </a:r>
            <a:endParaRPr lang="ru-RU" sz="3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785786" y="1500174"/>
            <a:ext cx="7658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Всего баллов по всем критериям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52" y="2786058"/>
            <a:ext cx="6572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Максимальный балл РФ – 138</a:t>
            </a:r>
          </a:p>
          <a:p>
            <a:pPr algn="ctr"/>
            <a:r>
              <a:rPr lang="ru-RU" sz="3600" b="1" dirty="0" smtClean="0"/>
              <a:t>Владимирская область – 98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</TotalTime>
  <Words>767</Words>
  <PresentationFormat>Экран (4:3)</PresentationFormat>
  <Paragraphs>47</Paragraphs>
  <Slides>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ИТОГИ РАБОТЫ РПК ПО ОЦЕНКЕ ФГБНУ «ФИПИ»  В ЧАСТИ СОСТАВЛЕНИЯ СТАТИСТИКО-АНАЛИТИЧЕСКОГО ОТЧЕТА </vt:lpstr>
      <vt:lpstr>П.2 Участие в 2021 году в очных семинарах по согласованию подходов к оцениванию развернутых ответов участников ЕГЭ, организованных для председателей/заместителей председателей ПК</vt:lpstr>
      <vt:lpstr>п.3 Содержательный анализ согласованности работы экспертов ПК в отчетах о работе ПК, включающий следующие позиции:</vt:lpstr>
      <vt:lpstr>п.4.1 Содержательный анализ динамики результатов ЕГЭ включающий:</vt:lpstr>
      <vt:lpstr>п.4.2 Анализ выполнения заданий КИМ ЕГЭ </vt:lpstr>
      <vt:lpstr>п.4.3 Рекомендации для системы образования субъекта Российской Федерации</vt:lpstr>
      <vt:lpstr>п.6. Содержательный анализ результатов ОГЭ</vt:lpstr>
      <vt:lpstr>Всего баллов по всем критериям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СОВЕЩАНИЕ С ПРЕДСЕДАТЕЛЯМИ ПРЕДМЕТНЫХ КОМИССИЙ О РЕЗУЛЬТАТАХ РАБОТЫ ПРЕДМЕТНЫХ КОМИССИЙ В 2021 ГОДУ</dc:title>
  <dc:creator>RcoiBO</dc:creator>
  <cp:lastModifiedBy>RcoiBO</cp:lastModifiedBy>
  <cp:revision>22</cp:revision>
  <dcterms:created xsi:type="dcterms:W3CDTF">2021-11-16T10:38:48Z</dcterms:created>
  <dcterms:modified xsi:type="dcterms:W3CDTF">2021-11-17T10:43:14Z</dcterms:modified>
</cp:coreProperties>
</file>