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theme/themeOverride2.xml" ContentType="application/vnd.openxmlformats-officedocument.themeOverride+xml"/>
  <Override PartName="/ppt/charts/chart11.xml" ContentType="application/vnd.openxmlformats-officedocument.drawingml.chart+xml"/>
  <Override PartName="/ppt/theme/themeOverride3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36" r:id="rId1"/>
  </p:sldMasterIdLst>
  <p:notesMasterIdLst>
    <p:notesMasterId r:id="rId15"/>
  </p:notesMasterIdLst>
  <p:sldIdLst>
    <p:sldId id="256" r:id="rId2"/>
    <p:sldId id="291" r:id="rId3"/>
    <p:sldId id="292" r:id="rId4"/>
    <p:sldId id="306" r:id="rId5"/>
    <p:sldId id="296" r:id="rId6"/>
    <p:sldId id="295" r:id="rId7"/>
    <p:sldId id="301" r:id="rId8"/>
    <p:sldId id="305" r:id="rId9"/>
    <p:sldId id="297" r:id="rId10"/>
    <p:sldId id="304" r:id="rId11"/>
    <p:sldId id="302" r:id="rId12"/>
    <p:sldId id="298" r:id="rId13"/>
    <p:sldId id="285" r:id="rId14"/>
  </p:sldIdLst>
  <p:sldSz cx="13436600" cy="7562850"/>
  <p:notesSz cx="13436600" cy="7562850"/>
  <p:defaultTextStyle>
    <a:defPPr>
      <a:defRPr lang="ru-RU"/>
    </a:defPPr>
    <a:lvl1pPr marL="0" algn="l" defTabSz="9140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19" algn="l" defTabSz="9140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37" algn="l" defTabSz="9140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054" algn="l" defTabSz="9140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073" algn="l" defTabSz="9140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091" algn="l" defTabSz="9140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110" algn="l" defTabSz="9140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126" algn="l" defTabSz="9140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145" algn="l" defTabSz="9140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876" autoAdjust="0"/>
    <p:restoredTop sz="94660"/>
  </p:normalViewPr>
  <p:slideViewPr>
    <p:cSldViewPr>
      <p:cViewPr>
        <p:scale>
          <a:sx n="90" d="100"/>
          <a:sy n="90" d="100"/>
        </p:scale>
        <p:origin x="-1446" y="-7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yslina\Desktop\&#1051;&#1080;&#1089;&#1090;%20Microsoft%20Excel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yslina\Desktop\&#1051;&#1080;&#1089;&#1090;%20Microsoft%20Excel.xlsx" TargetMode="External"/><Relationship Id="rId1" Type="http://schemas.openxmlformats.org/officeDocument/2006/relationships/themeOverride" Target="../theme/themeOverride2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yslina\Desktop\&#1051;&#1080;&#1089;&#1090;%20Microsoft%20Excel.xlsx" TargetMode="External"/><Relationship Id="rId1" Type="http://schemas.openxmlformats.org/officeDocument/2006/relationships/themeOverride" Target="../theme/themeOverride3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yslina\Desktop\&#1051;&#1080;&#1089;&#1090;%20Microsoft%20Exce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yslina\Desktop\&#1051;&#1080;&#1089;&#1090;%20Microsoft%20Exce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yslina\Desktop\&#1051;&#1080;&#1089;&#1090;%20Microsoft%20Excel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yslina\Desktop\&#1051;&#1080;&#1089;&#1090;%20Microsoft%20Excel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yslina\Desktop\&#1051;&#1080;&#1089;&#1090;%20Microsoft%20Excel.xlsx" TargetMode="External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yslina\Desktop\&#1051;&#1080;&#1089;&#1090;%20Microsoft%20Excel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yslina\Desktop\&#1051;&#1080;&#1089;&#1090;%20Microsoft%20Excel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yslina\Desktop\&#1051;&#1080;&#1089;&#1090;%20Microsoft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sz="1800" b="1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Участие СПО в ВПР, 2023 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1226713928800137"/>
          <c:y val="9.0672265966754151E-2"/>
          <c:w val="0.6193422085125958"/>
          <c:h val="0.45078915135608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Лист5!$B$1</c:f>
              <c:strCache>
                <c:ptCount val="1"/>
                <c:pt idx="0">
                  <c:v>Участие в ВПР, %</c:v>
                </c:pt>
              </c:strCache>
            </c:strRef>
          </c:tx>
          <c:invertIfNegative val="0"/>
          <c:cat>
            <c:strRef>
              <c:f>Лист5!$A$2:$A$41</c:f>
              <c:strCache>
                <c:ptCount val="40"/>
                <c:pt idx="0">
                  <c:v>ГАПОУ ВО Высшая государственная инженерно-техническая школа (колледж) имени Д.К. Советкина»</c:v>
                </c:pt>
                <c:pt idx="1">
                  <c:v>ГБПОУ ВО "Владимирский индустриальный колледж" (ВИК)</c:v>
                </c:pt>
                <c:pt idx="2">
                  <c:v>ГБПОУ ВО "Владимирский педагогический колледж" (ВПедК)</c:v>
                </c:pt>
                <c:pt idx="3">
                  <c:v>ГБПОУ ВО "Владимирский политехнический колледж"  (ВПолК)</c:v>
                </c:pt>
                <c:pt idx="4">
                  <c:v>ГАПОУ ВО "Владимирский строительный колледж"   (ВСК)</c:v>
                </c:pt>
                <c:pt idx="5">
                  <c:v>ГБПОУ ВО "Владимирский химико-механический колледж"  (ВХМК)</c:v>
                </c:pt>
                <c:pt idx="6">
                  <c:v>ГАПОУ ВО "Владимирский технологический колледж"  (ВТК)</c:v>
                </c:pt>
                <c:pt idx="7">
                  <c:v>ГАПОУ ВО "Владимирский экономико-технологический колледж"  (ВЭТК)</c:v>
                </c:pt>
                <c:pt idx="8">
                  <c:v>ГБПОУ ВО "Владимирский базовый медицинский колледж"   (ВБМК)</c:v>
                </c:pt>
                <c:pt idx="9">
                  <c:v>ГБПОУ ВО "Владимирский аграрный колледж" (ВАК)</c:v>
                </c:pt>
                <c:pt idx="10">
                  <c:v>АН ПОО ВО "Владимирский техникум экономики и права Владкоопсоюза" (ВТЭП)</c:v>
                </c:pt>
                <c:pt idx="11">
                  <c:v>ГБПОУ ВО "Владимирский областной колледж культуры"   (ВОККИ)</c:v>
                </c:pt>
                <c:pt idx="12">
                  <c:v>ГБПОУ ВО "Владимирский областной музыкальный колледж"    (ВОМК)</c:v>
                </c:pt>
                <c:pt idx="13">
                  <c:v>УСПО ВО "Владимирский техникум туризма" (ВТТ)</c:v>
                </c:pt>
                <c:pt idx="14">
                  <c:v>ГБПОУ ВО "Александровский промышленно-правовой колледж"  (АППК)</c:v>
                </c:pt>
                <c:pt idx="15">
                  <c:v>ГБПОУ ВО "Александровский медицинский колледж"  (АМедК)</c:v>
                </c:pt>
                <c:pt idx="16">
                  <c:v>ГАПОУ ВО "Вязниковский технико-экономический колледж"  (ВТЭК)</c:v>
                </c:pt>
                <c:pt idx="17">
                  <c:v>ГАПОУ ВО "Гусевской стекольный колледж" (ГСК)</c:v>
                </c:pt>
                <c:pt idx="18">
                  <c:v>ГБПОУ ВО "Киржачский колледж технологий и сервиса"   (ККТС)</c:v>
                </c:pt>
                <c:pt idx="19">
                  <c:v>ГБПОУ ВО "Ковровский промышленно-гуманитарный колледж"  (КПГК)</c:v>
                </c:pt>
                <c:pt idx="20">
                  <c:v>ГБПОУ ВО "Ковровский медицинский колледж"  (КМедК)</c:v>
                </c:pt>
                <c:pt idx="21">
                  <c:v>ГБПОУ ВО "Ковровский транспортный колледж"  (КТК)</c:v>
                </c:pt>
                <c:pt idx="22">
                  <c:v>ГБПОУ ВО "Кольчугинский политехнический колледж"  (КПолК)</c:v>
                </c:pt>
                <c:pt idx="23">
                  <c:v>ГБПОУ ВО "Муромский колледж радиоэлектронного приборостоения"</c:v>
                </c:pt>
                <c:pt idx="24">
                  <c:v>ГБПОУ ВО "Муромский индустриальный колледж"</c:v>
                </c:pt>
                <c:pt idx="25">
                  <c:v>ГБПОУ ВО "Муромский промышленно-гуманитарный колледж"</c:v>
                </c:pt>
                <c:pt idx="26">
                  <c:v>ГБПОУ ВО "Муромский педагогический колледж" (МПедК)</c:v>
                </c:pt>
                <c:pt idx="27">
                  <c:v>ГБПОУ ВО "Муромский медицинский колледж"  (ММедК)</c:v>
                </c:pt>
                <c:pt idx="28">
                  <c:v>ГБПОУ ВО "Муромцевский лесотехнический техникум"  (МЛТТ)</c:v>
                </c:pt>
                <c:pt idx="29">
                  <c:v>ГАПОУ ВО "Никологорский аграрно-промышленный колледж"   (НАПК)</c:v>
                </c:pt>
                <c:pt idx="30">
                  <c:v>ГБПОУ ВО "Петушинский промышленно-гуманитарный колледж"  (ППГК)</c:v>
                </c:pt>
                <c:pt idx="31">
                  <c:v>ГБПОУ ВО "Суздальский индустриально-гуманитарный колледж"  (СИГК)</c:v>
                </c:pt>
                <c:pt idx="32">
                  <c:v>ГБПОУ ВО "Юрьев-Польский индустриально-гуманитарный колледж"   (ЮПИГК)</c:v>
                </c:pt>
                <c:pt idx="33">
                  <c:v>ЧПОУ ВО "Социально-гуманитарный колледж"  (СГК)</c:v>
                </c:pt>
                <c:pt idx="34">
                  <c:v>ФГБОУ ВО "Колледж инновационных технологий и предпринимательства" при ВлГУ   (КИТП)</c:v>
                </c:pt>
                <c:pt idx="35">
                  <c:v>ФГБОУ ВО "Ковровская государственная технологическая академия им. В.А.Дегтярева "Энергомеханический колледж"  (КГТА)  </c:v>
                </c:pt>
                <c:pt idx="36">
                  <c:v>ФГБОУ ВО "Муромский институт" (филиал) ВлГУ   (МИВлГУ)</c:v>
                </c:pt>
                <c:pt idx="37">
                  <c:v>ФГБОУ ВО" Мстерский институт лаковой миниатюры Высшая школа народных искусств"  (МИЛМЖ ВШНИ)</c:v>
                </c:pt>
                <c:pt idx="38">
                  <c:v>ФГБОУ ВО Суздальский филиал "Санкт-Петербургский государственный институт культуры "   (СПбГИК)</c:v>
                </c:pt>
                <c:pt idx="39">
                  <c:v>ФГБОУ ВО Владимирский филиал "Финансовых университет при правительстве РФ" (Финуниверситет)</c:v>
                </c:pt>
              </c:strCache>
            </c:strRef>
          </c:cat>
          <c:val>
            <c:numRef>
              <c:f>Лист5!$B$2:$B$41</c:f>
              <c:numCache>
                <c:formatCode>General</c:formatCode>
                <c:ptCount val="40"/>
                <c:pt idx="0">
                  <c:v>88.2</c:v>
                </c:pt>
                <c:pt idx="1">
                  <c:v>92</c:v>
                </c:pt>
                <c:pt idx="2">
                  <c:v>95.2</c:v>
                </c:pt>
                <c:pt idx="3">
                  <c:v>97.3</c:v>
                </c:pt>
                <c:pt idx="4">
                  <c:v>89.5</c:v>
                </c:pt>
                <c:pt idx="5">
                  <c:v>89.5</c:v>
                </c:pt>
                <c:pt idx="6">
                  <c:v>95.1</c:v>
                </c:pt>
                <c:pt idx="7">
                  <c:v>99.8</c:v>
                </c:pt>
                <c:pt idx="8">
                  <c:v>95.1</c:v>
                </c:pt>
                <c:pt idx="9">
                  <c:v>81.8</c:v>
                </c:pt>
                <c:pt idx="10">
                  <c:v>96.2</c:v>
                </c:pt>
                <c:pt idx="11">
                  <c:v>95.5</c:v>
                </c:pt>
                <c:pt idx="12">
                  <c:v>86.1</c:v>
                </c:pt>
                <c:pt idx="13">
                  <c:v>97.7</c:v>
                </c:pt>
                <c:pt idx="14">
                  <c:v>91.5</c:v>
                </c:pt>
                <c:pt idx="15">
                  <c:v>92.1</c:v>
                </c:pt>
                <c:pt idx="16">
                  <c:v>95.1</c:v>
                </c:pt>
                <c:pt idx="17">
                  <c:v>91.1</c:v>
                </c:pt>
                <c:pt idx="18">
                  <c:v>97.3</c:v>
                </c:pt>
                <c:pt idx="19">
                  <c:v>83.1</c:v>
                </c:pt>
                <c:pt idx="20">
                  <c:v>90.3</c:v>
                </c:pt>
                <c:pt idx="21">
                  <c:v>84.4</c:v>
                </c:pt>
                <c:pt idx="22">
                  <c:v>98.6</c:v>
                </c:pt>
                <c:pt idx="23">
                  <c:v>99.7</c:v>
                </c:pt>
                <c:pt idx="24">
                  <c:v>99.1</c:v>
                </c:pt>
                <c:pt idx="25">
                  <c:v>99.5</c:v>
                </c:pt>
                <c:pt idx="26">
                  <c:v>92.8</c:v>
                </c:pt>
                <c:pt idx="27">
                  <c:v>93.8</c:v>
                </c:pt>
                <c:pt idx="28">
                  <c:v>75.599999999999994</c:v>
                </c:pt>
                <c:pt idx="29">
                  <c:v>97.7</c:v>
                </c:pt>
                <c:pt idx="30">
                  <c:v>94.6</c:v>
                </c:pt>
                <c:pt idx="31">
                  <c:v>99.1</c:v>
                </c:pt>
                <c:pt idx="32">
                  <c:v>80.2</c:v>
                </c:pt>
                <c:pt idx="33">
                  <c:v>91.9</c:v>
                </c:pt>
                <c:pt idx="34">
                  <c:v>87.9</c:v>
                </c:pt>
                <c:pt idx="35">
                  <c:v>100</c:v>
                </c:pt>
                <c:pt idx="36">
                  <c:v>93.3</c:v>
                </c:pt>
                <c:pt idx="37">
                  <c:v>85.1</c:v>
                </c:pt>
                <c:pt idx="38">
                  <c:v>93.3</c:v>
                </c:pt>
                <c:pt idx="39">
                  <c:v>78.2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302592"/>
        <c:axId val="76443648"/>
      </c:barChart>
      <c:lineChart>
        <c:grouping val="standard"/>
        <c:varyColors val="0"/>
        <c:ser>
          <c:idx val="1"/>
          <c:order val="1"/>
          <c:tx>
            <c:strRef>
              <c:f>Лист5!$C$1</c:f>
              <c:strCache>
                <c:ptCount val="1"/>
                <c:pt idx="0">
                  <c:v>Процент от числа студентов в СПО (1 курс и ЗВ) - 92%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Лист5!$A$2:$A$41</c:f>
              <c:strCache>
                <c:ptCount val="40"/>
                <c:pt idx="0">
                  <c:v>ГАПОУ ВО Высшая государственная инженерно-техническая школа (колледж) имени Д.К. Советкина»</c:v>
                </c:pt>
                <c:pt idx="1">
                  <c:v>ГБПОУ ВО "Владимирский индустриальный колледж" (ВИК)</c:v>
                </c:pt>
                <c:pt idx="2">
                  <c:v>ГБПОУ ВО "Владимирский педагогический колледж" (ВПедК)</c:v>
                </c:pt>
                <c:pt idx="3">
                  <c:v>ГБПОУ ВО "Владимирский политехнический колледж"  (ВПолК)</c:v>
                </c:pt>
                <c:pt idx="4">
                  <c:v>ГАПОУ ВО "Владимирский строительный колледж"   (ВСК)</c:v>
                </c:pt>
                <c:pt idx="5">
                  <c:v>ГБПОУ ВО "Владимирский химико-механический колледж"  (ВХМК)</c:v>
                </c:pt>
                <c:pt idx="6">
                  <c:v>ГАПОУ ВО "Владимирский технологический колледж"  (ВТК)</c:v>
                </c:pt>
                <c:pt idx="7">
                  <c:v>ГАПОУ ВО "Владимирский экономико-технологический колледж"  (ВЭТК)</c:v>
                </c:pt>
                <c:pt idx="8">
                  <c:v>ГБПОУ ВО "Владимирский базовый медицинский колледж"   (ВБМК)</c:v>
                </c:pt>
                <c:pt idx="9">
                  <c:v>ГБПОУ ВО "Владимирский аграрный колледж" (ВАК)</c:v>
                </c:pt>
                <c:pt idx="10">
                  <c:v>АН ПОО ВО "Владимирский техникум экономики и права Владкоопсоюза" (ВТЭП)</c:v>
                </c:pt>
                <c:pt idx="11">
                  <c:v>ГБПОУ ВО "Владимирский областной колледж культуры"   (ВОККИ)</c:v>
                </c:pt>
                <c:pt idx="12">
                  <c:v>ГБПОУ ВО "Владимирский областной музыкальный колледж"    (ВОМК)</c:v>
                </c:pt>
                <c:pt idx="13">
                  <c:v>УСПО ВО "Владимирский техникум туризма" (ВТТ)</c:v>
                </c:pt>
                <c:pt idx="14">
                  <c:v>ГБПОУ ВО "Александровский промышленно-правовой колледж"  (АППК)</c:v>
                </c:pt>
                <c:pt idx="15">
                  <c:v>ГБПОУ ВО "Александровский медицинский колледж"  (АМедК)</c:v>
                </c:pt>
                <c:pt idx="16">
                  <c:v>ГАПОУ ВО "Вязниковский технико-экономический колледж"  (ВТЭК)</c:v>
                </c:pt>
                <c:pt idx="17">
                  <c:v>ГАПОУ ВО "Гусевской стекольный колледж" (ГСК)</c:v>
                </c:pt>
                <c:pt idx="18">
                  <c:v>ГБПОУ ВО "Киржачский колледж технологий и сервиса"   (ККТС)</c:v>
                </c:pt>
                <c:pt idx="19">
                  <c:v>ГБПОУ ВО "Ковровский промышленно-гуманитарный колледж"  (КПГК)</c:v>
                </c:pt>
                <c:pt idx="20">
                  <c:v>ГБПОУ ВО "Ковровский медицинский колледж"  (КМедК)</c:v>
                </c:pt>
                <c:pt idx="21">
                  <c:v>ГБПОУ ВО "Ковровский транспортный колледж"  (КТК)</c:v>
                </c:pt>
                <c:pt idx="22">
                  <c:v>ГБПОУ ВО "Кольчугинский политехнический колледж"  (КПолК)</c:v>
                </c:pt>
                <c:pt idx="23">
                  <c:v>ГБПОУ ВО "Муромский колледж радиоэлектронного приборостоения"</c:v>
                </c:pt>
                <c:pt idx="24">
                  <c:v>ГБПОУ ВО "Муромский индустриальный колледж"</c:v>
                </c:pt>
                <c:pt idx="25">
                  <c:v>ГБПОУ ВО "Муромский промышленно-гуманитарный колледж"</c:v>
                </c:pt>
                <c:pt idx="26">
                  <c:v>ГБПОУ ВО "Муромский педагогический колледж" (МПедК)</c:v>
                </c:pt>
                <c:pt idx="27">
                  <c:v>ГБПОУ ВО "Муромский медицинский колледж"  (ММедК)</c:v>
                </c:pt>
                <c:pt idx="28">
                  <c:v>ГБПОУ ВО "Муромцевский лесотехнический техникум"  (МЛТТ)</c:v>
                </c:pt>
                <c:pt idx="29">
                  <c:v>ГАПОУ ВО "Никологорский аграрно-промышленный колледж"   (НАПК)</c:v>
                </c:pt>
                <c:pt idx="30">
                  <c:v>ГБПОУ ВО "Петушинский промышленно-гуманитарный колледж"  (ППГК)</c:v>
                </c:pt>
                <c:pt idx="31">
                  <c:v>ГБПОУ ВО "Суздальский индустриально-гуманитарный колледж"  (СИГК)</c:v>
                </c:pt>
                <c:pt idx="32">
                  <c:v>ГБПОУ ВО "Юрьев-Польский индустриально-гуманитарный колледж"   (ЮПИГК)</c:v>
                </c:pt>
                <c:pt idx="33">
                  <c:v>ЧПОУ ВО "Социально-гуманитарный колледж"  (СГК)</c:v>
                </c:pt>
                <c:pt idx="34">
                  <c:v>ФГБОУ ВО "Колледж инновационных технологий и предпринимательства" при ВлГУ   (КИТП)</c:v>
                </c:pt>
                <c:pt idx="35">
                  <c:v>ФГБОУ ВО "Ковровская государственная технологическая академия им. В.А.Дегтярева "Энергомеханический колледж"  (КГТА)  </c:v>
                </c:pt>
                <c:pt idx="36">
                  <c:v>ФГБОУ ВО "Муромский институт" (филиал) ВлГУ   (МИВлГУ)</c:v>
                </c:pt>
                <c:pt idx="37">
                  <c:v>ФГБОУ ВО" Мстерский институт лаковой миниатюры Высшая школа народных искусств"  (МИЛМЖ ВШНИ)</c:v>
                </c:pt>
                <c:pt idx="38">
                  <c:v>ФГБОУ ВО Суздальский филиал "Санкт-Петербургский государственный институт культуры "   (СПбГИК)</c:v>
                </c:pt>
                <c:pt idx="39">
                  <c:v>ФГБОУ ВО Владимирский филиал "Финансовых университет при правительстве РФ" (Финуниверситет)</c:v>
                </c:pt>
              </c:strCache>
            </c:strRef>
          </c:cat>
          <c:val>
            <c:numRef>
              <c:f>Лист5!$C$2:$C$41</c:f>
              <c:numCache>
                <c:formatCode>General</c:formatCode>
                <c:ptCount val="40"/>
                <c:pt idx="0">
                  <c:v>92</c:v>
                </c:pt>
                <c:pt idx="1">
                  <c:v>92</c:v>
                </c:pt>
                <c:pt idx="2">
                  <c:v>92</c:v>
                </c:pt>
                <c:pt idx="3">
                  <c:v>92</c:v>
                </c:pt>
                <c:pt idx="4">
                  <c:v>92</c:v>
                </c:pt>
                <c:pt idx="5">
                  <c:v>92</c:v>
                </c:pt>
                <c:pt idx="6">
                  <c:v>92</c:v>
                </c:pt>
                <c:pt idx="7">
                  <c:v>92</c:v>
                </c:pt>
                <c:pt idx="8">
                  <c:v>92</c:v>
                </c:pt>
                <c:pt idx="9">
                  <c:v>92</c:v>
                </c:pt>
                <c:pt idx="10">
                  <c:v>92</c:v>
                </c:pt>
                <c:pt idx="11">
                  <c:v>92</c:v>
                </c:pt>
                <c:pt idx="12">
                  <c:v>92</c:v>
                </c:pt>
                <c:pt idx="13">
                  <c:v>92</c:v>
                </c:pt>
                <c:pt idx="14">
                  <c:v>92</c:v>
                </c:pt>
                <c:pt idx="15">
                  <c:v>92</c:v>
                </c:pt>
                <c:pt idx="16">
                  <c:v>92</c:v>
                </c:pt>
                <c:pt idx="17">
                  <c:v>92</c:v>
                </c:pt>
                <c:pt idx="18">
                  <c:v>92</c:v>
                </c:pt>
                <c:pt idx="19">
                  <c:v>92</c:v>
                </c:pt>
                <c:pt idx="20">
                  <c:v>92</c:v>
                </c:pt>
                <c:pt idx="21">
                  <c:v>92</c:v>
                </c:pt>
                <c:pt idx="22">
                  <c:v>92</c:v>
                </c:pt>
                <c:pt idx="23">
                  <c:v>92</c:v>
                </c:pt>
                <c:pt idx="24">
                  <c:v>92</c:v>
                </c:pt>
                <c:pt idx="25">
                  <c:v>92</c:v>
                </c:pt>
                <c:pt idx="26">
                  <c:v>92</c:v>
                </c:pt>
                <c:pt idx="27">
                  <c:v>92</c:v>
                </c:pt>
                <c:pt idx="28">
                  <c:v>92</c:v>
                </c:pt>
                <c:pt idx="29">
                  <c:v>92</c:v>
                </c:pt>
                <c:pt idx="30">
                  <c:v>92</c:v>
                </c:pt>
                <c:pt idx="31">
                  <c:v>92</c:v>
                </c:pt>
                <c:pt idx="32">
                  <c:v>92</c:v>
                </c:pt>
                <c:pt idx="33">
                  <c:v>92</c:v>
                </c:pt>
                <c:pt idx="34">
                  <c:v>92</c:v>
                </c:pt>
                <c:pt idx="35">
                  <c:v>92</c:v>
                </c:pt>
                <c:pt idx="36">
                  <c:v>92</c:v>
                </c:pt>
                <c:pt idx="37">
                  <c:v>92</c:v>
                </c:pt>
                <c:pt idx="38">
                  <c:v>92</c:v>
                </c:pt>
                <c:pt idx="39">
                  <c:v>92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6302592"/>
        <c:axId val="76443648"/>
      </c:lineChart>
      <c:catAx>
        <c:axId val="7630259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700"/>
            </a:pPr>
            <a:endParaRPr lang="ru-RU"/>
          </a:p>
        </c:txPr>
        <c:crossAx val="76443648"/>
        <c:crosses val="autoZero"/>
        <c:auto val="1"/>
        <c:lblAlgn val="ctr"/>
        <c:lblOffset val="100"/>
        <c:noMultiLvlLbl val="0"/>
      </c:catAx>
      <c:valAx>
        <c:axId val="7644364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763025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590488044664526"/>
          <c:y val="0.29281574803149607"/>
          <c:w val="0.13722226731967782"/>
          <c:h val="0.20036850393700786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Сравнение</a:t>
            </a:r>
            <a:r>
              <a:rPr lang="ru-RU" sz="1400" baseline="0" dirty="0" smtClean="0">
                <a:latin typeface="Times New Roman" pitchFamily="18" charset="0"/>
                <a:cs typeface="Times New Roman" pitchFamily="18" charset="0"/>
              </a:rPr>
              <a:t> результатов  КУ ОГЭ 2022 г. и </a:t>
            </a:r>
          </a:p>
          <a:p>
            <a:pPr>
              <a:defRPr/>
            </a:pPr>
            <a:r>
              <a:rPr lang="ru-RU" sz="1400" baseline="0" dirty="0" smtClean="0">
                <a:latin typeface="Times New Roman" pitchFamily="18" charset="0"/>
                <a:cs typeface="Times New Roman" pitchFamily="18" charset="0"/>
              </a:rPr>
              <a:t>ВПР ЗВ 2023 г.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Лист5!$B$163</c:f>
              <c:strCache>
                <c:ptCount val="1"/>
                <c:pt idx="0">
                  <c:v>ОГЭ 2022 г.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Лист5!$A$164:$A$173</c:f>
              <c:strCache>
                <c:ptCount val="10"/>
                <c:pt idx="0">
                  <c:v>Математика</c:v>
                </c:pt>
                <c:pt idx="1">
                  <c:v>Физика</c:v>
                </c:pt>
                <c:pt idx="2">
                  <c:v>Химия</c:v>
                </c:pt>
                <c:pt idx="3">
                  <c:v>Биология</c:v>
                </c:pt>
                <c:pt idx="4">
                  <c:v>Английский язык</c:v>
                </c:pt>
                <c:pt idx="5">
                  <c:v>Русский язык</c:v>
                </c:pt>
                <c:pt idx="6">
                  <c:v>ОиВТ</c:v>
                </c:pt>
                <c:pt idx="7">
                  <c:v>История</c:v>
                </c:pt>
                <c:pt idx="8">
                  <c:v>География</c:v>
                </c:pt>
                <c:pt idx="9">
                  <c:v>Обществознание</c:v>
                </c:pt>
              </c:strCache>
            </c:strRef>
          </c:cat>
          <c:val>
            <c:numRef>
              <c:f>Лист5!$B$164:$B$173</c:f>
              <c:numCache>
                <c:formatCode>General</c:formatCode>
                <c:ptCount val="10"/>
                <c:pt idx="0">
                  <c:v>33.9</c:v>
                </c:pt>
                <c:pt idx="1">
                  <c:v>60.9</c:v>
                </c:pt>
                <c:pt idx="2">
                  <c:v>67.09</c:v>
                </c:pt>
                <c:pt idx="3">
                  <c:v>47.7</c:v>
                </c:pt>
                <c:pt idx="4">
                  <c:v>68.2</c:v>
                </c:pt>
                <c:pt idx="5">
                  <c:v>64.3</c:v>
                </c:pt>
                <c:pt idx="6">
                  <c:v>39.299999999999997</c:v>
                </c:pt>
                <c:pt idx="7">
                  <c:v>46.3</c:v>
                </c:pt>
                <c:pt idx="8">
                  <c:v>45.1</c:v>
                </c:pt>
                <c:pt idx="9">
                  <c:v>38.200000000000003</c:v>
                </c:pt>
              </c:numCache>
            </c:numRef>
          </c:val>
        </c:ser>
        <c:ser>
          <c:idx val="1"/>
          <c:order val="1"/>
          <c:tx>
            <c:strRef>
              <c:f>Лист5!$C$163</c:f>
              <c:strCache>
                <c:ptCount val="1"/>
                <c:pt idx="0">
                  <c:v>ЗВ 2023 г.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Лист5!$A$164:$A$173</c:f>
              <c:strCache>
                <c:ptCount val="10"/>
                <c:pt idx="0">
                  <c:v>Математика</c:v>
                </c:pt>
                <c:pt idx="1">
                  <c:v>Физика</c:v>
                </c:pt>
                <c:pt idx="2">
                  <c:v>Химия</c:v>
                </c:pt>
                <c:pt idx="3">
                  <c:v>Биология</c:v>
                </c:pt>
                <c:pt idx="4">
                  <c:v>Английский язык</c:v>
                </c:pt>
                <c:pt idx="5">
                  <c:v>Русский язык</c:v>
                </c:pt>
                <c:pt idx="6">
                  <c:v>ОиВТ</c:v>
                </c:pt>
                <c:pt idx="7">
                  <c:v>История</c:v>
                </c:pt>
                <c:pt idx="8">
                  <c:v>География</c:v>
                </c:pt>
                <c:pt idx="9">
                  <c:v>Обществознание</c:v>
                </c:pt>
              </c:strCache>
            </c:strRef>
          </c:cat>
          <c:val>
            <c:numRef>
              <c:f>Лист5!$C$164:$C$173</c:f>
              <c:numCache>
                <c:formatCode>General</c:formatCode>
                <c:ptCount val="10"/>
                <c:pt idx="0">
                  <c:v>29.3</c:v>
                </c:pt>
                <c:pt idx="1">
                  <c:v>39.1</c:v>
                </c:pt>
                <c:pt idx="2">
                  <c:v>44.7</c:v>
                </c:pt>
                <c:pt idx="3">
                  <c:v>44.9</c:v>
                </c:pt>
                <c:pt idx="4">
                  <c:v>50</c:v>
                </c:pt>
                <c:pt idx="5">
                  <c:v>74.400000000000006</c:v>
                </c:pt>
                <c:pt idx="6">
                  <c:v>47.9</c:v>
                </c:pt>
                <c:pt idx="7">
                  <c:v>49.5</c:v>
                </c:pt>
                <c:pt idx="8">
                  <c:v>77.010000000000005</c:v>
                </c:pt>
                <c:pt idx="9">
                  <c:v>73.7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3847424"/>
        <c:axId val="83849216"/>
        <c:axId val="0"/>
      </c:bar3DChart>
      <c:catAx>
        <c:axId val="8384742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3849216"/>
        <c:crosses val="autoZero"/>
        <c:auto val="1"/>
        <c:lblAlgn val="ctr"/>
        <c:lblOffset val="100"/>
        <c:noMultiLvlLbl val="0"/>
      </c:catAx>
      <c:valAx>
        <c:axId val="8384921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838474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127566774741398"/>
          <c:y val="0.30213418635170602"/>
          <c:w val="0.1940184498996449"/>
          <c:h val="0.31299353205849267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400" b="1" i="0" baseline="0" dirty="0" smtClean="0">
                <a:effectLst/>
                <a:latin typeface="Times New Roman" pitchFamily="18" charset="0"/>
                <a:cs typeface="Times New Roman" pitchFamily="18" charset="0"/>
              </a:rPr>
              <a:t>Сравнение результатов КУ ОГЭ 2023 г. и </a:t>
            </a:r>
            <a:endParaRPr lang="ru-RU" sz="14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400" b="1" i="0" baseline="0" dirty="0" smtClean="0">
                <a:effectLst/>
                <a:latin typeface="Times New Roman" pitchFamily="18" charset="0"/>
                <a:cs typeface="Times New Roman" pitchFamily="18" charset="0"/>
              </a:rPr>
              <a:t>ВПР 1 курс 2023 г.</a:t>
            </a:r>
            <a:endParaRPr lang="ru-RU" sz="14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Лист5!$B$191</c:f>
              <c:strCache>
                <c:ptCount val="1"/>
                <c:pt idx="0">
                  <c:v>ОГЭ 2023 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Лист5!$A$192:$A$200</c:f>
              <c:strCache>
                <c:ptCount val="9"/>
                <c:pt idx="0">
                  <c:v> Математика (базовый уровень)</c:v>
                </c:pt>
                <c:pt idx="1">
                  <c:v>Физика</c:v>
                </c:pt>
                <c:pt idx="2">
                  <c:v>Химия</c:v>
                </c:pt>
                <c:pt idx="3">
                  <c:v>Информатика и ИКТ</c:v>
                </c:pt>
                <c:pt idx="4">
                  <c:v>Биология</c:v>
                </c:pt>
                <c:pt idx="5">
                  <c:v>История</c:v>
                </c:pt>
                <c:pt idx="6">
                  <c:v>География</c:v>
                </c:pt>
                <c:pt idx="7">
                  <c:v>Обществознание</c:v>
                </c:pt>
                <c:pt idx="8">
                  <c:v>Русский язык</c:v>
                </c:pt>
              </c:strCache>
            </c:strRef>
          </c:cat>
          <c:val>
            <c:numRef>
              <c:f>Лист5!$B$192:$B$200</c:f>
              <c:numCache>
                <c:formatCode>General</c:formatCode>
                <c:ptCount val="9"/>
                <c:pt idx="0">
                  <c:v>43.8</c:v>
                </c:pt>
                <c:pt idx="1">
                  <c:v>48</c:v>
                </c:pt>
                <c:pt idx="2">
                  <c:v>77.900000000000006</c:v>
                </c:pt>
                <c:pt idx="3">
                  <c:v>41.5</c:v>
                </c:pt>
                <c:pt idx="4">
                  <c:v>65.599999999999994</c:v>
                </c:pt>
                <c:pt idx="5">
                  <c:v>58.2</c:v>
                </c:pt>
                <c:pt idx="6">
                  <c:v>54.8</c:v>
                </c:pt>
                <c:pt idx="7">
                  <c:v>44.9</c:v>
                </c:pt>
                <c:pt idx="8">
                  <c:v>61</c:v>
                </c:pt>
              </c:numCache>
            </c:numRef>
          </c:val>
        </c:ser>
        <c:ser>
          <c:idx val="1"/>
          <c:order val="1"/>
          <c:tx>
            <c:strRef>
              <c:f>Лист5!$C$191</c:f>
              <c:strCache>
                <c:ptCount val="1"/>
                <c:pt idx="0">
                  <c:v>ВПР СПО 1курс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Лист5!$A$192:$A$200</c:f>
              <c:strCache>
                <c:ptCount val="9"/>
                <c:pt idx="0">
                  <c:v> Математика (базовый уровень)</c:v>
                </c:pt>
                <c:pt idx="1">
                  <c:v>Физика</c:v>
                </c:pt>
                <c:pt idx="2">
                  <c:v>Химия</c:v>
                </c:pt>
                <c:pt idx="3">
                  <c:v>Информатика и ИКТ</c:v>
                </c:pt>
                <c:pt idx="4">
                  <c:v>Биология</c:v>
                </c:pt>
                <c:pt idx="5">
                  <c:v>История</c:v>
                </c:pt>
                <c:pt idx="6">
                  <c:v>География</c:v>
                </c:pt>
                <c:pt idx="7">
                  <c:v>Обществознание</c:v>
                </c:pt>
                <c:pt idx="8">
                  <c:v>Русский язык</c:v>
                </c:pt>
              </c:strCache>
            </c:strRef>
          </c:cat>
          <c:val>
            <c:numRef>
              <c:f>Лист5!$C$192:$C$200</c:f>
              <c:numCache>
                <c:formatCode>General</c:formatCode>
                <c:ptCount val="9"/>
                <c:pt idx="0">
                  <c:v>36.4</c:v>
                </c:pt>
                <c:pt idx="1">
                  <c:v>29.7</c:v>
                </c:pt>
                <c:pt idx="2">
                  <c:v>35.200000000000003</c:v>
                </c:pt>
                <c:pt idx="3">
                  <c:v>30.4</c:v>
                </c:pt>
                <c:pt idx="4">
                  <c:v>36.4</c:v>
                </c:pt>
                <c:pt idx="5">
                  <c:v>57.9</c:v>
                </c:pt>
                <c:pt idx="6">
                  <c:v>48</c:v>
                </c:pt>
                <c:pt idx="7">
                  <c:v>65.400000000000006</c:v>
                </c:pt>
                <c:pt idx="8">
                  <c:v>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3961728"/>
        <c:axId val="83963264"/>
        <c:axId val="0"/>
      </c:bar3DChart>
      <c:catAx>
        <c:axId val="8396172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3963264"/>
        <c:crosses val="autoZero"/>
        <c:auto val="1"/>
        <c:lblAlgn val="ctr"/>
        <c:lblOffset val="100"/>
        <c:noMultiLvlLbl val="0"/>
      </c:catAx>
      <c:valAx>
        <c:axId val="8396326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839617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894935008123982"/>
          <c:y val="0.27118145704759877"/>
          <c:w val="0.15914588801399826"/>
          <c:h val="0.30442753777399445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600" b="1" i="0" baseline="0" dirty="0" smtClean="0">
                <a:effectLst/>
                <a:latin typeface="Times New Roman" pitchFamily="18" charset="0"/>
                <a:cs typeface="Times New Roman" pitchFamily="18" charset="0"/>
              </a:rPr>
              <a:t>Участие СПО в ВПР по биологии, 2023 г.</a:t>
            </a:r>
            <a:endParaRPr lang="ru-RU" sz="16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Лист5!$B$47</c:f>
              <c:strCache>
                <c:ptCount val="1"/>
                <c:pt idx="0">
                  <c:v>Участие в ВПР по биологии, %</c:v>
                </c:pt>
              </c:strCache>
            </c:strRef>
          </c:tx>
          <c:invertIfNegative val="0"/>
          <c:cat>
            <c:strRef>
              <c:f>Лист5!$A$48:$A$62</c:f>
              <c:strCache>
                <c:ptCount val="15"/>
                <c:pt idx="0">
                  <c:v>ГБПОУ ВО "Владимирский базовый медицинский колледж"   (ВБМК)</c:v>
                </c:pt>
                <c:pt idx="1">
                  <c:v>ГБПОУ ВО "Владимирский аграрный колледж" (ВАК)</c:v>
                </c:pt>
                <c:pt idx="2">
                  <c:v>АН ПОО ВО "Владимирский техникум экономики и права Владкоопсоюза" (ВТЭП)</c:v>
                </c:pt>
                <c:pt idx="3">
                  <c:v>ГБПОУ ВО "Александровский медицинский колледж"  (АМедК)</c:v>
                </c:pt>
                <c:pt idx="4">
                  <c:v>ГАПОУ ВО "Вязниковский технико-экономический колледж"  (ВТЭК)</c:v>
                </c:pt>
                <c:pt idx="5">
                  <c:v>ГАПОУ ВО "Гусевской стекольный колледж" (ГСК)</c:v>
                </c:pt>
                <c:pt idx="6">
                  <c:v>ГБПОУ ВО "Ковровский медицинский колледж"  (КМедК)</c:v>
                </c:pt>
                <c:pt idx="7">
                  <c:v>ГБПОУ ВО "Муромский промышленно-гуманитарный колледж"</c:v>
                </c:pt>
                <c:pt idx="8">
                  <c:v>ГБПОУ ВО "Муромский педагогический колледж" (МПедК)</c:v>
                </c:pt>
                <c:pt idx="9">
                  <c:v>ГБПОУ ВО "Муромский медицинский колледж"  (ММедК)</c:v>
                </c:pt>
                <c:pt idx="10">
                  <c:v>ГБПОУ ВО "Муромцевский лесотехнический техникум"  (МЛТТ)</c:v>
                </c:pt>
                <c:pt idx="11">
                  <c:v>ГАПОУ ВО "Никологорский аграрно-промышленный колледж"   (НАПК)</c:v>
                </c:pt>
                <c:pt idx="12">
                  <c:v>ГБПОУ ВО "Петушинский промышленно-гуманитарный колледж"  (ППГК)</c:v>
                </c:pt>
                <c:pt idx="13">
                  <c:v>ГБПОУ ВО "Юрьев-Польский индустриально-гуманитарный колледж"   (ЮПИГК)</c:v>
                </c:pt>
                <c:pt idx="14">
                  <c:v>ФГБОУ ВО "Колледж инновационных технологий и предпринимательства" при ВлГУ   (КИТП)</c:v>
                </c:pt>
              </c:strCache>
            </c:strRef>
          </c:cat>
          <c:val>
            <c:numRef>
              <c:f>Лист5!$B$48:$B$62</c:f>
              <c:numCache>
                <c:formatCode>General</c:formatCode>
                <c:ptCount val="15"/>
                <c:pt idx="0">
                  <c:v>91.1</c:v>
                </c:pt>
                <c:pt idx="1">
                  <c:v>46.5</c:v>
                </c:pt>
                <c:pt idx="2">
                  <c:v>2.2999999999999998</c:v>
                </c:pt>
                <c:pt idx="3">
                  <c:v>95.2</c:v>
                </c:pt>
                <c:pt idx="4">
                  <c:v>0</c:v>
                </c:pt>
                <c:pt idx="5">
                  <c:v>6.6</c:v>
                </c:pt>
                <c:pt idx="6">
                  <c:v>88.7</c:v>
                </c:pt>
                <c:pt idx="7">
                  <c:v>11.5</c:v>
                </c:pt>
                <c:pt idx="8">
                  <c:v>21.8</c:v>
                </c:pt>
                <c:pt idx="9">
                  <c:v>94.2</c:v>
                </c:pt>
                <c:pt idx="10">
                  <c:v>13.9</c:v>
                </c:pt>
                <c:pt idx="11">
                  <c:v>10</c:v>
                </c:pt>
                <c:pt idx="12">
                  <c:v>17</c:v>
                </c:pt>
                <c:pt idx="13">
                  <c:v>14.8</c:v>
                </c:pt>
                <c:pt idx="14">
                  <c:v>4.8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486528"/>
        <c:axId val="76488064"/>
      </c:barChart>
      <c:lineChart>
        <c:grouping val="standard"/>
        <c:varyColors val="0"/>
        <c:ser>
          <c:idx val="1"/>
          <c:order val="1"/>
          <c:tx>
            <c:strRef>
              <c:f>Лист5!$C$47</c:f>
              <c:strCache>
                <c:ptCount val="1"/>
                <c:pt idx="0">
                  <c:v>Процент от числа участников ВПР -  8%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Лист5!$A$48:$A$62</c:f>
              <c:strCache>
                <c:ptCount val="15"/>
                <c:pt idx="0">
                  <c:v>ГБПОУ ВО "Владимирский базовый медицинский колледж"   (ВБМК)</c:v>
                </c:pt>
                <c:pt idx="1">
                  <c:v>ГБПОУ ВО "Владимирский аграрный колледж" (ВАК)</c:v>
                </c:pt>
                <c:pt idx="2">
                  <c:v>АН ПОО ВО "Владимирский техникум экономики и права Владкоопсоюза" (ВТЭП)</c:v>
                </c:pt>
                <c:pt idx="3">
                  <c:v>ГБПОУ ВО "Александровский медицинский колледж"  (АМедК)</c:v>
                </c:pt>
                <c:pt idx="4">
                  <c:v>ГАПОУ ВО "Вязниковский технико-экономический колледж"  (ВТЭК)</c:v>
                </c:pt>
                <c:pt idx="5">
                  <c:v>ГАПОУ ВО "Гусевской стекольный колледж" (ГСК)</c:v>
                </c:pt>
                <c:pt idx="6">
                  <c:v>ГБПОУ ВО "Ковровский медицинский колледж"  (КМедК)</c:v>
                </c:pt>
                <c:pt idx="7">
                  <c:v>ГБПОУ ВО "Муромский промышленно-гуманитарный колледж"</c:v>
                </c:pt>
                <c:pt idx="8">
                  <c:v>ГБПОУ ВО "Муромский педагогический колледж" (МПедК)</c:v>
                </c:pt>
                <c:pt idx="9">
                  <c:v>ГБПОУ ВО "Муромский медицинский колледж"  (ММедК)</c:v>
                </c:pt>
                <c:pt idx="10">
                  <c:v>ГБПОУ ВО "Муромцевский лесотехнический техникум"  (МЛТТ)</c:v>
                </c:pt>
                <c:pt idx="11">
                  <c:v>ГАПОУ ВО "Никологорский аграрно-промышленный колледж"   (НАПК)</c:v>
                </c:pt>
                <c:pt idx="12">
                  <c:v>ГБПОУ ВО "Петушинский промышленно-гуманитарный колледж"  (ППГК)</c:v>
                </c:pt>
                <c:pt idx="13">
                  <c:v>ГБПОУ ВО "Юрьев-Польский индустриально-гуманитарный колледж"   (ЮПИГК)</c:v>
                </c:pt>
                <c:pt idx="14">
                  <c:v>ФГБОУ ВО "Колледж инновационных технологий и предпринимательства" при ВлГУ   (КИТП)</c:v>
                </c:pt>
              </c:strCache>
            </c:strRef>
          </c:cat>
          <c:val>
            <c:numRef>
              <c:f>Лист5!$C$48:$C$62</c:f>
              <c:numCache>
                <c:formatCode>General</c:formatCode>
                <c:ptCount val="15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  <c:pt idx="5">
                  <c:v>8</c:v>
                </c:pt>
                <c:pt idx="6">
                  <c:v>8</c:v>
                </c:pt>
                <c:pt idx="7">
                  <c:v>8</c:v>
                </c:pt>
                <c:pt idx="8">
                  <c:v>8</c:v>
                </c:pt>
                <c:pt idx="9">
                  <c:v>8</c:v>
                </c:pt>
                <c:pt idx="10">
                  <c:v>8</c:v>
                </c:pt>
                <c:pt idx="11">
                  <c:v>8</c:v>
                </c:pt>
                <c:pt idx="12">
                  <c:v>8</c:v>
                </c:pt>
                <c:pt idx="13">
                  <c:v>8</c:v>
                </c:pt>
                <c:pt idx="14">
                  <c:v>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6486528"/>
        <c:axId val="76488064"/>
      </c:lineChart>
      <c:catAx>
        <c:axId val="7648652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7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6488064"/>
        <c:crosses val="autoZero"/>
        <c:auto val="1"/>
        <c:lblAlgn val="ctr"/>
        <c:lblOffset val="100"/>
        <c:noMultiLvlLbl val="0"/>
      </c:catAx>
      <c:valAx>
        <c:axId val="7648806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764865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361111111111114"/>
          <c:y val="0.19593358121901433"/>
          <c:w val="0.32972222222222225"/>
          <c:h val="0.44135024788568095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b="1" i="0" baseline="0" dirty="0" smtClean="0">
                <a:effectLst/>
                <a:latin typeface="Times New Roman" pitchFamily="18" charset="0"/>
                <a:cs typeface="Times New Roman" pitchFamily="18" charset="0"/>
              </a:rPr>
              <a:t>Участие СПО в ВПР по истории, 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b="1" i="0" baseline="0" dirty="0" smtClean="0">
                <a:effectLst/>
                <a:latin typeface="Times New Roman" pitchFamily="18" charset="0"/>
                <a:cs typeface="Times New Roman" pitchFamily="18" charset="0"/>
              </a:rPr>
              <a:t>2023 г.</a:t>
            </a:r>
            <a:endParaRPr lang="ru-RU" sz="14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600" dirty="0"/>
          </a:p>
        </c:rich>
      </c:tx>
      <c:layout>
        <c:manualLayout>
          <c:xMode val="edge"/>
          <c:yMode val="edge"/>
          <c:x val="0.15201377952755907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1988407699037624E-2"/>
          <c:y val="0.16609986251718536"/>
          <c:w val="0.53912270341207347"/>
          <c:h val="0.463375556316330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Лист5!$B$73</c:f>
              <c:strCache>
                <c:ptCount val="1"/>
                <c:pt idx="0">
                  <c:v>Участие в ВПР по истории, %</c:v>
                </c:pt>
              </c:strCache>
            </c:strRef>
          </c:tx>
          <c:invertIfNegative val="0"/>
          <c:cat>
            <c:strRef>
              <c:f>Лист5!$A$74:$A$78</c:f>
              <c:strCache>
                <c:ptCount val="5"/>
                <c:pt idx="0">
                  <c:v>ГБПОУ ВО "Владимирский областной колледж культуры"   (ВОККИ)</c:v>
                </c:pt>
                <c:pt idx="1">
                  <c:v>ГБПОУ ВО "Владимирский областной музыкальный колледж"    (ВОМК)</c:v>
                </c:pt>
                <c:pt idx="2">
                  <c:v>ГБПОУ ВО "Муромский педагогический колледж" (МПедК)</c:v>
                </c:pt>
                <c:pt idx="3">
                  <c:v>ГБПОУ ВО "Муромский медицинский колледж"  (ММедК)</c:v>
                </c:pt>
                <c:pt idx="4">
                  <c:v>ФГБОУ ВО" Мстерский институт лаковой миниатюры Высшая школа народных искусств"  (МИЛМЖ ВШНИ)</c:v>
                </c:pt>
              </c:strCache>
            </c:strRef>
          </c:cat>
          <c:val>
            <c:numRef>
              <c:f>Лист5!$B$74:$B$78</c:f>
              <c:numCache>
                <c:formatCode>General</c:formatCode>
                <c:ptCount val="5"/>
                <c:pt idx="0">
                  <c:v>48.1</c:v>
                </c:pt>
                <c:pt idx="1">
                  <c:v>42.5</c:v>
                </c:pt>
                <c:pt idx="2">
                  <c:v>6.2</c:v>
                </c:pt>
                <c:pt idx="3">
                  <c:v>10.199999999999999</c:v>
                </c:pt>
                <c:pt idx="4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509952"/>
        <c:axId val="76511488"/>
      </c:barChart>
      <c:lineChart>
        <c:grouping val="standard"/>
        <c:varyColors val="0"/>
        <c:ser>
          <c:idx val="1"/>
          <c:order val="1"/>
          <c:tx>
            <c:strRef>
              <c:f>Лист5!$C$73</c:f>
              <c:strCache>
                <c:ptCount val="1"/>
                <c:pt idx="0">
                  <c:v>Процент от числа участников ВПР - 1,3%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Лист5!$A$74:$A$78</c:f>
              <c:strCache>
                <c:ptCount val="5"/>
                <c:pt idx="0">
                  <c:v>ГБПОУ ВО "Владимирский областной колледж культуры"   (ВОККИ)</c:v>
                </c:pt>
                <c:pt idx="1">
                  <c:v>ГБПОУ ВО "Владимирский областной музыкальный колледж"    (ВОМК)</c:v>
                </c:pt>
                <c:pt idx="2">
                  <c:v>ГБПОУ ВО "Муромский педагогический колледж" (МПедК)</c:v>
                </c:pt>
                <c:pt idx="3">
                  <c:v>ГБПОУ ВО "Муромский медицинский колледж"  (ММедК)</c:v>
                </c:pt>
                <c:pt idx="4">
                  <c:v>ФГБОУ ВО" Мстерский институт лаковой миниатюры Высшая школа народных искусств"  (МИЛМЖ ВШНИ)</c:v>
                </c:pt>
              </c:strCache>
            </c:strRef>
          </c:cat>
          <c:val>
            <c:numRef>
              <c:f>Лист5!$C$74:$C$78</c:f>
              <c:numCache>
                <c:formatCode>General</c:formatCode>
                <c:ptCount val="5"/>
                <c:pt idx="0">
                  <c:v>1.3</c:v>
                </c:pt>
                <c:pt idx="1">
                  <c:v>1.3</c:v>
                </c:pt>
                <c:pt idx="2">
                  <c:v>1.3</c:v>
                </c:pt>
                <c:pt idx="3">
                  <c:v>1.3</c:v>
                </c:pt>
                <c:pt idx="4">
                  <c:v>1.3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6509952"/>
        <c:axId val="76511488"/>
      </c:lineChart>
      <c:catAx>
        <c:axId val="7650995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7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6511488"/>
        <c:crosses val="autoZero"/>
        <c:auto val="1"/>
        <c:lblAlgn val="ctr"/>
        <c:lblOffset val="100"/>
        <c:noMultiLvlLbl val="0"/>
      </c:catAx>
      <c:valAx>
        <c:axId val="7651148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765099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722222222222219"/>
          <c:y val="0.22371135899679212"/>
          <c:w val="0.28611111111111109"/>
          <c:h val="0.41357247010790316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ru-RU" sz="1600" b="1" i="0" baseline="0" dirty="0" smtClean="0">
                <a:effectLst/>
                <a:latin typeface="Times New Roman" pitchFamily="18" charset="0"/>
                <a:cs typeface="Times New Roman" pitchFamily="18" charset="0"/>
              </a:rPr>
              <a:t>Участие СПО в ВПР по математике, 2023 г.</a:t>
            </a:r>
            <a:endParaRPr lang="ru-RU" sz="1600" dirty="0">
              <a:effectLst/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Лист5!$B$99</c:f>
              <c:strCache>
                <c:ptCount val="1"/>
                <c:pt idx="0">
                  <c:v>Участие в ВПР по математике, %</c:v>
                </c:pt>
              </c:strCache>
            </c:strRef>
          </c:tx>
          <c:invertIfNegative val="0"/>
          <c:cat>
            <c:strRef>
              <c:f>Лист5!$A$100:$A$128</c:f>
              <c:strCache>
                <c:ptCount val="29"/>
                <c:pt idx="0">
                  <c:v>ГАПОУ ВО Высшая государственная инженерно-техническая школа (колледж) имени Д.К. Советкина»</c:v>
                </c:pt>
                <c:pt idx="1">
                  <c:v>ГБПОУ ВО "Владимирский индустриальный колледж" (ВИК)</c:v>
                </c:pt>
                <c:pt idx="2">
                  <c:v>ГБПОУ ВО "Владимирский политехнический колледж"  (ВПолК)</c:v>
                </c:pt>
                <c:pt idx="3">
                  <c:v>ГАПОУ ВО "Владимирский строительный колледж"   (ВСК)</c:v>
                </c:pt>
                <c:pt idx="4">
                  <c:v>ГБПОУ ВО "Владимирский химико-механический колледж"  (ВХМК)</c:v>
                </c:pt>
                <c:pt idx="5">
                  <c:v>ГАПОУ ВО "Владимирский технологический колледж"  (ВТК)</c:v>
                </c:pt>
                <c:pt idx="6">
                  <c:v>ГАПОУ ВО "Владимирский экономико-технологический колледж"  (ВЭТК)</c:v>
                </c:pt>
                <c:pt idx="7">
                  <c:v>ГБПОУ ВО "Владимирский аграрный колледж" (ВАК)</c:v>
                </c:pt>
                <c:pt idx="8">
                  <c:v>АН ПОО ВО "Владимирский техникум экономики и права Владкоопсоюза" (ВТЭП)</c:v>
                </c:pt>
                <c:pt idx="9">
                  <c:v>ГБПОУ ВО "Александровский промышленно-правовой колледж"  (АППК)</c:v>
                </c:pt>
                <c:pt idx="10">
                  <c:v>ГАПОУ ВО "Вязниковский технико-экономический колледж"  (ВТЭК)</c:v>
                </c:pt>
                <c:pt idx="11">
                  <c:v>ГАПОУ ВО "Гусевской стекольный колледж" (ГСК)</c:v>
                </c:pt>
                <c:pt idx="12">
                  <c:v>ГБПОУ ВО "Киржачский колледж технологий и сервиса"   (ККТС)</c:v>
                </c:pt>
                <c:pt idx="13">
                  <c:v>ГБПОУ ВО "Ковровский промышленно-гуманитарный колледж"  (КПГК)</c:v>
                </c:pt>
                <c:pt idx="14">
                  <c:v>ГБПОУ ВО "Ковровский транспортный колледж"  (КТК)</c:v>
                </c:pt>
                <c:pt idx="15">
                  <c:v>ГБПОУ ВО "Кольчугинский политехнический колледж"  (КПолК)</c:v>
                </c:pt>
                <c:pt idx="16">
                  <c:v>ГБПОУ ВО "Муромский колледж радиоэлектронного приборостоения"</c:v>
                </c:pt>
                <c:pt idx="17">
                  <c:v>ГБПОУ ВО "Муромский индустриальный колледж"</c:v>
                </c:pt>
                <c:pt idx="18">
                  <c:v>ГБПОУ ВО "Муромский педагогический колледж" (МПедК)</c:v>
                </c:pt>
                <c:pt idx="19">
                  <c:v>ГБПОУ ВО "Муромцевский лесотехнический техникум"  (МЛТТ)</c:v>
                </c:pt>
                <c:pt idx="20">
                  <c:v>ГАПОУ ВО "Никологорский аграрно-промышленный колледж"   (НАПК)</c:v>
                </c:pt>
                <c:pt idx="21">
                  <c:v>ГБПОУ ВО "Петушинский промышленно-гуманитарный колледж"  (ППГК)</c:v>
                </c:pt>
                <c:pt idx="22">
                  <c:v>ГБПОУ ВО "Суздальский индустриально-гуманитарный колледж"  (СИГК)</c:v>
                </c:pt>
                <c:pt idx="23">
                  <c:v>ГБПОУ ВО "Юрьев-Польский индустриально-гуманитарный колледж"   (ЮПИГК)</c:v>
                </c:pt>
                <c:pt idx="24">
                  <c:v>ЧПОУ ВО "Социально-гуманитарный колледж"  (СГК)</c:v>
                </c:pt>
                <c:pt idx="25">
                  <c:v>ФГБОУ ВО "Колледж инновационных технологий и предпринимательства" при ВлГУ   (КИТП)</c:v>
                </c:pt>
                <c:pt idx="26">
                  <c:v>ФГБОУ ВО "Ковровская государственная технологическая академия им. В.А.Дегтярева "Энергомеханический колледж"  (КГТА)  </c:v>
                </c:pt>
                <c:pt idx="27">
                  <c:v>ФГБОУ ВО "Муромский институт" (филиал) ВлГУ   (МИВлГУ)</c:v>
                </c:pt>
                <c:pt idx="28">
                  <c:v>ФГБОУ ВО Владимирский филиал "Финансовых университет при правительстве РФ" (Финуниверситет)</c:v>
                </c:pt>
              </c:strCache>
            </c:strRef>
          </c:cat>
          <c:val>
            <c:numRef>
              <c:f>Лист5!$B$100:$B$128</c:f>
              <c:numCache>
                <c:formatCode>General</c:formatCode>
                <c:ptCount val="29"/>
                <c:pt idx="0">
                  <c:v>50.6</c:v>
                </c:pt>
                <c:pt idx="1">
                  <c:v>8.6999999999999993</c:v>
                </c:pt>
                <c:pt idx="2">
                  <c:v>69.5</c:v>
                </c:pt>
                <c:pt idx="3">
                  <c:v>92.4</c:v>
                </c:pt>
                <c:pt idx="4">
                  <c:v>13.7</c:v>
                </c:pt>
                <c:pt idx="5">
                  <c:v>27.2</c:v>
                </c:pt>
                <c:pt idx="6">
                  <c:v>67.3</c:v>
                </c:pt>
                <c:pt idx="7">
                  <c:v>31.8</c:v>
                </c:pt>
                <c:pt idx="8">
                  <c:v>37.799999999999997</c:v>
                </c:pt>
                <c:pt idx="9">
                  <c:v>25.2</c:v>
                </c:pt>
                <c:pt idx="10">
                  <c:v>47.3</c:v>
                </c:pt>
                <c:pt idx="11">
                  <c:v>40.700000000000003</c:v>
                </c:pt>
                <c:pt idx="12">
                  <c:v>45.6</c:v>
                </c:pt>
                <c:pt idx="13">
                  <c:v>26.4</c:v>
                </c:pt>
                <c:pt idx="14">
                  <c:v>42</c:v>
                </c:pt>
                <c:pt idx="15">
                  <c:v>54.5</c:v>
                </c:pt>
                <c:pt idx="16">
                  <c:v>42.9</c:v>
                </c:pt>
                <c:pt idx="17">
                  <c:v>22.4</c:v>
                </c:pt>
                <c:pt idx="18">
                  <c:v>18.600000000000001</c:v>
                </c:pt>
                <c:pt idx="19">
                  <c:v>21.7</c:v>
                </c:pt>
                <c:pt idx="20">
                  <c:v>30.9</c:v>
                </c:pt>
                <c:pt idx="21">
                  <c:v>12.6</c:v>
                </c:pt>
                <c:pt idx="22">
                  <c:v>40.799999999999997</c:v>
                </c:pt>
                <c:pt idx="23">
                  <c:v>18.100000000000001</c:v>
                </c:pt>
                <c:pt idx="24">
                  <c:v>47.9</c:v>
                </c:pt>
                <c:pt idx="25">
                  <c:v>54.8</c:v>
                </c:pt>
                <c:pt idx="26">
                  <c:v>91.8</c:v>
                </c:pt>
                <c:pt idx="27">
                  <c:v>27.6</c:v>
                </c:pt>
                <c:pt idx="28">
                  <c:v>77.8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329984"/>
        <c:axId val="82331520"/>
      </c:barChart>
      <c:lineChart>
        <c:grouping val="standard"/>
        <c:varyColors val="0"/>
        <c:ser>
          <c:idx val="1"/>
          <c:order val="1"/>
          <c:tx>
            <c:strRef>
              <c:f>Лист5!$C$99</c:f>
              <c:strCache>
                <c:ptCount val="1"/>
                <c:pt idx="0">
                  <c:v>Процент от числа участников ВПР - 41,9%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Лист5!$A$100:$A$128</c:f>
              <c:strCache>
                <c:ptCount val="29"/>
                <c:pt idx="0">
                  <c:v>ГАПОУ ВО Высшая государственная инженерно-техническая школа (колледж) имени Д.К. Советкина»</c:v>
                </c:pt>
                <c:pt idx="1">
                  <c:v>ГБПОУ ВО "Владимирский индустриальный колледж" (ВИК)</c:v>
                </c:pt>
                <c:pt idx="2">
                  <c:v>ГБПОУ ВО "Владимирский политехнический колледж"  (ВПолК)</c:v>
                </c:pt>
                <c:pt idx="3">
                  <c:v>ГАПОУ ВО "Владимирский строительный колледж"   (ВСК)</c:v>
                </c:pt>
                <c:pt idx="4">
                  <c:v>ГБПОУ ВО "Владимирский химико-механический колледж"  (ВХМК)</c:v>
                </c:pt>
                <c:pt idx="5">
                  <c:v>ГАПОУ ВО "Владимирский технологический колледж"  (ВТК)</c:v>
                </c:pt>
                <c:pt idx="6">
                  <c:v>ГАПОУ ВО "Владимирский экономико-технологический колледж"  (ВЭТК)</c:v>
                </c:pt>
                <c:pt idx="7">
                  <c:v>ГБПОУ ВО "Владимирский аграрный колледж" (ВАК)</c:v>
                </c:pt>
                <c:pt idx="8">
                  <c:v>АН ПОО ВО "Владимирский техникум экономики и права Владкоопсоюза" (ВТЭП)</c:v>
                </c:pt>
                <c:pt idx="9">
                  <c:v>ГБПОУ ВО "Александровский промышленно-правовой колледж"  (АППК)</c:v>
                </c:pt>
                <c:pt idx="10">
                  <c:v>ГАПОУ ВО "Вязниковский технико-экономический колледж"  (ВТЭК)</c:v>
                </c:pt>
                <c:pt idx="11">
                  <c:v>ГАПОУ ВО "Гусевской стекольный колледж" (ГСК)</c:v>
                </c:pt>
                <c:pt idx="12">
                  <c:v>ГБПОУ ВО "Киржачский колледж технологий и сервиса"   (ККТС)</c:v>
                </c:pt>
                <c:pt idx="13">
                  <c:v>ГБПОУ ВО "Ковровский промышленно-гуманитарный колледж"  (КПГК)</c:v>
                </c:pt>
                <c:pt idx="14">
                  <c:v>ГБПОУ ВО "Ковровский транспортный колледж"  (КТК)</c:v>
                </c:pt>
                <c:pt idx="15">
                  <c:v>ГБПОУ ВО "Кольчугинский политехнический колледж"  (КПолК)</c:v>
                </c:pt>
                <c:pt idx="16">
                  <c:v>ГБПОУ ВО "Муромский колледж радиоэлектронного приборостоения"</c:v>
                </c:pt>
                <c:pt idx="17">
                  <c:v>ГБПОУ ВО "Муромский индустриальный колледж"</c:v>
                </c:pt>
                <c:pt idx="18">
                  <c:v>ГБПОУ ВО "Муромский педагогический колледж" (МПедК)</c:v>
                </c:pt>
                <c:pt idx="19">
                  <c:v>ГБПОУ ВО "Муромцевский лесотехнический техникум"  (МЛТТ)</c:v>
                </c:pt>
                <c:pt idx="20">
                  <c:v>ГАПОУ ВО "Никологорский аграрно-промышленный колледж"   (НАПК)</c:v>
                </c:pt>
                <c:pt idx="21">
                  <c:v>ГБПОУ ВО "Петушинский промышленно-гуманитарный колледж"  (ППГК)</c:v>
                </c:pt>
                <c:pt idx="22">
                  <c:v>ГБПОУ ВО "Суздальский индустриально-гуманитарный колледж"  (СИГК)</c:v>
                </c:pt>
                <c:pt idx="23">
                  <c:v>ГБПОУ ВО "Юрьев-Польский индустриально-гуманитарный колледж"   (ЮПИГК)</c:v>
                </c:pt>
                <c:pt idx="24">
                  <c:v>ЧПОУ ВО "Социально-гуманитарный колледж"  (СГК)</c:v>
                </c:pt>
                <c:pt idx="25">
                  <c:v>ФГБОУ ВО "Колледж инновационных технологий и предпринимательства" при ВлГУ   (КИТП)</c:v>
                </c:pt>
                <c:pt idx="26">
                  <c:v>ФГБОУ ВО "Ковровская государственная технологическая академия им. В.А.Дегтярева "Энергомеханический колледж"  (КГТА)  </c:v>
                </c:pt>
                <c:pt idx="27">
                  <c:v>ФГБОУ ВО "Муромский институт" (филиал) ВлГУ   (МИВлГУ)</c:v>
                </c:pt>
                <c:pt idx="28">
                  <c:v>ФГБОУ ВО Владимирский филиал "Финансовых университет при правительстве РФ" (Финуниверситет)</c:v>
                </c:pt>
              </c:strCache>
            </c:strRef>
          </c:cat>
          <c:val>
            <c:numRef>
              <c:f>Лист5!$C$100:$C$128</c:f>
              <c:numCache>
                <c:formatCode>General</c:formatCode>
                <c:ptCount val="29"/>
                <c:pt idx="0">
                  <c:v>41.9</c:v>
                </c:pt>
                <c:pt idx="1">
                  <c:v>41.9</c:v>
                </c:pt>
                <c:pt idx="2">
                  <c:v>41.9</c:v>
                </c:pt>
                <c:pt idx="3">
                  <c:v>41.9</c:v>
                </c:pt>
                <c:pt idx="4">
                  <c:v>41.9</c:v>
                </c:pt>
                <c:pt idx="5">
                  <c:v>41.9</c:v>
                </c:pt>
                <c:pt idx="6">
                  <c:v>41.9</c:v>
                </c:pt>
                <c:pt idx="7">
                  <c:v>41.9</c:v>
                </c:pt>
                <c:pt idx="8">
                  <c:v>41.9</c:v>
                </c:pt>
                <c:pt idx="9">
                  <c:v>41.9</c:v>
                </c:pt>
                <c:pt idx="10">
                  <c:v>41.9</c:v>
                </c:pt>
                <c:pt idx="11">
                  <c:v>41.9</c:v>
                </c:pt>
                <c:pt idx="12">
                  <c:v>41.9</c:v>
                </c:pt>
                <c:pt idx="13">
                  <c:v>41.9</c:v>
                </c:pt>
                <c:pt idx="14">
                  <c:v>41.9</c:v>
                </c:pt>
                <c:pt idx="15">
                  <c:v>41.9</c:v>
                </c:pt>
                <c:pt idx="16">
                  <c:v>41.9</c:v>
                </c:pt>
                <c:pt idx="17">
                  <c:v>41.9</c:v>
                </c:pt>
                <c:pt idx="18">
                  <c:v>41.9</c:v>
                </c:pt>
                <c:pt idx="19">
                  <c:v>41.9</c:v>
                </c:pt>
                <c:pt idx="20">
                  <c:v>41.9</c:v>
                </c:pt>
                <c:pt idx="21">
                  <c:v>41.9</c:v>
                </c:pt>
                <c:pt idx="22">
                  <c:v>41.9</c:v>
                </c:pt>
                <c:pt idx="23">
                  <c:v>41.9</c:v>
                </c:pt>
                <c:pt idx="24">
                  <c:v>41.9</c:v>
                </c:pt>
                <c:pt idx="25">
                  <c:v>41.9</c:v>
                </c:pt>
                <c:pt idx="26">
                  <c:v>41.9</c:v>
                </c:pt>
                <c:pt idx="27">
                  <c:v>41.9</c:v>
                </c:pt>
                <c:pt idx="28">
                  <c:v>41.9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329984"/>
        <c:axId val="82331520"/>
      </c:lineChart>
      <c:catAx>
        <c:axId val="8232998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7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2331520"/>
        <c:crosses val="autoZero"/>
        <c:auto val="1"/>
        <c:lblAlgn val="ctr"/>
        <c:lblOffset val="100"/>
        <c:noMultiLvlLbl val="0"/>
      </c:catAx>
      <c:valAx>
        <c:axId val="8233152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823299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308948001256643"/>
          <c:y val="0.2513402230971129"/>
          <c:w val="0.29471539998793289"/>
          <c:h val="0.37221522309711286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600" b="1" i="0" baseline="0" dirty="0" smtClean="0">
                <a:effectLst/>
                <a:latin typeface="Times New Roman" pitchFamily="18" charset="0"/>
                <a:cs typeface="Times New Roman" pitchFamily="18" charset="0"/>
              </a:rPr>
              <a:t>Участие СПО в ВПР по обществознанию, 2023 г.</a:t>
            </a:r>
            <a:endParaRPr lang="ru-RU" sz="16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Лист5!$B$138</c:f>
              <c:strCache>
                <c:ptCount val="1"/>
                <c:pt idx="0">
                  <c:v>Участие в ВПР по обществознанию, %</c:v>
                </c:pt>
              </c:strCache>
            </c:strRef>
          </c:tx>
          <c:invertIfNegative val="0"/>
          <c:cat>
            <c:strRef>
              <c:f>Лист5!$A$139:$A$157</c:f>
              <c:strCache>
                <c:ptCount val="19"/>
                <c:pt idx="0">
                  <c:v>ГАПОУ ВО Высшая государственная инженерно-техническая школа (колледж) имени Д.К. Советкина»</c:v>
                </c:pt>
                <c:pt idx="1">
                  <c:v>ГБПОУ ВО "Владимирский педагогический колледж" (ВПедК)</c:v>
                </c:pt>
                <c:pt idx="2">
                  <c:v>ГБПОУ ВО "Владимирский политехнический колледж"  (ВПолК)</c:v>
                </c:pt>
                <c:pt idx="3">
                  <c:v>АН ПОО ВО "Владимирский техникум экономики и права Владкоопсоюза" (ВТЭП)</c:v>
                </c:pt>
                <c:pt idx="4">
                  <c:v>ГБПОУ ВО "Владимирский областной колледж культуры"   (ВОККИ)</c:v>
                </c:pt>
                <c:pt idx="5">
                  <c:v>ГБПОУ ВО "Александровский промышленно-правовой колледж"  (АППК)</c:v>
                </c:pt>
                <c:pt idx="6">
                  <c:v>ГАПОУ ВО "Вязниковский технико-экономический колледж"  (ВТЭК)</c:v>
                </c:pt>
                <c:pt idx="7">
                  <c:v>ГАПОУ ВО "Гусевской стекольный колледж" (ГСК)</c:v>
                </c:pt>
                <c:pt idx="8">
                  <c:v>ГБПОУ ВО "Киржачский колледж технологий и сервиса"   (ККТС)</c:v>
                </c:pt>
                <c:pt idx="9">
                  <c:v>ГБПОУ ВО "Ковровский транспортный колледж"  (КТК)</c:v>
                </c:pt>
                <c:pt idx="10">
                  <c:v>ГБПОУ ВО "Кольчугинский политехнический колледж"  (КПолК)</c:v>
                </c:pt>
                <c:pt idx="11">
                  <c:v>ГБПОУ ВО "Муромский колледж радиоэлектронного приборостоения"</c:v>
                </c:pt>
                <c:pt idx="12">
                  <c:v>ГБПОУ ВО "Муромский педагогический колледж" (МПедК)</c:v>
                </c:pt>
                <c:pt idx="13">
                  <c:v>ГБПОУ ВО "Петушинский промышленно-гуманитарный колледж"  (ППГК)</c:v>
                </c:pt>
                <c:pt idx="14">
                  <c:v>ГБПОУ ВО "Юрьев-Польский индустриально-гуманитарный колледж"   (ЮПИГК)</c:v>
                </c:pt>
                <c:pt idx="15">
                  <c:v>ЧПОУ ВО "Социально-гуманитарный колледж"  (СГК)</c:v>
                </c:pt>
                <c:pt idx="16">
                  <c:v>ФГБОУ ВО "Колледж инновационных технологий и предпринимательства" при ВлГУ   (КИТП)</c:v>
                </c:pt>
                <c:pt idx="17">
                  <c:v>ФГБОУ ВО "Муромский институт" (филиал) ВлГУ   (МИВлГУ)</c:v>
                </c:pt>
                <c:pt idx="18">
                  <c:v>ФГБОУ ВО Суздальский филиал "Санкт-Петербургский государственный институт культуры "   (СПбГИК)</c:v>
                </c:pt>
              </c:strCache>
            </c:strRef>
          </c:cat>
          <c:val>
            <c:numRef>
              <c:f>Лист5!$B$139:$B$157</c:f>
              <c:numCache>
                <c:formatCode>General</c:formatCode>
                <c:ptCount val="19"/>
                <c:pt idx="0">
                  <c:v>18.7</c:v>
                </c:pt>
                <c:pt idx="1">
                  <c:v>43.4</c:v>
                </c:pt>
                <c:pt idx="2">
                  <c:v>27.5</c:v>
                </c:pt>
                <c:pt idx="3">
                  <c:v>36.299999999999997</c:v>
                </c:pt>
                <c:pt idx="4">
                  <c:v>47.4</c:v>
                </c:pt>
                <c:pt idx="5">
                  <c:v>21.7</c:v>
                </c:pt>
                <c:pt idx="6">
                  <c:v>7.5</c:v>
                </c:pt>
                <c:pt idx="7">
                  <c:v>11.8</c:v>
                </c:pt>
                <c:pt idx="8">
                  <c:v>7.4</c:v>
                </c:pt>
                <c:pt idx="9">
                  <c:v>13.5</c:v>
                </c:pt>
                <c:pt idx="10">
                  <c:v>10.4</c:v>
                </c:pt>
                <c:pt idx="11">
                  <c:v>14.6</c:v>
                </c:pt>
                <c:pt idx="12">
                  <c:v>13.6</c:v>
                </c:pt>
                <c:pt idx="13">
                  <c:v>7.5</c:v>
                </c:pt>
                <c:pt idx="14">
                  <c:v>8.6</c:v>
                </c:pt>
                <c:pt idx="15">
                  <c:v>21.3</c:v>
                </c:pt>
                <c:pt idx="16">
                  <c:v>17.8</c:v>
                </c:pt>
                <c:pt idx="17">
                  <c:v>36.5</c:v>
                </c:pt>
                <c:pt idx="18">
                  <c:v>53.3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352384"/>
        <c:axId val="82366464"/>
      </c:barChart>
      <c:lineChart>
        <c:grouping val="standard"/>
        <c:varyColors val="0"/>
        <c:ser>
          <c:idx val="1"/>
          <c:order val="1"/>
          <c:tx>
            <c:strRef>
              <c:f>Лист5!$C$138</c:f>
              <c:strCache>
                <c:ptCount val="1"/>
                <c:pt idx="0">
                  <c:v>Процент от числа участников ВПР - 12,9%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Лист5!$A$139:$A$157</c:f>
              <c:strCache>
                <c:ptCount val="19"/>
                <c:pt idx="0">
                  <c:v>ГАПОУ ВО Высшая государственная инженерно-техническая школа (колледж) имени Д.К. Советкина»</c:v>
                </c:pt>
                <c:pt idx="1">
                  <c:v>ГБПОУ ВО "Владимирский педагогический колледж" (ВПедК)</c:v>
                </c:pt>
                <c:pt idx="2">
                  <c:v>ГБПОУ ВО "Владимирский политехнический колледж"  (ВПолК)</c:v>
                </c:pt>
                <c:pt idx="3">
                  <c:v>АН ПОО ВО "Владимирский техникум экономики и права Владкоопсоюза" (ВТЭП)</c:v>
                </c:pt>
                <c:pt idx="4">
                  <c:v>ГБПОУ ВО "Владимирский областной колледж культуры"   (ВОККИ)</c:v>
                </c:pt>
                <c:pt idx="5">
                  <c:v>ГБПОУ ВО "Александровский промышленно-правовой колледж"  (АППК)</c:v>
                </c:pt>
                <c:pt idx="6">
                  <c:v>ГАПОУ ВО "Вязниковский технико-экономический колледж"  (ВТЭК)</c:v>
                </c:pt>
                <c:pt idx="7">
                  <c:v>ГАПОУ ВО "Гусевской стекольный колледж" (ГСК)</c:v>
                </c:pt>
                <c:pt idx="8">
                  <c:v>ГБПОУ ВО "Киржачский колледж технологий и сервиса"   (ККТС)</c:v>
                </c:pt>
                <c:pt idx="9">
                  <c:v>ГБПОУ ВО "Ковровский транспортный колледж"  (КТК)</c:v>
                </c:pt>
                <c:pt idx="10">
                  <c:v>ГБПОУ ВО "Кольчугинский политехнический колледж"  (КПолК)</c:v>
                </c:pt>
                <c:pt idx="11">
                  <c:v>ГБПОУ ВО "Муромский колледж радиоэлектронного приборостоения"</c:v>
                </c:pt>
                <c:pt idx="12">
                  <c:v>ГБПОУ ВО "Муромский педагогический колледж" (МПедК)</c:v>
                </c:pt>
                <c:pt idx="13">
                  <c:v>ГБПОУ ВО "Петушинский промышленно-гуманитарный колледж"  (ППГК)</c:v>
                </c:pt>
                <c:pt idx="14">
                  <c:v>ГБПОУ ВО "Юрьев-Польский индустриально-гуманитарный колледж"   (ЮПИГК)</c:v>
                </c:pt>
                <c:pt idx="15">
                  <c:v>ЧПОУ ВО "Социально-гуманитарный колледж"  (СГК)</c:v>
                </c:pt>
                <c:pt idx="16">
                  <c:v>ФГБОУ ВО "Колледж инновационных технологий и предпринимательства" при ВлГУ   (КИТП)</c:v>
                </c:pt>
                <c:pt idx="17">
                  <c:v>ФГБОУ ВО "Муромский институт" (филиал) ВлГУ   (МИВлГУ)</c:v>
                </c:pt>
                <c:pt idx="18">
                  <c:v>ФГБОУ ВО Суздальский филиал "Санкт-Петербургский государственный институт культуры "   (СПбГИК)</c:v>
                </c:pt>
              </c:strCache>
            </c:strRef>
          </c:cat>
          <c:val>
            <c:numRef>
              <c:f>Лист5!$C$139:$C$157</c:f>
              <c:numCache>
                <c:formatCode>General</c:formatCode>
                <c:ptCount val="19"/>
                <c:pt idx="0">
                  <c:v>12.9</c:v>
                </c:pt>
                <c:pt idx="1">
                  <c:v>12.9</c:v>
                </c:pt>
                <c:pt idx="2">
                  <c:v>12.9</c:v>
                </c:pt>
                <c:pt idx="3">
                  <c:v>12.9</c:v>
                </c:pt>
                <c:pt idx="4">
                  <c:v>12.9</c:v>
                </c:pt>
                <c:pt idx="5">
                  <c:v>12.9</c:v>
                </c:pt>
                <c:pt idx="6">
                  <c:v>12.9</c:v>
                </c:pt>
                <c:pt idx="7">
                  <c:v>12.9</c:v>
                </c:pt>
                <c:pt idx="8">
                  <c:v>12.9</c:v>
                </c:pt>
                <c:pt idx="9">
                  <c:v>12.9</c:v>
                </c:pt>
                <c:pt idx="10">
                  <c:v>12.9</c:v>
                </c:pt>
                <c:pt idx="11">
                  <c:v>12.9</c:v>
                </c:pt>
                <c:pt idx="12">
                  <c:v>12.9</c:v>
                </c:pt>
                <c:pt idx="13">
                  <c:v>12.9</c:v>
                </c:pt>
                <c:pt idx="14">
                  <c:v>12.9</c:v>
                </c:pt>
                <c:pt idx="15">
                  <c:v>12.9</c:v>
                </c:pt>
                <c:pt idx="16">
                  <c:v>12.9</c:v>
                </c:pt>
                <c:pt idx="17">
                  <c:v>12.9</c:v>
                </c:pt>
                <c:pt idx="18">
                  <c:v>12.9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352384"/>
        <c:axId val="82366464"/>
      </c:lineChart>
      <c:catAx>
        <c:axId val="8235238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2366464"/>
        <c:crosses val="autoZero"/>
        <c:auto val="1"/>
        <c:lblAlgn val="ctr"/>
        <c:lblOffset val="100"/>
        <c:noMultiLvlLbl val="0"/>
      </c:catAx>
      <c:valAx>
        <c:axId val="8236646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823523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724772067965179"/>
          <c:y val="0.2663481851353946"/>
          <c:w val="0.289594384583506"/>
          <c:h val="0.45663273798092313"/>
        </c:manualLayout>
      </c:layout>
      <c:overlay val="0"/>
      <c:txPr>
        <a:bodyPr/>
        <a:lstStyle/>
        <a:p>
          <a:pPr>
            <a:defRPr sz="9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П28. Общеобразовательная подготовка в среднем профессиональном образовании, 2023 г., баллы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Лист4!$E$127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Лист4!$D$128:$D$131</c:f>
              <c:strCache>
                <c:ptCount val="4"/>
                <c:pt idx="0">
                  <c:v>ВО</c:v>
                </c:pt>
                <c:pt idx="1">
                  <c:v>Максимальное значение среди субъектов Российской Федерации</c:v>
                </c:pt>
                <c:pt idx="2">
                  <c:v>Медианное значение среди субъектов Российской Федерации</c:v>
                </c:pt>
                <c:pt idx="3">
                  <c:v>Минимальное значение среди субъектов Российской Федерации</c:v>
                </c:pt>
              </c:strCache>
            </c:strRef>
          </c:cat>
          <c:val>
            <c:numRef>
              <c:f>Лист4!$E$128:$E$131</c:f>
              <c:numCache>
                <c:formatCode>General</c:formatCode>
                <c:ptCount val="4"/>
                <c:pt idx="0">
                  <c:v>94.8</c:v>
                </c:pt>
                <c:pt idx="1">
                  <c:v>100</c:v>
                </c:pt>
                <c:pt idx="2">
                  <c:v>87.5</c:v>
                </c:pt>
                <c:pt idx="3">
                  <c:v>45.8</c:v>
                </c:pt>
              </c:numCache>
            </c:numRef>
          </c:val>
        </c:ser>
        <c:ser>
          <c:idx val="1"/>
          <c:order val="1"/>
          <c:tx>
            <c:strRef>
              <c:f>Лист4!$F$127</c:f>
              <c:strCache>
                <c:ptCount val="1"/>
              </c:strCache>
            </c:strRef>
          </c:tx>
          <c:invertIfNegative val="0"/>
          <c:cat>
            <c:strRef>
              <c:f>Лист4!$D$128:$D$131</c:f>
              <c:strCache>
                <c:ptCount val="4"/>
                <c:pt idx="0">
                  <c:v>ВО</c:v>
                </c:pt>
                <c:pt idx="1">
                  <c:v>Максимальное значение среди субъектов Российской Федерации</c:v>
                </c:pt>
                <c:pt idx="2">
                  <c:v>Медианное значение среди субъектов Российской Федерации</c:v>
                </c:pt>
                <c:pt idx="3">
                  <c:v>Минимальное значение среди субъектов Российской Федерации</c:v>
                </c:pt>
              </c:strCache>
            </c:strRef>
          </c:cat>
          <c:val>
            <c:numRef>
              <c:f>Лист4!$F$128:$F$131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4126336"/>
        <c:axId val="84132224"/>
        <c:axId val="0"/>
      </c:bar3DChart>
      <c:catAx>
        <c:axId val="8412633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4132224"/>
        <c:crosses val="autoZero"/>
        <c:auto val="1"/>
        <c:lblAlgn val="ctr"/>
        <c:lblOffset val="100"/>
        <c:noMultiLvlLbl val="0"/>
      </c:catAx>
      <c:valAx>
        <c:axId val="8413222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8412633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Сравнение</a:t>
            </a: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 АУ 1 курса 2022 г. и ЗВ 2023 г.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Лист7!$B$1</c:f>
              <c:strCache>
                <c:ptCount val="1"/>
                <c:pt idx="0">
                  <c:v>2022 г. 1 курс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Лист7!$A$2:$A$11</c:f>
              <c:strCache>
                <c:ptCount val="10"/>
                <c:pt idx="0">
                  <c:v>Русский язык</c:v>
                </c:pt>
                <c:pt idx="1">
                  <c:v> Математика (базовый уровень)</c:v>
                </c:pt>
                <c:pt idx="2">
                  <c:v>Физика</c:v>
                </c:pt>
                <c:pt idx="3">
                  <c:v>Химия</c:v>
                </c:pt>
                <c:pt idx="4">
                  <c:v>Информатика и ИКТ</c:v>
                </c:pt>
                <c:pt idx="5">
                  <c:v>Биология</c:v>
                </c:pt>
                <c:pt idx="6">
                  <c:v>История</c:v>
                </c:pt>
                <c:pt idx="7">
                  <c:v>География</c:v>
                </c:pt>
                <c:pt idx="8">
                  <c:v>Обществознание</c:v>
                </c:pt>
                <c:pt idx="9">
                  <c:v>ЕПР</c:v>
                </c:pt>
              </c:strCache>
            </c:strRef>
          </c:cat>
          <c:val>
            <c:numRef>
              <c:f>Лист7!$B$2:$B$11</c:f>
              <c:numCache>
                <c:formatCode>General</c:formatCode>
                <c:ptCount val="10"/>
                <c:pt idx="0">
                  <c:v>95.9</c:v>
                </c:pt>
                <c:pt idx="1">
                  <c:v>88.5</c:v>
                </c:pt>
                <c:pt idx="2">
                  <c:v>85.2</c:v>
                </c:pt>
                <c:pt idx="3">
                  <c:v>89.1</c:v>
                </c:pt>
                <c:pt idx="4">
                  <c:v>89.4</c:v>
                </c:pt>
                <c:pt idx="5">
                  <c:v>91.8</c:v>
                </c:pt>
                <c:pt idx="6">
                  <c:v>100</c:v>
                </c:pt>
                <c:pt idx="7">
                  <c:v>83.5</c:v>
                </c:pt>
                <c:pt idx="8">
                  <c:v>95.9</c:v>
                </c:pt>
                <c:pt idx="9">
                  <c:v>92.2</c:v>
                </c:pt>
              </c:numCache>
            </c:numRef>
          </c:val>
        </c:ser>
        <c:ser>
          <c:idx val="1"/>
          <c:order val="1"/>
          <c:tx>
            <c:strRef>
              <c:f>Лист7!$C$1</c:f>
              <c:strCache>
                <c:ptCount val="1"/>
                <c:pt idx="0">
                  <c:v>2023 г. ЗВ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Лист7!$A$2:$A$11</c:f>
              <c:strCache>
                <c:ptCount val="10"/>
                <c:pt idx="0">
                  <c:v>Русский язык</c:v>
                </c:pt>
                <c:pt idx="1">
                  <c:v> Математика (базовый уровень)</c:v>
                </c:pt>
                <c:pt idx="2">
                  <c:v>Физика</c:v>
                </c:pt>
                <c:pt idx="3">
                  <c:v>Химия</c:v>
                </c:pt>
                <c:pt idx="4">
                  <c:v>Информатика и ИКТ</c:v>
                </c:pt>
                <c:pt idx="5">
                  <c:v>Биология</c:v>
                </c:pt>
                <c:pt idx="6">
                  <c:v>История</c:v>
                </c:pt>
                <c:pt idx="7">
                  <c:v>География</c:v>
                </c:pt>
                <c:pt idx="8">
                  <c:v>Обществознание</c:v>
                </c:pt>
                <c:pt idx="9">
                  <c:v>ЕПР</c:v>
                </c:pt>
              </c:strCache>
            </c:strRef>
          </c:cat>
          <c:val>
            <c:numRef>
              <c:f>Лист7!$C$2:$C$11</c:f>
              <c:numCache>
                <c:formatCode>General</c:formatCode>
                <c:ptCount val="10"/>
                <c:pt idx="0">
                  <c:v>90.5</c:v>
                </c:pt>
                <c:pt idx="1">
                  <c:v>92.2</c:v>
                </c:pt>
                <c:pt idx="2">
                  <c:v>82.1</c:v>
                </c:pt>
                <c:pt idx="3">
                  <c:v>77.78</c:v>
                </c:pt>
                <c:pt idx="4">
                  <c:v>88.5</c:v>
                </c:pt>
                <c:pt idx="5">
                  <c:v>70.7</c:v>
                </c:pt>
                <c:pt idx="6">
                  <c:v>76.2</c:v>
                </c:pt>
                <c:pt idx="7">
                  <c:v>96.6</c:v>
                </c:pt>
                <c:pt idx="8">
                  <c:v>94.6</c:v>
                </c:pt>
                <c:pt idx="9">
                  <c:v>78.5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4163200"/>
        <c:axId val="84185472"/>
        <c:axId val="0"/>
      </c:bar3DChart>
      <c:catAx>
        <c:axId val="8416320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4185472"/>
        <c:crosses val="autoZero"/>
        <c:auto val="1"/>
        <c:lblAlgn val="ctr"/>
        <c:lblOffset val="100"/>
        <c:noMultiLvlLbl val="0"/>
      </c:catAx>
      <c:valAx>
        <c:axId val="8418547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841632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675699912510932"/>
          <c:y val="0.2510917906095072"/>
          <c:w val="0.20657633420822397"/>
          <c:h val="0.28261399011170113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600" b="1" i="0" baseline="0" dirty="0" smtClean="0">
                <a:effectLst/>
                <a:latin typeface="Times New Roman" pitchFamily="18" charset="0"/>
                <a:cs typeface="Times New Roman" pitchFamily="18" charset="0"/>
              </a:rPr>
              <a:t>Сравнение АУ 1 курса 2022 г. и 1 курса 2023 г.</a:t>
            </a:r>
            <a:endParaRPr lang="ru-RU" sz="16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dirty="0"/>
          </a:p>
        </c:rich>
      </c:tx>
      <c:layout>
        <c:manualLayout>
          <c:xMode val="edge"/>
          <c:yMode val="edge"/>
          <c:x val="0.10589080459770114"/>
          <c:y val="1.3698630136986301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Лист7!$B$36</c:f>
              <c:strCache>
                <c:ptCount val="1"/>
                <c:pt idx="0">
                  <c:v>2022 г. 1 курс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Лист7!$A$37:$A$47</c:f>
              <c:strCache>
                <c:ptCount val="11"/>
                <c:pt idx="0">
                  <c:v>Русский язык</c:v>
                </c:pt>
                <c:pt idx="1">
                  <c:v> Математика (базовый уровень)</c:v>
                </c:pt>
                <c:pt idx="2">
                  <c:v>Физика</c:v>
                </c:pt>
                <c:pt idx="3">
                  <c:v>Химия</c:v>
                </c:pt>
                <c:pt idx="4">
                  <c:v>Информатика и ИКТ</c:v>
                </c:pt>
                <c:pt idx="5">
                  <c:v>Биология</c:v>
                </c:pt>
                <c:pt idx="6">
                  <c:v>История</c:v>
                </c:pt>
                <c:pt idx="7">
                  <c:v>География</c:v>
                </c:pt>
                <c:pt idx="8">
                  <c:v>Обществознание</c:v>
                </c:pt>
                <c:pt idx="9">
                  <c:v>ЕПР</c:v>
                </c:pt>
                <c:pt idx="10">
                  <c:v>Анг. язык</c:v>
                </c:pt>
              </c:strCache>
            </c:strRef>
          </c:cat>
          <c:val>
            <c:numRef>
              <c:f>Лист7!$B$37:$B$47</c:f>
              <c:numCache>
                <c:formatCode>General</c:formatCode>
                <c:ptCount val="11"/>
                <c:pt idx="0">
                  <c:v>95.9</c:v>
                </c:pt>
                <c:pt idx="1">
                  <c:v>88.5</c:v>
                </c:pt>
                <c:pt idx="2">
                  <c:v>85.2</c:v>
                </c:pt>
                <c:pt idx="3">
                  <c:v>89.1</c:v>
                </c:pt>
                <c:pt idx="4">
                  <c:v>89.4</c:v>
                </c:pt>
                <c:pt idx="5">
                  <c:v>91.8</c:v>
                </c:pt>
                <c:pt idx="6">
                  <c:v>100</c:v>
                </c:pt>
                <c:pt idx="7">
                  <c:v>83.5</c:v>
                </c:pt>
                <c:pt idx="8">
                  <c:v>95.9</c:v>
                </c:pt>
                <c:pt idx="9">
                  <c:v>92.2</c:v>
                </c:pt>
                <c:pt idx="10">
                  <c:v>36</c:v>
                </c:pt>
              </c:numCache>
            </c:numRef>
          </c:val>
        </c:ser>
        <c:ser>
          <c:idx val="1"/>
          <c:order val="1"/>
          <c:tx>
            <c:strRef>
              <c:f>Лист7!$C$36</c:f>
              <c:strCache>
                <c:ptCount val="1"/>
                <c:pt idx="0">
                  <c:v> 1 курс 2023 г. 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Лист7!$A$37:$A$47</c:f>
              <c:strCache>
                <c:ptCount val="11"/>
                <c:pt idx="0">
                  <c:v>Русский язык</c:v>
                </c:pt>
                <c:pt idx="1">
                  <c:v> Математика (базовый уровень)</c:v>
                </c:pt>
                <c:pt idx="2">
                  <c:v>Физика</c:v>
                </c:pt>
                <c:pt idx="3">
                  <c:v>Химия</c:v>
                </c:pt>
                <c:pt idx="4">
                  <c:v>Информатика и ИКТ</c:v>
                </c:pt>
                <c:pt idx="5">
                  <c:v>Биология</c:v>
                </c:pt>
                <c:pt idx="6">
                  <c:v>История</c:v>
                </c:pt>
                <c:pt idx="7">
                  <c:v>География</c:v>
                </c:pt>
                <c:pt idx="8">
                  <c:v>Обществознание</c:v>
                </c:pt>
                <c:pt idx="9">
                  <c:v>ЕПР</c:v>
                </c:pt>
                <c:pt idx="10">
                  <c:v>Анг. язык</c:v>
                </c:pt>
              </c:strCache>
            </c:strRef>
          </c:cat>
          <c:val>
            <c:numRef>
              <c:f>Лист7!$C$37:$C$47</c:f>
              <c:numCache>
                <c:formatCode>General</c:formatCode>
                <c:ptCount val="11"/>
                <c:pt idx="0">
                  <c:v>100</c:v>
                </c:pt>
                <c:pt idx="1">
                  <c:v>90.8</c:v>
                </c:pt>
                <c:pt idx="2">
                  <c:v>89</c:v>
                </c:pt>
                <c:pt idx="3">
                  <c:v>65</c:v>
                </c:pt>
                <c:pt idx="4">
                  <c:v>90.2</c:v>
                </c:pt>
                <c:pt idx="5">
                  <c:v>88.6</c:v>
                </c:pt>
                <c:pt idx="6">
                  <c:v>84.2</c:v>
                </c:pt>
                <c:pt idx="7">
                  <c:v>90.7</c:v>
                </c:pt>
                <c:pt idx="8">
                  <c:v>65.400000000000006</c:v>
                </c:pt>
                <c:pt idx="9">
                  <c:v>93.4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4207872"/>
        <c:axId val="84283392"/>
        <c:axId val="0"/>
      </c:bar3DChart>
      <c:catAx>
        <c:axId val="8420787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9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4283392"/>
        <c:crosses val="autoZero"/>
        <c:auto val="1"/>
        <c:lblAlgn val="ctr"/>
        <c:lblOffset val="100"/>
        <c:noMultiLvlLbl val="0"/>
      </c:catAx>
      <c:valAx>
        <c:axId val="8428339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842078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983464566929138"/>
          <c:y val="0.36790335031650456"/>
          <c:w val="0.21349868766404201"/>
          <c:h val="0.20628879110699397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600" b="1" i="0" baseline="0" dirty="0" smtClean="0">
                <a:effectLst/>
                <a:latin typeface="Times New Roman" pitchFamily="18" charset="0"/>
                <a:cs typeface="Times New Roman" pitchFamily="18" charset="0"/>
              </a:rPr>
              <a:t>Сравнение АУ ЗВ 2022 г. и ЗВ 2023г.</a:t>
            </a:r>
            <a:endParaRPr lang="ru-RU" sz="16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Лист7!$B$56</c:f>
              <c:strCache>
                <c:ptCount val="1"/>
                <c:pt idx="0">
                  <c:v>2022 г. ЗВ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Лист7!$A$57:$A$67</c:f>
              <c:strCache>
                <c:ptCount val="11"/>
                <c:pt idx="0">
                  <c:v>Русский язык</c:v>
                </c:pt>
                <c:pt idx="1">
                  <c:v> Математика (базовый уровень)</c:v>
                </c:pt>
                <c:pt idx="2">
                  <c:v>Физика</c:v>
                </c:pt>
                <c:pt idx="3">
                  <c:v>Химия</c:v>
                </c:pt>
                <c:pt idx="4">
                  <c:v>Информатика и ИКТ</c:v>
                </c:pt>
                <c:pt idx="5">
                  <c:v>Биология</c:v>
                </c:pt>
                <c:pt idx="6">
                  <c:v>История</c:v>
                </c:pt>
                <c:pt idx="7">
                  <c:v>География</c:v>
                </c:pt>
                <c:pt idx="8">
                  <c:v>Обществознание</c:v>
                </c:pt>
                <c:pt idx="9">
                  <c:v>ЕПР</c:v>
                </c:pt>
                <c:pt idx="10">
                  <c:v>Анг. язык</c:v>
                </c:pt>
              </c:strCache>
            </c:strRef>
          </c:cat>
          <c:val>
            <c:numRef>
              <c:f>Лист7!$B$57:$B$67</c:f>
              <c:numCache>
                <c:formatCode>General</c:formatCode>
                <c:ptCount val="11"/>
                <c:pt idx="0">
                  <c:v>90.43</c:v>
                </c:pt>
                <c:pt idx="1">
                  <c:v>96.23</c:v>
                </c:pt>
                <c:pt idx="2">
                  <c:v>75.900000000000006</c:v>
                </c:pt>
                <c:pt idx="3">
                  <c:v>100</c:v>
                </c:pt>
                <c:pt idx="4">
                  <c:v>62.7</c:v>
                </c:pt>
                <c:pt idx="5">
                  <c:v>89.2</c:v>
                </c:pt>
                <c:pt idx="6">
                  <c:v>97.3</c:v>
                </c:pt>
                <c:pt idx="7">
                  <c:v>72.900000000000006</c:v>
                </c:pt>
                <c:pt idx="8">
                  <c:v>77.8</c:v>
                </c:pt>
                <c:pt idx="9">
                  <c:v>83.24</c:v>
                </c:pt>
                <c:pt idx="10">
                  <c:v>46</c:v>
                </c:pt>
              </c:numCache>
            </c:numRef>
          </c:val>
        </c:ser>
        <c:ser>
          <c:idx val="1"/>
          <c:order val="1"/>
          <c:tx>
            <c:strRef>
              <c:f>Лист7!$C$56</c:f>
              <c:strCache>
                <c:ptCount val="1"/>
                <c:pt idx="0">
                  <c:v>2023 г. ЗВ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Лист7!$A$57:$A$67</c:f>
              <c:strCache>
                <c:ptCount val="11"/>
                <c:pt idx="0">
                  <c:v>Русский язык</c:v>
                </c:pt>
                <c:pt idx="1">
                  <c:v> Математика (базовый уровень)</c:v>
                </c:pt>
                <c:pt idx="2">
                  <c:v>Физика</c:v>
                </c:pt>
                <c:pt idx="3">
                  <c:v>Химия</c:v>
                </c:pt>
                <c:pt idx="4">
                  <c:v>Информатика и ИКТ</c:v>
                </c:pt>
                <c:pt idx="5">
                  <c:v>Биология</c:v>
                </c:pt>
                <c:pt idx="6">
                  <c:v>История</c:v>
                </c:pt>
                <c:pt idx="7">
                  <c:v>География</c:v>
                </c:pt>
                <c:pt idx="8">
                  <c:v>Обществознание</c:v>
                </c:pt>
                <c:pt idx="9">
                  <c:v>ЕПР</c:v>
                </c:pt>
                <c:pt idx="10">
                  <c:v>Анг. язык</c:v>
                </c:pt>
              </c:strCache>
            </c:strRef>
          </c:cat>
          <c:val>
            <c:numRef>
              <c:f>Лист7!$C$57:$C$67</c:f>
              <c:numCache>
                <c:formatCode>General</c:formatCode>
                <c:ptCount val="11"/>
                <c:pt idx="0">
                  <c:v>90.5</c:v>
                </c:pt>
                <c:pt idx="1">
                  <c:v>92.2</c:v>
                </c:pt>
                <c:pt idx="2">
                  <c:v>82.1</c:v>
                </c:pt>
                <c:pt idx="3">
                  <c:v>77.78</c:v>
                </c:pt>
                <c:pt idx="4">
                  <c:v>88.5</c:v>
                </c:pt>
                <c:pt idx="5">
                  <c:v>70.7</c:v>
                </c:pt>
                <c:pt idx="6">
                  <c:v>76.2</c:v>
                </c:pt>
                <c:pt idx="7">
                  <c:v>96.6</c:v>
                </c:pt>
                <c:pt idx="8">
                  <c:v>94.6</c:v>
                </c:pt>
                <c:pt idx="9">
                  <c:v>78.5</c:v>
                </c:pt>
                <c:pt idx="10">
                  <c:v>64.7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4313984"/>
        <c:axId val="84315520"/>
        <c:axId val="0"/>
      </c:bar3DChart>
      <c:catAx>
        <c:axId val="8431398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4315520"/>
        <c:crosses val="autoZero"/>
        <c:auto val="1"/>
        <c:lblAlgn val="ctr"/>
        <c:lblOffset val="100"/>
        <c:noMultiLvlLbl val="0"/>
      </c:catAx>
      <c:valAx>
        <c:axId val="8431552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843139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823068991376079"/>
          <c:y val="0.30510316418780992"/>
          <c:w val="0.17391216722909636"/>
          <c:h val="0.29205052493438322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EA6309-6B92-4099-85DB-F4DF48C22ABF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33CF9E08-0DD3-4038-A377-0281B8EE07CF}">
      <dgm:prSet custT="1"/>
      <dgm:spPr/>
      <dgm:t>
        <a:bodyPr/>
        <a:lstStyle/>
        <a:p>
          <a:pPr algn="ctr" rtl="0"/>
          <a:r>
            <a:rPr lang="ru-RU" sz="1600" dirty="0" smtClean="0">
              <a:latin typeface="Arial" pitchFamily="34" charset="0"/>
              <a:cs typeface="Arial" pitchFamily="34" charset="0"/>
            </a:rPr>
            <a:t>Результаты оценочных процедур помогут   оценить качество образования в регионе/ муниципалитете/образовательной организации и спланировать дальнейшее развитие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51E43221-CC39-4937-B15D-304B0BA54FDC}" type="parTrans" cxnId="{28C6BFE0-8B02-460C-9C8A-83C90858EDC0}">
      <dgm:prSet/>
      <dgm:spPr/>
      <dgm:t>
        <a:bodyPr/>
        <a:lstStyle/>
        <a:p>
          <a:endParaRPr lang="ru-RU"/>
        </a:p>
      </dgm:t>
    </dgm:pt>
    <dgm:pt modelId="{BADC74C2-515F-4398-ADED-A860F996C532}" type="sibTrans" cxnId="{28C6BFE0-8B02-460C-9C8A-83C90858EDC0}">
      <dgm:prSet/>
      <dgm:spPr/>
      <dgm:t>
        <a:bodyPr/>
        <a:lstStyle/>
        <a:p>
          <a:endParaRPr lang="ru-RU"/>
        </a:p>
      </dgm:t>
    </dgm:pt>
    <dgm:pt modelId="{6087F397-6AE1-45BE-A899-1E17DF876603}" type="pres">
      <dgm:prSet presAssocID="{41EA6309-6B92-4099-85DB-F4DF48C22AB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846490-DA19-4E5D-AF05-ECF20685D3A6}" type="pres">
      <dgm:prSet presAssocID="{33CF9E08-0DD3-4038-A377-0281B8EE07CF}" presName="parentText" presStyleLbl="node1" presStyleIdx="0" presStyleCnt="1" custScaleX="95010" custScaleY="621361" custLinFactNeighborX="268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C6BFE0-8B02-460C-9C8A-83C90858EDC0}" srcId="{41EA6309-6B92-4099-85DB-F4DF48C22ABF}" destId="{33CF9E08-0DD3-4038-A377-0281B8EE07CF}" srcOrd="0" destOrd="0" parTransId="{51E43221-CC39-4937-B15D-304B0BA54FDC}" sibTransId="{BADC74C2-515F-4398-ADED-A860F996C532}"/>
    <dgm:cxn modelId="{48CF291B-CF63-4005-A7F1-99FACFCB206A}" type="presOf" srcId="{33CF9E08-0DD3-4038-A377-0281B8EE07CF}" destId="{A8846490-DA19-4E5D-AF05-ECF20685D3A6}" srcOrd="0" destOrd="0" presId="urn:microsoft.com/office/officeart/2005/8/layout/vList2"/>
    <dgm:cxn modelId="{B8B56604-3804-45BD-9FCE-8D97C4647C80}" type="presOf" srcId="{41EA6309-6B92-4099-85DB-F4DF48C22ABF}" destId="{6087F397-6AE1-45BE-A899-1E17DF876603}" srcOrd="0" destOrd="0" presId="urn:microsoft.com/office/officeart/2005/8/layout/vList2"/>
    <dgm:cxn modelId="{689713F2-98C7-4AD7-BE7F-0E74763118B6}" type="presParOf" srcId="{6087F397-6AE1-45BE-A899-1E17DF876603}" destId="{A8846490-DA19-4E5D-AF05-ECF20685D3A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DC5799-F012-4B7A-9C7B-2635A451F3CF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620EFC1D-2BA7-4497-82D2-E1BFC75B7BF8}">
      <dgm:prSet custT="1"/>
      <dgm:spPr/>
      <dgm:t>
        <a:bodyPr/>
        <a:lstStyle/>
        <a:p>
          <a:pPr algn="just" rtl="0"/>
          <a:r>
            <a:rPr lang="ru-RU" sz="1600" dirty="0" smtClean="0">
              <a:latin typeface="Arial" pitchFamily="34" charset="0"/>
              <a:cs typeface="Arial" pitchFamily="34" charset="0"/>
            </a:rPr>
            <a:t>Анализ можно использовать как материал мониторинга уровня учебных достижений, для обсуждения и принятия необходимых мер методическим объединениям учителей-предметников, для проведения семинаров, совещаний муниципальных органов управления образования</a:t>
          </a:r>
          <a:r>
            <a:rPr lang="ru-RU" sz="1800" dirty="0" smtClean="0">
              <a:latin typeface="Arial" pitchFamily="34" charset="0"/>
              <a:cs typeface="Arial" pitchFamily="34" charset="0"/>
            </a:rPr>
            <a:t>;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06B4A1D4-E5DC-4D50-969D-0F659C2337C0}" type="parTrans" cxnId="{6EB7B448-637E-4C5F-8479-D3850E5E6110}">
      <dgm:prSet/>
      <dgm:spPr/>
      <dgm:t>
        <a:bodyPr/>
        <a:lstStyle/>
        <a:p>
          <a:endParaRPr lang="ru-RU"/>
        </a:p>
      </dgm:t>
    </dgm:pt>
    <dgm:pt modelId="{BE2C3977-3BD8-48E1-AE3C-7165BB94C1FE}" type="sibTrans" cxnId="{6EB7B448-637E-4C5F-8479-D3850E5E6110}">
      <dgm:prSet/>
      <dgm:spPr/>
      <dgm:t>
        <a:bodyPr/>
        <a:lstStyle/>
        <a:p>
          <a:endParaRPr lang="ru-RU"/>
        </a:p>
      </dgm:t>
    </dgm:pt>
    <dgm:pt modelId="{22F1F85C-96ED-4F38-9449-F8D29202FB31}" type="pres">
      <dgm:prSet presAssocID="{03DC5799-F012-4B7A-9C7B-2635A451F3C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657680-FD83-419C-9836-3795A5B48847}" type="pres">
      <dgm:prSet presAssocID="{620EFC1D-2BA7-4497-82D2-E1BFC75B7BF8}" presName="parentText" presStyleLbl="node1" presStyleIdx="0" presStyleCnt="1" custScaleY="618093" custLinFactNeighborX="1067" custLinFactNeighborY="243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B7B448-637E-4C5F-8479-D3850E5E6110}" srcId="{03DC5799-F012-4B7A-9C7B-2635A451F3CF}" destId="{620EFC1D-2BA7-4497-82D2-E1BFC75B7BF8}" srcOrd="0" destOrd="0" parTransId="{06B4A1D4-E5DC-4D50-969D-0F659C2337C0}" sibTransId="{BE2C3977-3BD8-48E1-AE3C-7165BB94C1FE}"/>
    <dgm:cxn modelId="{5CAA7071-AB6E-4FCC-B7E7-CCE51BFD1EC5}" type="presOf" srcId="{03DC5799-F012-4B7A-9C7B-2635A451F3CF}" destId="{22F1F85C-96ED-4F38-9449-F8D29202FB31}" srcOrd="0" destOrd="0" presId="urn:microsoft.com/office/officeart/2005/8/layout/vList2"/>
    <dgm:cxn modelId="{FF692A3B-2C29-4687-AD67-2E9CA21DB710}" type="presOf" srcId="{620EFC1D-2BA7-4497-82D2-E1BFC75B7BF8}" destId="{C2657680-FD83-419C-9836-3795A5B48847}" srcOrd="0" destOrd="0" presId="urn:microsoft.com/office/officeart/2005/8/layout/vList2"/>
    <dgm:cxn modelId="{D05C3E34-C12F-4E45-9B41-4DE80A1A9278}" type="presParOf" srcId="{22F1F85C-96ED-4F38-9449-F8D29202FB31}" destId="{C2657680-FD83-419C-9836-3795A5B4884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387375-F2F1-4941-AE7B-EC056CDFEBEC}" type="doc">
      <dgm:prSet loTypeId="urn:microsoft.com/office/officeart/2005/8/layout/process4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C0780442-BCE0-4B90-A6C6-11E0C031C2EF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2400" b="1" u="sng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Результаты ОКО могут быть основанием:</a:t>
          </a:r>
          <a:endParaRPr lang="ru-RU" sz="2400" b="1" u="sng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3A5EC92-6892-42B5-B986-0B3AFE900BAD}" type="parTrans" cxnId="{D613F97C-A42B-4DAD-A709-138D834F6D1A}">
      <dgm:prSet/>
      <dgm:spPr/>
      <dgm:t>
        <a:bodyPr/>
        <a:lstStyle/>
        <a:p>
          <a:endParaRPr lang="ru-RU"/>
        </a:p>
      </dgm:t>
    </dgm:pt>
    <dgm:pt modelId="{EC70E36F-1D95-4F94-A492-5858EA0BDBB8}" type="sibTrans" cxnId="{D613F97C-A42B-4DAD-A709-138D834F6D1A}">
      <dgm:prSet/>
      <dgm:spPr/>
      <dgm:t>
        <a:bodyPr/>
        <a:lstStyle/>
        <a:p>
          <a:endParaRPr lang="ru-RU"/>
        </a:p>
      </dgm:t>
    </dgm:pt>
    <dgm:pt modelId="{EADEDB40-4EF8-4A18-A94D-6D2BD76EA5C6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корректировки содержания основных общеобразовательных программ в ОО</a:t>
          </a:r>
          <a:endParaRPr lang="ru-RU" sz="18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3B1F34D-DC92-41E1-8B6C-F13DAB0C7F89}" type="parTrans" cxnId="{F8671FBF-4498-48E1-A2E0-BC4A4C826773}">
      <dgm:prSet/>
      <dgm:spPr/>
      <dgm:t>
        <a:bodyPr/>
        <a:lstStyle/>
        <a:p>
          <a:endParaRPr lang="ru-RU"/>
        </a:p>
      </dgm:t>
    </dgm:pt>
    <dgm:pt modelId="{AEC4CD79-90F6-404D-A477-0AAA9CC6256E}" type="sibTrans" cxnId="{F8671FBF-4498-48E1-A2E0-BC4A4C826773}">
      <dgm:prSet/>
      <dgm:spPr/>
      <dgm:t>
        <a:bodyPr/>
        <a:lstStyle/>
        <a:p>
          <a:endParaRPr lang="ru-RU"/>
        </a:p>
      </dgm:t>
    </dgm:pt>
    <dgm:pt modelId="{B789AB6E-664F-4FDD-B86F-9341F842B58D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разработки индивидуальных учебных планов, организации образовательного процесса,  организация внеурочной деятельности</a:t>
          </a:r>
          <a:endParaRPr lang="ru-RU" sz="18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DA7ECE2-C0D1-4F37-AF96-4E93A7BB7FFC}" type="parTrans" cxnId="{D1480743-1223-40FF-BEA1-05585DE746EC}">
      <dgm:prSet/>
      <dgm:spPr/>
      <dgm:t>
        <a:bodyPr/>
        <a:lstStyle/>
        <a:p>
          <a:endParaRPr lang="ru-RU"/>
        </a:p>
      </dgm:t>
    </dgm:pt>
    <dgm:pt modelId="{7F5DDD19-F7E5-4F76-BAA9-C34046E41BDD}" type="sibTrans" cxnId="{D1480743-1223-40FF-BEA1-05585DE746EC}">
      <dgm:prSet/>
      <dgm:spPr/>
      <dgm:t>
        <a:bodyPr/>
        <a:lstStyle/>
        <a:p>
          <a:endParaRPr lang="ru-RU"/>
        </a:p>
      </dgm:t>
    </dgm:pt>
    <dgm:pt modelId="{245BBBFC-6F98-43CF-81B0-08CA413667DB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оказания адресной методической помощи учителю</a:t>
          </a:r>
          <a:endParaRPr lang="ru-RU" sz="18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9D7ED4E-6B0C-426F-93B2-66DC97B493EE}" type="parTrans" cxnId="{D508F551-3EEE-4736-9435-E02EED0C5617}">
      <dgm:prSet/>
      <dgm:spPr/>
      <dgm:t>
        <a:bodyPr/>
        <a:lstStyle/>
        <a:p>
          <a:endParaRPr lang="ru-RU"/>
        </a:p>
      </dgm:t>
    </dgm:pt>
    <dgm:pt modelId="{CAE159CF-3A84-4E6C-94D4-1C3579D22483}" type="sibTrans" cxnId="{D508F551-3EEE-4736-9435-E02EED0C5617}">
      <dgm:prSet/>
      <dgm:spPr/>
      <dgm:t>
        <a:bodyPr/>
        <a:lstStyle/>
        <a:p>
          <a:endParaRPr lang="ru-RU"/>
        </a:p>
      </dgm:t>
    </dgm:pt>
    <dgm:pt modelId="{ACD8127E-EB46-492E-B116-E21660CEF0D6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определения направлений по совершенствованию образовательного процесса, его диагностического инструментария и организации индивидуально-дифференцированного подхода к обучающемуся</a:t>
          </a:r>
          <a:endParaRPr lang="ru-RU" sz="16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4E4C609-C4C9-413F-B745-C98420F15DF4}" type="parTrans" cxnId="{0F236BE3-1592-4060-8E52-59492F4DFD6D}">
      <dgm:prSet/>
      <dgm:spPr/>
      <dgm:t>
        <a:bodyPr/>
        <a:lstStyle/>
        <a:p>
          <a:endParaRPr lang="ru-RU"/>
        </a:p>
      </dgm:t>
    </dgm:pt>
    <dgm:pt modelId="{1BBA5BDE-A357-4A44-9EAA-B09DD6AA3EA4}" type="sibTrans" cxnId="{0F236BE3-1592-4060-8E52-59492F4DFD6D}">
      <dgm:prSet/>
      <dgm:spPr/>
      <dgm:t>
        <a:bodyPr/>
        <a:lstStyle/>
        <a:p>
          <a:endParaRPr lang="ru-RU"/>
        </a:p>
      </dgm:t>
    </dgm:pt>
    <dgm:pt modelId="{2780445F-0CB9-496B-8AFE-64AAF54C0CD9}" type="pres">
      <dgm:prSet presAssocID="{C5387375-F2F1-4941-AE7B-EC056CDFEBE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163DDD-FE6B-46E1-8895-EF57FE38533B}" type="pres">
      <dgm:prSet presAssocID="{ACD8127E-EB46-492E-B116-E21660CEF0D6}" presName="boxAndChildren" presStyleCnt="0"/>
      <dgm:spPr/>
    </dgm:pt>
    <dgm:pt modelId="{E88FAB1A-2646-47B8-842F-D3DC9ABDFFEF}" type="pres">
      <dgm:prSet presAssocID="{ACD8127E-EB46-492E-B116-E21660CEF0D6}" presName="parentTextBox" presStyleLbl="node1" presStyleIdx="0" presStyleCnt="5"/>
      <dgm:spPr/>
      <dgm:t>
        <a:bodyPr/>
        <a:lstStyle/>
        <a:p>
          <a:endParaRPr lang="ru-RU"/>
        </a:p>
      </dgm:t>
    </dgm:pt>
    <dgm:pt modelId="{1A0236C2-2BE0-4A61-A9D9-7A00B480D34B}" type="pres">
      <dgm:prSet presAssocID="{CAE159CF-3A84-4E6C-94D4-1C3579D22483}" presName="sp" presStyleCnt="0"/>
      <dgm:spPr/>
    </dgm:pt>
    <dgm:pt modelId="{444A6C6C-A6EE-43F8-BE36-DAF66E8D5160}" type="pres">
      <dgm:prSet presAssocID="{245BBBFC-6F98-43CF-81B0-08CA413667DB}" presName="arrowAndChildren" presStyleCnt="0"/>
      <dgm:spPr/>
    </dgm:pt>
    <dgm:pt modelId="{144000CF-A795-4118-B9B0-1589552A6C5A}" type="pres">
      <dgm:prSet presAssocID="{245BBBFC-6F98-43CF-81B0-08CA413667DB}" presName="parentTextArrow" presStyleLbl="node1" presStyleIdx="1" presStyleCnt="5"/>
      <dgm:spPr/>
      <dgm:t>
        <a:bodyPr/>
        <a:lstStyle/>
        <a:p>
          <a:endParaRPr lang="ru-RU"/>
        </a:p>
      </dgm:t>
    </dgm:pt>
    <dgm:pt modelId="{89B9B5B7-B455-42A9-BB83-9F52A7EB8649}" type="pres">
      <dgm:prSet presAssocID="{7F5DDD19-F7E5-4F76-BAA9-C34046E41BDD}" presName="sp" presStyleCnt="0"/>
      <dgm:spPr/>
    </dgm:pt>
    <dgm:pt modelId="{10FBD182-0841-41D8-A1F3-416106EE3544}" type="pres">
      <dgm:prSet presAssocID="{B789AB6E-664F-4FDD-B86F-9341F842B58D}" presName="arrowAndChildren" presStyleCnt="0"/>
      <dgm:spPr/>
    </dgm:pt>
    <dgm:pt modelId="{FFDC15C2-7103-4AEE-90A1-E488EDD8D761}" type="pres">
      <dgm:prSet presAssocID="{B789AB6E-664F-4FDD-B86F-9341F842B58D}" presName="parentTextArrow" presStyleLbl="node1" presStyleIdx="2" presStyleCnt="5"/>
      <dgm:spPr/>
      <dgm:t>
        <a:bodyPr/>
        <a:lstStyle/>
        <a:p>
          <a:endParaRPr lang="ru-RU"/>
        </a:p>
      </dgm:t>
    </dgm:pt>
    <dgm:pt modelId="{9C4F4386-EF4A-4F12-A9DA-88C4FC6137B9}" type="pres">
      <dgm:prSet presAssocID="{AEC4CD79-90F6-404D-A477-0AAA9CC6256E}" presName="sp" presStyleCnt="0"/>
      <dgm:spPr/>
    </dgm:pt>
    <dgm:pt modelId="{45304084-631D-4C71-8F46-30D6CC189CC2}" type="pres">
      <dgm:prSet presAssocID="{EADEDB40-4EF8-4A18-A94D-6D2BD76EA5C6}" presName="arrowAndChildren" presStyleCnt="0"/>
      <dgm:spPr/>
    </dgm:pt>
    <dgm:pt modelId="{FDBC63DD-CA81-459F-9B6B-1BBB82EA6308}" type="pres">
      <dgm:prSet presAssocID="{EADEDB40-4EF8-4A18-A94D-6D2BD76EA5C6}" presName="parentTextArrow" presStyleLbl="node1" presStyleIdx="3" presStyleCnt="5"/>
      <dgm:spPr/>
      <dgm:t>
        <a:bodyPr/>
        <a:lstStyle/>
        <a:p>
          <a:endParaRPr lang="ru-RU"/>
        </a:p>
      </dgm:t>
    </dgm:pt>
    <dgm:pt modelId="{00C4BF06-C733-41ED-AC08-5EE5F71AD0E4}" type="pres">
      <dgm:prSet presAssocID="{EC70E36F-1D95-4F94-A492-5858EA0BDBB8}" presName="sp" presStyleCnt="0"/>
      <dgm:spPr/>
    </dgm:pt>
    <dgm:pt modelId="{7F8378AE-6284-4F07-9F88-84FA91A7F77A}" type="pres">
      <dgm:prSet presAssocID="{C0780442-BCE0-4B90-A6C6-11E0C031C2EF}" presName="arrowAndChildren" presStyleCnt="0"/>
      <dgm:spPr/>
    </dgm:pt>
    <dgm:pt modelId="{4803D119-C81E-4765-8513-5863297CC889}" type="pres">
      <dgm:prSet presAssocID="{C0780442-BCE0-4B90-A6C6-11E0C031C2EF}" presName="parentTextArrow" presStyleLbl="node1" presStyleIdx="4" presStyleCnt="5"/>
      <dgm:spPr/>
      <dgm:t>
        <a:bodyPr/>
        <a:lstStyle/>
        <a:p>
          <a:endParaRPr lang="ru-RU"/>
        </a:p>
      </dgm:t>
    </dgm:pt>
  </dgm:ptLst>
  <dgm:cxnLst>
    <dgm:cxn modelId="{D1480743-1223-40FF-BEA1-05585DE746EC}" srcId="{C5387375-F2F1-4941-AE7B-EC056CDFEBEC}" destId="{B789AB6E-664F-4FDD-B86F-9341F842B58D}" srcOrd="2" destOrd="0" parTransId="{9DA7ECE2-C0D1-4F37-AF96-4E93A7BB7FFC}" sibTransId="{7F5DDD19-F7E5-4F76-BAA9-C34046E41BDD}"/>
    <dgm:cxn modelId="{1142D555-9334-413C-BE63-A66863769D68}" type="presOf" srcId="{C0780442-BCE0-4B90-A6C6-11E0C031C2EF}" destId="{4803D119-C81E-4765-8513-5863297CC889}" srcOrd="0" destOrd="0" presId="urn:microsoft.com/office/officeart/2005/8/layout/process4"/>
    <dgm:cxn modelId="{D613F97C-A42B-4DAD-A709-138D834F6D1A}" srcId="{C5387375-F2F1-4941-AE7B-EC056CDFEBEC}" destId="{C0780442-BCE0-4B90-A6C6-11E0C031C2EF}" srcOrd="0" destOrd="0" parTransId="{A3A5EC92-6892-42B5-B986-0B3AFE900BAD}" sibTransId="{EC70E36F-1D95-4F94-A492-5858EA0BDBB8}"/>
    <dgm:cxn modelId="{73EB206A-3B34-4395-99D6-7C188136D788}" type="presOf" srcId="{ACD8127E-EB46-492E-B116-E21660CEF0D6}" destId="{E88FAB1A-2646-47B8-842F-D3DC9ABDFFEF}" srcOrd="0" destOrd="0" presId="urn:microsoft.com/office/officeart/2005/8/layout/process4"/>
    <dgm:cxn modelId="{F8671FBF-4498-48E1-A2E0-BC4A4C826773}" srcId="{C5387375-F2F1-4941-AE7B-EC056CDFEBEC}" destId="{EADEDB40-4EF8-4A18-A94D-6D2BD76EA5C6}" srcOrd="1" destOrd="0" parTransId="{33B1F34D-DC92-41E1-8B6C-F13DAB0C7F89}" sibTransId="{AEC4CD79-90F6-404D-A477-0AAA9CC6256E}"/>
    <dgm:cxn modelId="{D508F551-3EEE-4736-9435-E02EED0C5617}" srcId="{C5387375-F2F1-4941-AE7B-EC056CDFEBEC}" destId="{245BBBFC-6F98-43CF-81B0-08CA413667DB}" srcOrd="3" destOrd="0" parTransId="{89D7ED4E-6B0C-426F-93B2-66DC97B493EE}" sibTransId="{CAE159CF-3A84-4E6C-94D4-1C3579D22483}"/>
    <dgm:cxn modelId="{272FB2A9-8EB7-4AE0-898F-8A0F6B8A6599}" type="presOf" srcId="{C5387375-F2F1-4941-AE7B-EC056CDFEBEC}" destId="{2780445F-0CB9-496B-8AFE-64AAF54C0CD9}" srcOrd="0" destOrd="0" presId="urn:microsoft.com/office/officeart/2005/8/layout/process4"/>
    <dgm:cxn modelId="{0F236BE3-1592-4060-8E52-59492F4DFD6D}" srcId="{C5387375-F2F1-4941-AE7B-EC056CDFEBEC}" destId="{ACD8127E-EB46-492E-B116-E21660CEF0D6}" srcOrd="4" destOrd="0" parTransId="{F4E4C609-C4C9-413F-B745-C98420F15DF4}" sibTransId="{1BBA5BDE-A357-4A44-9EAA-B09DD6AA3EA4}"/>
    <dgm:cxn modelId="{1DBB8C64-E729-4190-A358-8B4A7830E0B8}" type="presOf" srcId="{245BBBFC-6F98-43CF-81B0-08CA413667DB}" destId="{144000CF-A795-4118-B9B0-1589552A6C5A}" srcOrd="0" destOrd="0" presId="urn:microsoft.com/office/officeart/2005/8/layout/process4"/>
    <dgm:cxn modelId="{4FCAB711-A2B5-4982-A4D5-C90C427A8E23}" type="presOf" srcId="{B789AB6E-664F-4FDD-B86F-9341F842B58D}" destId="{FFDC15C2-7103-4AEE-90A1-E488EDD8D761}" srcOrd="0" destOrd="0" presId="urn:microsoft.com/office/officeart/2005/8/layout/process4"/>
    <dgm:cxn modelId="{2AC8E4F9-2D00-44D5-8DE8-7E57791E5C17}" type="presOf" srcId="{EADEDB40-4EF8-4A18-A94D-6D2BD76EA5C6}" destId="{FDBC63DD-CA81-459F-9B6B-1BBB82EA6308}" srcOrd="0" destOrd="0" presId="urn:microsoft.com/office/officeart/2005/8/layout/process4"/>
    <dgm:cxn modelId="{2CE8BC39-7014-4DB3-A5AA-B7F228FBE845}" type="presParOf" srcId="{2780445F-0CB9-496B-8AFE-64AAF54C0CD9}" destId="{90163DDD-FE6B-46E1-8895-EF57FE38533B}" srcOrd="0" destOrd="0" presId="urn:microsoft.com/office/officeart/2005/8/layout/process4"/>
    <dgm:cxn modelId="{BAD518B1-9A70-4F75-9D85-9977C02A1393}" type="presParOf" srcId="{90163DDD-FE6B-46E1-8895-EF57FE38533B}" destId="{E88FAB1A-2646-47B8-842F-D3DC9ABDFFEF}" srcOrd="0" destOrd="0" presId="urn:microsoft.com/office/officeart/2005/8/layout/process4"/>
    <dgm:cxn modelId="{3B1CEFFD-5462-492F-9440-4AD7B515C134}" type="presParOf" srcId="{2780445F-0CB9-496B-8AFE-64AAF54C0CD9}" destId="{1A0236C2-2BE0-4A61-A9D9-7A00B480D34B}" srcOrd="1" destOrd="0" presId="urn:microsoft.com/office/officeart/2005/8/layout/process4"/>
    <dgm:cxn modelId="{CDA3EA84-A2FA-4D96-AEB2-10F47E34E989}" type="presParOf" srcId="{2780445F-0CB9-496B-8AFE-64AAF54C0CD9}" destId="{444A6C6C-A6EE-43F8-BE36-DAF66E8D5160}" srcOrd="2" destOrd="0" presId="urn:microsoft.com/office/officeart/2005/8/layout/process4"/>
    <dgm:cxn modelId="{6FB15E0B-8E4D-4CC9-870B-8AF25A0C761C}" type="presParOf" srcId="{444A6C6C-A6EE-43F8-BE36-DAF66E8D5160}" destId="{144000CF-A795-4118-B9B0-1589552A6C5A}" srcOrd="0" destOrd="0" presId="urn:microsoft.com/office/officeart/2005/8/layout/process4"/>
    <dgm:cxn modelId="{CED1C116-40C1-406C-BE31-9E03A9B5989B}" type="presParOf" srcId="{2780445F-0CB9-496B-8AFE-64AAF54C0CD9}" destId="{89B9B5B7-B455-42A9-BB83-9F52A7EB8649}" srcOrd="3" destOrd="0" presId="urn:microsoft.com/office/officeart/2005/8/layout/process4"/>
    <dgm:cxn modelId="{3C152629-25A4-4CC7-8736-6A841F11F1D1}" type="presParOf" srcId="{2780445F-0CB9-496B-8AFE-64AAF54C0CD9}" destId="{10FBD182-0841-41D8-A1F3-416106EE3544}" srcOrd="4" destOrd="0" presId="urn:microsoft.com/office/officeart/2005/8/layout/process4"/>
    <dgm:cxn modelId="{A2CFF50B-1D65-485E-97EC-F58563E15D36}" type="presParOf" srcId="{10FBD182-0841-41D8-A1F3-416106EE3544}" destId="{FFDC15C2-7103-4AEE-90A1-E488EDD8D761}" srcOrd="0" destOrd="0" presId="urn:microsoft.com/office/officeart/2005/8/layout/process4"/>
    <dgm:cxn modelId="{5A5F6063-AEE0-487E-9FE3-34626F8BA973}" type="presParOf" srcId="{2780445F-0CB9-496B-8AFE-64AAF54C0CD9}" destId="{9C4F4386-EF4A-4F12-A9DA-88C4FC6137B9}" srcOrd="5" destOrd="0" presId="urn:microsoft.com/office/officeart/2005/8/layout/process4"/>
    <dgm:cxn modelId="{FED2B474-EED9-4991-BF3D-A3F9D5976FAB}" type="presParOf" srcId="{2780445F-0CB9-496B-8AFE-64AAF54C0CD9}" destId="{45304084-631D-4C71-8F46-30D6CC189CC2}" srcOrd="6" destOrd="0" presId="urn:microsoft.com/office/officeart/2005/8/layout/process4"/>
    <dgm:cxn modelId="{91B77E9A-C51D-4D25-A1BD-ED2356721753}" type="presParOf" srcId="{45304084-631D-4C71-8F46-30D6CC189CC2}" destId="{FDBC63DD-CA81-459F-9B6B-1BBB82EA6308}" srcOrd="0" destOrd="0" presId="urn:microsoft.com/office/officeart/2005/8/layout/process4"/>
    <dgm:cxn modelId="{AE952936-E072-4A67-B7C8-AB8409A8D219}" type="presParOf" srcId="{2780445F-0CB9-496B-8AFE-64AAF54C0CD9}" destId="{00C4BF06-C733-41ED-AC08-5EE5F71AD0E4}" srcOrd="7" destOrd="0" presId="urn:microsoft.com/office/officeart/2005/8/layout/process4"/>
    <dgm:cxn modelId="{30930948-A81D-4100-90DD-662C46B3AFA4}" type="presParOf" srcId="{2780445F-0CB9-496B-8AFE-64AAF54C0CD9}" destId="{7F8378AE-6284-4F07-9F88-84FA91A7F77A}" srcOrd="8" destOrd="0" presId="urn:microsoft.com/office/officeart/2005/8/layout/process4"/>
    <dgm:cxn modelId="{91DD31F2-6F3F-4A47-8968-B809CAB6CC4F}" type="presParOf" srcId="{7F8378AE-6284-4F07-9F88-84FA91A7F77A}" destId="{4803D119-C81E-4765-8513-5863297CC88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846490-DA19-4E5D-AF05-ECF20685D3A6}">
      <dsp:nvSpPr>
        <dsp:cNvPr id="0" name=""/>
        <dsp:cNvSpPr/>
      </dsp:nvSpPr>
      <dsp:spPr>
        <a:xfrm>
          <a:off x="405722" y="391489"/>
          <a:ext cx="4936918" cy="130730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Результаты оценочных процедур помогут   оценить качество образования в регионе/ муниципалитете/образовательной организации и спланировать дальнейшее развитие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469540" y="455307"/>
        <a:ext cx="4809282" cy="11796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657680-FD83-419C-9836-3795A5B48847}">
      <dsp:nvSpPr>
        <dsp:cNvPr id="0" name=""/>
        <dsp:cNvSpPr/>
      </dsp:nvSpPr>
      <dsp:spPr>
        <a:xfrm>
          <a:off x="0" y="256925"/>
          <a:ext cx="5574089" cy="173391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Анализ можно использовать как материал мониторинга уровня учебных достижений, для обсуждения и принятия необходимых мер методическим объединениям учителей-предметников, для проведения семинаров, совещаний муниципальных органов управления образования</a:t>
          </a:r>
          <a:r>
            <a:rPr lang="ru-RU" sz="1800" kern="1200" dirty="0" smtClean="0">
              <a:latin typeface="Arial" pitchFamily="34" charset="0"/>
              <a:cs typeface="Arial" pitchFamily="34" charset="0"/>
            </a:rPr>
            <a:t>;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84643" y="341568"/>
        <a:ext cx="5404803" cy="15646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8FAB1A-2646-47B8-842F-D3DC9ABDFFEF}">
      <dsp:nvSpPr>
        <dsp:cNvPr id="0" name=""/>
        <dsp:cNvSpPr/>
      </dsp:nvSpPr>
      <dsp:spPr>
        <a:xfrm>
          <a:off x="0" y="3896317"/>
          <a:ext cx="11757025" cy="639223"/>
        </a:xfrm>
        <a:prstGeom prst="rect">
          <a:avLst/>
        </a:prstGeom>
        <a:gradFill rotWithShape="1">
          <a:gsLst>
            <a:gs pos="0">
              <a:schemeClr val="accent2">
                <a:tint val="0"/>
              </a:schemeClr>
            </a:gs>
            <a:gs pos="44000">
              <a:schemeClr val="accent2">
                <a:tint val="60000"/>
                <a:satMod val="120000"/>
              </a:schemeClr>
            </a:gs>
            <a:gs pos="100000">
              <a:schemeClr val="accent2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определения направлений по совершенствованию образовательного процесса, его диагностического инструментария и организации индивидуально-дифференцированного подхода к обучающемуся</a:t>
          </a:r>
          <a:endParaRPr lang="ru-RU" sz="16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0" y="3896317"/>
        <a:ext cx="11757025" cy="639223"/>
      </dsp:txXfrm>
    </dsp:sp>
    <dsp:sp modelId="{144000CF-A795-4118-B9B0-1589552A6C5A}">
      <dsp:nvSpPr>
        <dsp:cNvPr id="0" name=""/>
        <dsp:cNvSpPr/>
      </dsp:nvSpPr>
      <dsp:spPr>
        <a:xfrm rot="10800000">
          <a:off x="0" y="2922780"/>
          <a:ext cx="11757025" cy="983125"/>
        </a:xfrm>
        <a:prstGeom prst="upArrowCallout">
          <a:avLst/>
        </a:prstGeom>
        <a:gradFill rotWithShape="1">
          <a:gsLst>
            <a:gs pos="0">
              <a:schemeClr val="accent2">
                <a:tint val="0"/>
              </a:schemeClr>
            </a:gs>
            <a:gs pos="44000">
              <a:schemeClr val="accent2">
                <a:tint val="60000"/>
                <a:satMod val="120000"/>
              </a:schemeClr>
            </a:gs>
            <a:gs pos="100000">
              <a:schemeClr val="accent2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оказания адресной методической помощи учителю</a:t>
          </a:r>
          <a:endParaRPr lang="ru-RU" sz="18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10800000">
        <a:off x="0" y="2922780"/>
        <a:ext cx="11757025" cy="638805"/>
      </dsp:txXfrm>
    </dsp:sp>
    <dsp:sp modelId="{FFDC15C2-7103-4AEE-90A1-E488EDD8D761}">
      <dsp:nvSpPr>
        <dsp:cNvPr id="0" name=""/>
        <dsp:cNvSpPr/>
      </dsp:nvSpPr>
      <dsp:spPr>
        <a:xfrm rot="10800000">
          <a:off x="0" y="1949243"/>
          <a:ext cx="11757025" cy="983125"/>
        </a:xfrm>
        <a:prstGeom prst="upArrowCallout">
          <a:avLst/>
        </a:prstGeom>
        <a:gradFill rotWithShape="1">
          <a:gsLst>
            <a:gs pos="0">
              <a:schemeClr val="accent2">
                <a:tint val="0"/>
              </a:schemeClr>
            </a:gs>
            <a:gs pos="44000">
              <a:schemeClr val="accent2">
                <a:tint val="60000"/>
                <a:satMod val="120000"/>
              </a:schemeClr>
            </a:gs>
            <a:gs pos="100000">
              <a:schemeClr val="accent2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разработки индивидуальных учебных планов, организации образовательного процесса,  организация внеурочной деятельности</a:t>
          </a:r>
          <a:endParaRPr lang="ru-RU" sz="18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10800000">
        <a:off x="0" y="1949243"/>
        <a:ext cx="11757025" cy="638805"/>
      </dsp:txXfrm>
    </dsp:sp>
    <dsp:sp modelId="{FDBC63DD-CA81-459F-9B6B-1BBB82EA6308}">
      <dsp:nvSpPr>
        <dsp:cNvPr id="0" name=""/>
        <dsp:cNvSpPr/>
      </dsp:nvSpPr>
      <dsp:spPr>
        <a:xfrm rot="10800000">
          <a:off x="0" y="975706"/>
          <a:ext cx="11757025" cy="983125"/>
        </a:xfrm>
        <a:prstGeom prst="upArrowCallout">
          <a:avLst/>
        </a:prstGeom>
        <a:gradFill rotWithShape="1">
          <a:gsLst>
            <a:gs pos="0">
              <a:schemeClr val="accent2">
                <a:tint val="0"/>
              </a:schemeClr>
            </a:gs>
            <a:gs pos="44000">
              <a:schemeClr val="accent2">
                <a:tint val="60000"/>
                <a:satMod val="120000"/>
              </a:schemeClr>
            </a:gs>
            <a:gs pos="100000">
              <a:schemeClr val="accent2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корректировки содержания основных общеобразовательных программ в ОО</a:t>
          </a:r>
          <a:endParaRPr lang="ru-RU" sz="18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10800000">
        <a:off x="0" y="975706"/>
        <a:ext cx="11757025" cy="638805"/>
      </dsp:txXfrm>
    </dsp:sp>
    <dsp:sp modelId="{4803D119-C81E-4765-8513-5863297CC889}">
      <dsp:nvSpPr>
        <dsp:cNvPr id="0" name=""/>
        <dsp:cNvSpPr/>
      </dsp:nvSpPr>
      <dsp:spPr>
        <a:xfrm rot="10800000">
          <a:off x="0" y="2169"/>
          <a:ext cx="11757025" cy="983125"/>
        </a:xfrm>
        <a:prstGeom prst="upArrowCallout">
          <a:avLst/>
        </a:prstGeom>
        <a:gradFill rotWithShape="1">
          <a:gsLst>
            <a:gs pos="0">
              <a:schemeClr val="accent2">
                <a:tint val="0"/>
              </a:schemeClr>
            </a:gs>
            <a:gs pos="44000">
              <a:schemeClr val="accent2">
                <a:tint val="60000"/>
                <a:satMod val="120000"/>
              </a:schemeClr>
            </a:gs>
            <a:gs pos="100000">
              <a:schemeClr val="accent2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sng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Результаты ОКО могут быть основанием:</a:t>
          </a:r>
          <a:endParaRPr lang="ru-RU" sz="2400" b="1" u="sng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10800000">
        <a:off x="0" y="2169"/>
        <a:ext cx="11757025" cy="6388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822950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7610475" y="0"/>
            <a:ext cx="5822950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5085E-E2D4-4C32-9677-2668E1F374D9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98938" y="566738"/>
            <a:ext cx="5038725" cy="2836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343025" y="3592513"/>
            <a:ext cx="10750550" cy="34036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5822950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7610475" y="7183438"/>
            <a:ext cx="5822950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D24D3-370D-4D40-9661-333EACC581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325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2" algn="l" defTabSz="9143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25" algn="l" defTabSz="9143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86" algn="l" defTabSz="9143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51" algn="l" defTabSz="9143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11" algn="l" defTabSz="9143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73" algn="l" defTabSz="9143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38" algn="l" defTabSz="9143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00" algn="l" defTabSz="9143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35915" y="252095"/>
            <a:ext cx="12778207" cy="6655308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97" tIns="59998" rIns="119997" bIns="59998"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311030" y="5904231"/>
            <a:ext cx="12818516" cy="1468437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7745" y="1764665"/>
            <a:ext cx="11421110" cy="1963064"/>
          </a:xfrm>
        </p:spPr>
        <p:txBody>
          <a:bodyPr anchor="b">
            <a:normAutofit/>
          </a:bodyPr>
          <a:lstStyle>
            <a:lvl1pPr>
              <a:defRPr sz="58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5490" y="3921479"/>
            <a:ext cx="9405620" cy="1624612"/>
          </a:xfr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rgbClr val="FFFFFF"/>
                </a:solidFill>
              </a:defRPr>
            </a:lvl1pPr>
            <a:lvl2pPr marL="599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99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99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99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99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999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99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99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35915" y="252095"/>
            <a:ext cx="12778207" cy="157307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97" tIns="59998" rIns="119997" bIns="59998"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311030" y="787594"/>
            <a:ext cx="12818516" cy="1468437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41535" y="1596602"/>
            <a:ext cx="3023235" cy="4948531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1830" y="1596602"/>
            <a:ext cx="8845762" cy="4948532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0950" y="288747"/>
            <a:ext cx="12421057" cy="429918"/>
          </a:xfrm>
        </p:spPr>
        <p:txBody>
          <a:bodyPr lIns="0" tIns="0" rIns="0" bIns="0"/>
          <a:lstStyle>
            <a:lvl1pPr>
              <a:defRPr sz="2800" b="1" i="0">
                <a:solidFill>
                  <a:srgbClr val="0000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35915" y="252095"/>
            <a:ext cx="12778207" cy="5223408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97" tIns="59998" rIns="119997" bIns="59998"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886375" y="4635628"/>
            <a:ext cx="4226753" cy="787412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19997" tIns="59998" rIns="119997" bIns="5999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848946" y="4494139"/>
            <a:ext cx="8147357" cy="937513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19997" tIns="59998" rIns="119997" bIns="5999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4156659" y="4507673"/>
            <a:ext cx="8034893" cy="85385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119997" tIns="59998" rIns="119997" bIns="5999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8242833" y="4492909"/>
            <a:ext cx="4860922" cy="718514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119997" tIns="59998" rIns="119997" bIns="5999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311030" y="4475685"/>
            <a:ext cx="12818516" cy="146655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119997" tIns="59998" rIns="119997" bIns="5999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3964" y="2716759"/>
            <a:ext cx="11421110" cy="1680633"/>
          </a:xfrm>
        </p:spPr>
        <p:txBody>
          <a:bodyPr anchor="t">
            <a:normAutofit/>
          </a:bodyPr>
          <a:lstStyle>
            <a:lvl1pPr algn="ctr">
              <a:defRPr sz="5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09267" y="1585186"/>
            <a:ext cx="9430504" cy="1036392"/>
          </a:xfrm>
        </p:spPr>
        <p:txBody>
          <a:bodyPr anchor="b">
            <a:normAutofit/>
          </a:bodyPr>
          <a:lstStyle>
            <a:lvl1pPr marL="0" indent="0" algn="ctr">
              <a:buNone/>
              <a:defRPr sz="2600">
                <a:solidFill>
                  <a:srgbClr val="FFFFFF"/>
                </a:solidFill>
              </a:defRPr>
            </a:lvl1pPr>
            <a:lvl2pPr marL="59998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19996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9995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9993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9991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9990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998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79986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94307" y="2954553"/>
            <a:ext cx="5616499" cy="380159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825793" y="2954553"/>
            <a:ext cx="5616499" cy="380159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4308" y="2953365"/>
            <a:ext cx="5616499" cy="705515"/>
          </a:xfrm>
        </p:spPr>
        <p:txBody>
          <a:bodyPr anchor="ctr"/>
          <a:lstStyle>
            <a:lvl1pPr marL="0" indent="0" algn="ctr">
              <a:buNone/>
              <a:defRPr sz="3100" b="0">
                <a:solidFill>
                  <a:schemeClr val="tx2"/>
                </a:solidFill>
                <a:latin typeface="+mj-lt"/>
              </a:defRPr>
            </a:lvl1pPr>
            <a:lvl2pPr marL="599984" indent="0">
              <a:buNone/>
              <a:defRPr sz="2600" b="1"/>
            </a:lvl2pPr>
            <a:lvl3pPr marL="1199967" indent="0">
              <a:buNone/>
              <a:defRPr sz="2400" b="1"/>
            </a:lvl3pPr>
            <a:lvl4pPr marL="1799951" indent="0">
              <a:buNone/>
              <a:defRPr sz="2100" b="1"/>
            </a:lvl4pPr>
            <a:lvl5pPr marL="2399934" indent="0">
              <a:buNone/>
              <a:defRPr sz="2100" b="1"/>
            </a:lvl5pPr>
            <a:lvl6pPr marL="2999918" indent="0">
              <a:buNone/>
              <a:defRPr sz="2100" b="1"/>
            </a:lvl6pPr>
            <a:lvl7pPr marL="3599901" indent="0">
              <a:buNone/>
              <a:defRPr sz="2100" b="1"/>
            </a:lvl7pPr>
            <a:lvl8pPr marL="4199885" indent="0">
              <a:buNone/>
              <a:defRPr sz="2100" b="1"/>
            </a:lvl8pPr>
            <a:lvl9pPr marL="4799868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5302" y="3781426"/>
            <a:ext cx="5613359" cy="2974371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30272" y="2953364"/>
            <a:ext cx="5616499" cy="705515"/>
          </a:xfrm>
        </p:spPr>
        <p:txBody>
          <a:bodyPr anchor="ctr"/>
          <a:lstStyle>
            <a:lvl1pPr marL="0" indent="0" algn="ctr">
              <a:buNone/>
              <a:defRPr sz="3100" b="0" i="0">
                <a:solidFill>
                  <a:schemeClr val="tx2"/>
                </a:solidFill>
                <a:latin typeface="+mj-lt"/>
              </a:defRPr>
            </a:lvl1pPr>
            <a:lvl2pPr marL="599984" indent="0">
              <a:buNone/>
              <a:defRPr sz="2600" b="1"/>
            </a:lvl2pPr>
            <a:lvl3pPr marL="1199967" indent="0">
              <a:buNone/>
              <a:defRPr sz="2400" b="1"/>
            </a:lvl3pPr>
            <a:lvl4pPr marL="1799951" indent="0">
              <a:buNone/>
              <a:defRPr sz="2100" b="1"/>
            </a:lvl4pPr>
            <a:lvl5pPr marL="2399934" indent="0">
              <a:buNone/>
              <a:defRPr sz="2100" b="1"/>
            </a:lvl5pPr>
            <a:lvl6pPr marL="2999918" indent="0">
              <a:buNone/>
              <a:defRPr sz="2100" b="1"/>
            </a:lvl6pPr>
            <a:lvl7pPr marL="3599901" indent="0">
              <a:buNone/>
              <a:defRPr sz="2100" b="1"/>
            </a:lvl7pPr>
            <a:lvl8pPr marL="4199885" indent="0">
              <a:buNone/>
              <a:defRPr sz="2100" b="1"/>
            </a:lvl8pPr>
            <a:lvl9pPr marL="4799868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25606" y="3781426"/>
            <a:ext cx="5616499" cy="2974371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35915" y="252095"/>
            <a:ext cx="12778207" cy="157307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97" tIns="59998" rIns="119997" bIns="59998"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311030" y="787594"/>
            <a:ext cx="12818516" cy="146655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35915" y="252095"/>
            <a:ext cx="12778207" cy="157307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97" tIns="59998" rIns="119997" bIns="59998"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3660" y="3949489"/>
            <a:ext cx="4926753" cy="210079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787"/>
              </a:spcAft>
              <a:buNone/>
              <a:defRPr sz="2400">
                <a:solidFill>
                  <a:schemeClr val="tx2"/>
                </a:solidFill>
              </a:defRPr>
            </a:lvl1pPr>
            <a:lvl2pPr marL="599984" indent="0">
              <a:buNone/>
              <a:defRPr sz="1600"/>
            </a:lvl2pPr>
            <a:lvl3pPr marL="1199967" indent="0">
              <a:buNone/>
              <a:defRPr sz="1300"/>
            </a:lvl3pPr>
            <a:lvl4pPr marL="1799951" indent="0">
              <a:buNone/>
              <a:defRPr sz="1200"/>
            </a:lvl4pPr>
            <a:lvl5pPr marL="2399934" indent="0">
              <a:buNone/>
              <a:defRPr sz="1200"/>
            </a:lvl5pPr>
            <a:lvl6pPr marL="2999918" indent="0">
              <a:buNone/>
              <a:defRPr sz="1200"/>
            </a:lvl6pPr>
            <a:lvl7pPr marL="3599901" indent="0">
              <a:buNone/>
              <a:defRPr sz="1200"/>
            </a:lvl7pPr>
            <a:lvl8pPr marL="4199885" indent="0">
              <a:buNone/>
              <a:defRPr sz="1200"/>
            </a:lvl8pPr>
            <a:lvl9pPr marL="479986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311030" y="787594"/>
            <a:ext cx="12818516" cy="1468437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343660" y="2520950"/>
            <a:ext cx="4926753" cy="1381481"/>
          </a:xfrm>
        </p:spPr>
        <p:txBody>
          <a:bodyPr anchor="b">
            <a:noAutofit/>
          </a:bodyPr>
          <a:lstStyle>
            <a:lvl1pPr algn="l">
              <a:defRPr sz="4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800" y="2016760"/>
            <a:ext cx="5736823" cy="4201583"/>
          </a:xfrm>
        </p:spPr>
        <p:txBody>
          <a:bodyPr anchor="ctr"/>
          <a:lstStyle>
            <a:lvl1pPr>
              <a:buClr>
                <a:schemeClr val="bg1"/>
              </a:buClr>
              <a:defRPr sz="29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6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24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21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2100">
                <a:solidFill>
                  <a:schemeClr val="tx2"/>
                </a:solidFill>
              </a:defRPr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35915" y="252095"/>
            <a:ext cx="12778207" cy="6655308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97" tIns="59998" rIns="119997" bIns="59998"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311030" y="5904231"/>
            <a:ext cx="12818516" cy="1468437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2301" y="373475"/>
            <a:ext cx="5602470" cy="2679677"/>
          </a:xfrm>
        </p:spPr>
        <p:txBody>
          <a:bodyPr anchor="b">
            <a:normAutofit/>
          </a:bodyPr>
          <a:lstStyle>
            <a:lvl1pPr algn="l">
              <a:defRPr sz="37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3746" y="3071824"/>
            <a:ext cx="5611025" cy="267034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599984" indent="0">
              <a:buNone/>
              <a:defRPr sz="1600"/>
            </a:lvl2pPr>
            <a:lvl3pPr marL="1199967" indent="0">
              <a:buNone/>
              <a:defRPr sz="1300"/>
            </a:lvl3pPr>
            <a:lvl4pPr marL="1799951" indent="0">
              <a:buNone/>
              <a:defRPr sz="1200"/>
            </a:lvl4pPr>
            <a:lvl5pPr marL="2399934" indent="0">
              <a:buNone/>
              <a:defRPr sz="1200"/>
            </a:lvl5pPr>
            <a:lvl6pPr marL="2999918" indent="0">
              <a:buNone/>
              <a:defRPr sz="1200"/>
            </a:lvl6pPr>
            <a:lvl7pPr marL="3599901" indent="0">
              <a:buNone/>
              <a:defRPr sz="1200"/>
            </a:lvl7pPr>
            <a:lvl8pPr marL="4199885" indent="0">
              <a:buNone/>
              <a:defRPr sz="1200"/>
            </a:lvl8pPr>
            <a:lvl9pPr marL="479986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31688" y="1512570"/>
            <a:ext cx="5240274" cy="3226816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4200">
                <a:solidFill>
                  <a:schemeClr val="bg1"/>
                </a:solidFill>
              </a:defRPr>
            </a:lvl1pPr>
            <a:lvl2pPr marL="599984" indent="0">
              <a:buNone/>
              <a:defRPr sz="3700"/>
            </a:lvl2pPr>
            <a:lvl3pPr marL="1199967" indent="0">
              <a:buNone/>
              <a:defRPr sz="3100"/>
            </a:lvl3pPr>
            <a:lvl4pPr marL="1799951" indent="0">
              <a:buNone/>
              <a:defRPr sz="2600"/>
            </a:lvl4pPr>
            <a:lvl5pPr marL="2399934" indent="0">
              <a:buNone/>
              <a:defRPr sz="2600"/>
            </a:lvl5pPr>
            <a:lvl6pPr marL="2999918" indent="0">
              <a:buNone/>
              <a:defRPr sz="2600"/>
            </a:lvl6pPr>
            <a:lvl7pPr marL="3599901" indent="0">
              <a:buNone/>
              <a:defRPr sz="2600"/>
            </a:lvl7pPr>
            <a:lvl8pPr marL="4199885" indent="0">
              <a:buNone/>
              <a:defRPr sz="2600"/>
            </a:lvl8pPr>
            <a:lvl9pPr marL="4799868" indent="0">
              <a:buNone/>
              <a:defRPr sz="2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35915" y="252095"/>
            <a:ext cx="12778207" cy="2722626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97" tIns="59998" rIns="119997" bIns="59998"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311030" y="1852037"/>
            <a:ext cx="12818516" cy="146655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1830" y="373100"/>
            <a:ext cx="12092940" cy="1381481"/>
          </a:xfrm>
          <a:prstGeom prst="rect">
            <a:avLst/>
          </a:prstGeom>
        </p:spPr>
        <p:txBody>
          <a:bodyPr vert="horz" lIns="119997" tIns="59998" rIns="119997" bIns="599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87729" y="6892542"/>
            <a:ext cx="5564331" cy="402652"/>
          </a:xfrm>
          <a:prstGeom prst="rect">
            <a:avLst/>
          </a:prstGeom>
        </p:spPr>
        <p:txBody>
          <a:bodyPr vert="horz" lIns="119997" tIns="59998" rIns="119997" bIns="59998" rtlCol="0" anchor="ctr"/>
          <a:lstStyle>
            <a:lvl1pPr algn="r">
              <a:defRPr sz="13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4541" y="6892542"/>
            <a:ext cx="5564332" cy="402652"/>
          </a:xfrm>
          <a:prstGeom prst="rect">
            <a:avLst/>
          </a:prstGeom>
        </p:spPr>
        <p:txBody>
          <a:bodyPr vert="horz" lIns="119997" tIns="59998" rIns="119997" bIns="59998" rtlCol="0" anchor="ctr"/>
          <a:lstStyle>
            <a:lvl1pPr algn="l">
              <a:defRPr sz="13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64682" y="6892541"/>
            <a:ext cx="1707239" cy="402652"/>
          </a:xfrm>
          <a:prstGeom prst="rect">
            <a:avLst/>
          </a:prstGeom>
        </p:spPr>
        <p:txBody>
          <a:bodyPr vert="horz" lIns="119997" tIns="59998" rIns="119997" bIns="59998" rtlCol="0" anchor="ctr"/>
          <a:lstStyle>
            <a:lvl1pPr algn="ctr">
              <a:defRPr sz="13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1455" y="2950445"/>
            <a:ext cx="10886134" cy="3805351"/>
          </a:xfrm>
          <a:prstGeom prst="rect">
            <a:avLst/>
          </a:prstGeom>
        </p:spPr>
        <p:txBody>
          <a:bodyPr vert="horz" lIns="119997" tIns="59998" rIns="119997" bIns="599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</p:sldLayoutIdLst>
  <p:txStyles>
    <p:titleStyle>
      <a:lvl1pPr algn="ctr" defTabSz="1199967" rtl="0" eaLnBrk="1" latinLnBrk="0" hangingPunct="1">
        <a:spcBef>
          <a:spcPct val="0"/>
        </a:spcBef>
        <a:buNone/>
        <a:defRPr sz="58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59990" indent="-359990" algn="l" defTabSz="1199967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3100" kern="1200">
          <a:solidFill>
            <a:schemeClr val="tx2"/>
          </a:solidFill>
          <a:latin typeface="+mn-lt"/>
          <a:ea typeface="+mn-ea"/>
          <a:cs typeface="+mn-cs"/>
        </a:defRPr>
      </a:lvl1pPr>
      <a:lvl2pPr marL="756230" indent="-359990" algn="l" defTabSz="1199967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900" kern="1200">
          <a:solidFill>
            <a:schemeClr val="tx2"/>
          </a:solidFill>
          <a:latin typeface="+mn-lt"/>
          <a:ea typeface="+mn-ea"/>
          <a:cs typeface="+mn-cs"/>
        </a:defRPr>
      </a:lvl2pPr>
      <a:lvl3pPr marL="1122887" indent="-299992" algn="l" defTabSz="1199967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600" kern="1200">
          <a:solidFill>
            <a:schemeClr val="tx2"/>
          </a:solidFill>
          <a:latin typeface="+mn-lt"/>
          <a:ea typeface="+mn-ea"/>
          <a:cs typeface="+mn-cs"/>
        </a:defRPr>
      </a:lvl3pPr>
      <a:lvl4pPr marL="1499959" indent="-299992" algn="l" defTabSz="1199967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1919947" indent="-299992" algn="l" defTabSz="1199967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5pPr>
      <a:lvl6pPr marL="2339936" indent="-299992" algn="l" defTabSz="1199967" rtl="0" eaLnBrk="1" latinLnBrk="0" hangingPunct="1">
        <a:spcBef>
          <a:spcPts val="504"/>
        </a:spcBef>
        <a:buClr>
          <a:schemeClr val="accent1"/>
        </a:buClr>
        <a:buFont typeface="Symbol" pitchFamily="18" charset="2"/>
        <a:buChar char="*"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759924" indent="-299992" algn="l" defTabSz="1199967" rtl="0" eaLnBrk="1" latinLnBrk="0" hangingPunct="1">
        <a:spcBef>
          <a:spcPts val="504"/>
        </a:spcBef>
        <a:buClr>
          <a:schemeClr val="accent1"/>
        </a:buClr>
        <a:buFont typeface="Symbol" pitchFamily="18" charset="2"/>
        <a:buChar char="*"/>
        <a:defRPr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3179913" indent="-299992" algn="l" defTabSz="1199967" rtl="0" eaLnBrk="1" latinLnBrk="0" hangingPunct="1">
        <a:spcBef>
          <a:spcPts val="504"/>
        </a:spcBef>
        <a:buClr>
          <a:schemeClr val="accent1"/>
        </a:buClr>
        <a:buFont typeface="Symbol" pitchFamily="18" charset="2"/>
        <a:buChar char="*"/>
        <a:defRPr sz="1800" kern="1200">
          <a:solidFill>
            <a:schemeClr val="tx2"/>
          </a:solidFill>
          <a:latin typeface="+mn-lt"/>
          <a:ea typeface="+mn-ea"/>
          <a:cs typeface="+mn-cs"/>
        </a:defRPr>
      </a:lvl8pPr>
      <a:lvl9pPr marL="3599901" indent="-299992" algn="l" defTabSz="1199967" rtl="0" eaLnBrk="1" latinLnBrk="0" hangingPunct="1">
        <a:spcBef>
          <a:spcPts val="504"/>
        </a:spcBef>
        <a:buClr>
          <a:schemeClr val="accent1"/>
        </a:buClr>
        <a:buFont typeface="Symbol" pitchFamily="18" charset="2"/>
        <a:buChar char="*"/>
        <a:defRPr sz="18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996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9984" algn="l" defTabSz="119996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9967" algn="l" defTabSz="119996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9951" algn="l" defTabSz="119996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99934" algn="l" defTabSz="119996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9918" algn="l" defTabSz="119996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99901" algn="l" defTabSz="119996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99885" algn="l" defTabSz="119996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99868" algn="l" defTabSz="119996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image" Target="../media/image15.jpg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45" b="1367"/>
          <a:stretch/>
        </p:blipFill>
        <p:spPr>
          <a:xfrm>
            <a:off x="3554604" y="3"/>
            <a:ext cx="10293350" cy="7559035"/>
          </a:xfrm>
          <a:prstGeom prst="rect">
            <a:avLst/>
          </a:prstGeom>
        </p:spPr>
      </p:pic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63480" y="426720"/>
            <a:ext cx="512458" cy="43129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3021690" y="7126335"/>
            <a:ext cx="85090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b="1" dirty="0">
                <a:solidFill>
                  <a:srgbClr val="A6A6A6"/>
                </a:solidFill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3"/>
            <a:ext cx="10150581" cy="7559035"/>
            <a:chOff x="0" y="0"/>
            <a:chExt cx="10150581" cy="7559036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0150581" cy="755903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95" y="371855"/>
              <a:ext cx="6672072" cy="718718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497840" y="2993212"/>
            <a:ext cx="5991860" cy="2426940"/>
          </a:xfrm>
          <a:prstGeom prst="rect">
            <a:avLst/>
          </a:prstGeom>
        </p:spPr>
        <p:txBody>
          <a:bodyPr vert="horz" wrap="square" lIns="0" tIns="13329" rIns="0" bIns="0" rtlCol="0">
            <a:spAutoFit/>
          </a:bodyPr>
          <a:lstStyle/>
          <a:p>
            <a:pPr marL="12695" marR="5077">
              <a:spcBef>
                <a:spcPts val="105"/>
              </a:spcBef>
            </a:pPr>
            <a:r>
              <a:rPr lang="ru-RU" sz="3900" b="1" spc="55" dirty="0">
                <a:solidFill>
                  <a:srgbClr val="FFFFFF"/>
                </a:solidFill>
                <a:latin typeface="Arial"/>
                <a:cs typeface="Arial"/>
              </a:rPr>
              <a:t>Роль оценочных процедур </a:t>
            </a:r>
          </a:p>
          <a:p>
            <a:pPr marL="12695" marR="5077">
              <a:spcBef>
                <a:spcPts val="105"/>
              </a:spcBef>
            </a:pPr>
            <a:r>
              <a:rPr lang="ru-RU" sz="3900" b="1" spc="55" dirty="0">
                <a:solidFill>
                  <a:srgbClr val="FFFFFF"/>
                </a:solidFill>
                <a:latin typeface="Arial"/>
                <a:cs typeface="Arial"/>
              </a:rPr>
              <a:t>в повышении качества образования</a:t>
            </a:r>
            <a:endParaRPr sz="390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47879" y="5761481"/>
            <a:ext cx="8153401" cy="0"/>
          </a:xfrm>
          <a:custGeom>
            <a:avLst/>
            <a:gdLst/>
            <a:ahLst/>
            <a:cxnLst/>
            <a:rect l="l" t="t" r="r" b="b"/>
            <a:pathLst>
              <a:path w="8153400">
                <a:moveTo>
                  <a:pt x="0" y="0"/>
                </a:moveTo>
                <a:lnTo>
                  <a:pt x="8153400" y="0"/>
                </a:lnTo>
              </a:path>
            </a:pathLst>
          </a:custGeom>
          <a:ln w="289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35030" y="5894018"/>
            <a:ext cx="8027671" cy="764307"/>
          </a:xfrm>
          <a:prstGeom prst="rect">
            <a:avLst/>
          </a:prstGeom>
        </p:spPr>
        <p:txBody>
          <a:bodyPr vert="horz" wrap="square" lIns="0" tIns="12695" rIns="0" bIns="0" rtlCol="0">
            <a:spAutoFit/>
          </a:bodyPr>
          <a:lstStyle/>
          <a:p>
            <a:pPr marL="12695" marR="5077">
              <a:spcBef>
                <a:spcPts val="100"/>
              </a:spcBef>
            </a:pPr>
            <a:r>
              <a:rPr lang="ru-RU" sz="2400" b="1" spc="60" dirty="0">
                <a:solidFill>
                  <a:srgbClr val="FFFFFF"/>
                </a:solidFill>
                <a:latin typeface="Arial"/>
                <a:cs typeface="Arial"/>
              </a:rPr>
              <a:t>О.А. Беляева, </a:t>
            </a:r>
          </a:p>
          <a:p>
            <a:pPr marL="12695" marR="5077">
              <a:spcBef>
                <a:spcPts val="100"/>
              </a:spcBef>
            </a:pPr>
            <a:r>
              <a:rPr lang="ru-RU" sz="2400" b="1" spc="60" dirty="0">
                <a:solidFill>
                  <a:srgbClr val="FFFFFF"/>
                </a:solidFill>
                <a:latin typeface="Arial"/>
                <a:cs typeface="Arial"/>
              </a:rPr>
              <a:t>заместитель директора ГБУ ВО РИАЦОКО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1" y="642368"/>
            <a:ext cx="762000" cy="76932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08154" y="407818"/>
            <a:ext cx="3367139" cy="1169515"/>
          </a:xfrm>
          <a:prstGeom prst="rect">
            <a:avLst/>
          </a:prstGeom>
          <a:noFill/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Министерство образования и 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молодежной политики Владимирской области</a:t>
            </a:r>
          </a:p>
          <a:p>
            <a:pPr algn="ctr"/>
            <a:endParaRPr lang="ru-RU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Государственное бюджетное учреждение 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Владимирской области</a:t>
            </a:r>
          </a:p>
          <a:p>
            <a:pPr algn="ctr"/>
            <a:r>
              <a:rPr lang="ru-RU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«Региональный информационно-аналитический центр оценки качества образования»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10950" y="288750"/>
            <a:ext cx="12421057" cy="369332"/>
          </a:xfrm>
        </p:spPr>
        <p:txBody>
          <a:bodyPr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Качественная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успеваемость 2021-2023 гг.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708476"/>
              </p:ext>
            </p:extLst>
          </p:nvPr>
        </p:nvGraphicFramePr>
        <p:xfrm>
          <a:off x="1231900" y="809625"/>
          <a:ext cx="10591800" cy="62683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94402"/>
                <a:gridCol w="642171"/>
                <a:gridCol w="1284342"/>
                <a:gridCol w="1380666"/>
                <a:gridCol w="1384681"/>
                <a:gridCol w="1476993"/>
                <a:gridCol w="1468965"/>
                <a:gridCol w="1059580"/>
              </a:tblGrid>
              <a:tr h="335038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КАЧЕСТВЕННАЯ УСПЕВАЕМОСТЬ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0420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Сравнительная таблица  результатов ВПР СПО за 3 года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042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Курс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89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РФ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РФ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РФ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42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Английский язык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1К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15,58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92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24,39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38,18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38,9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923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Биология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1К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22,64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37,8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37,76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44,97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36,43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49,45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92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15,19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41,43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54,1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44,54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44,96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49,38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923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География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1К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49,41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44,28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59,29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92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42,37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63,62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77,01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59,09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923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Метапредмет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1К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44,82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39,17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45,57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44,81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45,1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35,42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92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28,07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25,42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40,47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33,01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36,52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32,19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923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Информатика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1К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12,27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14,45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21,53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20,3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30,39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22,33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92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2,3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9,83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50,77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9,75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47,92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10,44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923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История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1К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36,58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43,06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72,5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44,43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57,89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52,81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92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57,32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50,87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75,68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52,72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49,52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55,38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923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1К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25,5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35,25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33,06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41,16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33,03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92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68,55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67,2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27,92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25,15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29,29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27,26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923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Обществознание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1К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57,53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42,27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71,89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56,83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65,41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57,01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92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46,75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40,74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77,78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55,71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73,67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56,67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923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Русский язык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1К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75,14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65,99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78,27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72,08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91,31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70,36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92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36,36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53,29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68,05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64,48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74,37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66,41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923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Физика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1К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20,55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20,45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25,05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23,45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29,68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24,27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92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26,29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29,1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36,76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33,09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39,1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33,7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923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Химия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1К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10,58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14,54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49,22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24,13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35,32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29,19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92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65,22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37,31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77,03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38,85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44,65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41,9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9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Немецкий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К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13,33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" name="Прямая со стрелкой 4"/>
          <p:cNvCxnSpPr/>
          <p:nvPr/>
        </p:nvCxnSpPr>
        <p:spPr>
          <a:xfrm>
            <a:off x="4813300" y="4238625"/>
            <a:ext cx="18288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7404100" y="4162425"/>
            <a:ext cx="22098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7404100" y="2790825"/>
            <a:ext cx="20574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7404100" y="4695825"/>
            <a:ext cx="2057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7404100" y="6067425"/>
            <a:ext cx="2057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66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10950" y="288750"/>
            <a:ext cx="12421057" cy="369332"/>
          </a:xfrm>
        </p:spPr>
        <p:txBody>
          <a:bodyPr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Динамика результатов оценочных процедур 2022-2023 гг.</a:t>
            </a: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7847269"/>
              </p:ext>
            </p:extLst>
          </p:nvPr>
        </p:nvGraphicFramePr>
        <p:xfrm>
          <a:off x="698500" y="1190625"/>
          <a:ext cx="59436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0661575"/>
              </p:ext>
            </p:extLst>
          </p:nvPr>
        </p:nvGraphicFramePr>
        <p:xfrm>
          <a:off x="6489700" y="1266825"/>
          <a:ext cx="6324601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6039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10950" y="288750"/>
            <a:ext cx="12421057" cy="369332"/>
          </a:xfrm>
        </p:spPr>
        <p:txBody>
          <a:bodyPr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Распределение первичных баллов 1 курс СПО русский язык, биология, 2023 г.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72" y="862348"/>
            <a:ext cx="7391400" cy="281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1" y="3857625"/>
            <a:ext cx="73914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вал 2"/>
          <p:cNvSpPr/>
          <p:nvPr/>
        </p:nvSpPr>
        <p:spPr>
          <a:xfrm>
            <a:off x="6917071" y="1495425"/>
            <a:ext cx="228600" cy="1828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spcCol="0" rtlCol="0" anchor="ctr"/>
          <a:lstStyle/>
          <a:p>
            <a:pPr algn="ctr"/>
            <a:endParaRPr lang="ru-RU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299" y="1724026"/>
            <a:ext cx="495300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007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5"/>
          <p:cNvSpPr/>
          <p:nvPr/>
        </p:nvSpPr>
        <p:spPr>
          <a:xfrm>
            <a:off x="10360155" y="5"/>
            <a:ext cx="1981201" cy="1458595"/>
          </a:xfrm>
          <a:custGeom>
            <a:avLst/>
            <a:gdLst/>
            <a:ahLst/>
            <a:cxnLst/>
            <a:rect l="l" t="t" r="r" b="b"/>
            <a:pathLst>
              <a:path w="1981200" h="1458595">
                <a:moveTo>
                  <a:pt x="1981200" y="0"/>
                </a:moveTo>
                <a:lnTo>
                  <a:pt x="0" y="0"/>
                </a:lnTo>
                <a:lnTo>
                  <a:pt x="990600" y="1458468"/>
                </a:lnTo>
                <a:lnTo>
                  <a:pt x="198120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4035065"/>
              </p:ext>
            </p:extLst>
          </p:nvPr>
        </p:nvGraphicFramePr>
        <p:xfrm>
          <a:off x="1049735" y="430663"/>
          <a:ext cx="5469118" cy="2090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411823470"/>
              </p:ext>
            </p:extLst>
          </p:nvPr>
        </p:nvGraphicFramePr>
        <p:xfrm>
          <a:off x="6770792" y="420162"/>
          <a:ext cx="5574089" cy="2111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884557407"/>
              </p:ext>
            </p:extLst>
          </p:nvPr>
        </p:nvGraphicFramePr>
        <p:xfrm>
          <a:off x="895775" y="2689013"/>
          <a:ext cx="11757025" cy="4537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9466" y="47626"/>
            <a:ext cx="552449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8158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Image 1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3" y="1020132"/>
            <a:ext cx="5181601" cy="580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" y="67021"/>
            <a:ext cx="175711" cy="32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2" tIns="45717" rIns="82516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774700" y="-264738"/>
            <a:ext cx="11506200" cy="180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7" rIns="91432" bIns="45717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32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100" dirty="0">
                <a:solidFill>
                  <a:srgbClr val="001F60"/>
                </a:solidFill>
                <a:latin typeface="Arial" pitchFamily="34" charset="0"/>
                <a:ea typeface="DejaVu Sans" pitchFamily="34" charset="0"/>
                <a:cs typeface="Arial" pitchFamily="34" charset="0"/>
              </a:rPr>
              <a:t>           </a:t>
            </a:r>
          </a:p>
          <a:p>
            <a:pPr algn="ctr" defTabSz="91432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100" b="1" dirty="0">
                <a:solidFill>
                  <a:srgbClr val="001F60"/>
                </a:solidFill>
                <a:latin typeface="Times New Roman" pitchFamily="18" charset="0"/>
                <a:ea typeface="DejaVu Sans" pitchFamily="34" charset="0"/>
                <a:cs typeface="Times New Roman" pitchFamily="18" charset="0"/>
              </a:rPr>
              <a:t>Показатель </a:t>
            </a:r>
            <a:r>
              <a:rPr lang="ru-RU" altLang="ru-RU" sz="3100" b="1" dirty="0" err="1">
                <a:solidFill>
                  <a:srgbClr val="001F60"/>
                </a:solidFill>
                <a:latin typeface="Times New Roman" pitchFamily="18" charset="0"/>
                <a:ea typeface="DejaVu Sans" pitchFamily="34" charset="0"/>
                <a:cs typeface="Times New Roman" pitchFamily="18" charset="0"/>
              </a:rPr>
              <a:t>аккредитационного</a:t>
            </a:r>
            <a:r>
              <a:rPr lang="ru-RU" altLang="ru-RU" sz="3100" b="1" dirty="0">
                <a:solidFill>
                  <a:srgbClr val="001F60"/>
                </a:solidFill>
                <a:latin typeface="Times New Roman" pitchFamily="18" charset="0"/>
                <a:ea typeface="DejaVu Sans" pitchFamily="34" charset="0"/>
                <a:cs typeface="Times New Roman" pitchFamily="18" charset="0"/>
              </a:rPr>
              <a:t> мониторинга    </a:t>
            </a:r>
          </a:p>
          <a:p>
            <a:pPr algn="ctr" defTabSz="91432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100" b="1" dirty="0">
                <a:solidFill>
                  <a:srgbClr val="001F60"/>
                </a:solidFill>
                <a:latin typeface="Times New Roman" pitchFamily="18" charset="0"/>
                <a:ea typeface="DejaVu Sans" pitchFamily="34" charset="0"/>
                <a:cs typeface="Times New Roman" pitchFamily="18" charset="0"/>
              </a:rPr>
              <a:t>                       </a:t>
            </a:r>
            <a:endParaRPr lang="ru-RU" altLang="ru-RU" sz="3100" b="1" dirty="0">
              <a:latin typeface="Times New Roman" pitchFamily="18" charset="0"/>
              <a:ea typeface="DejaVu Sans" pitchFamily="34" charset="0"/>
              <a:cs typeface="Times New Roman" pitchFamily="18" charset="0"/>
            </a:endParaRPr>
          </a:p>
          <a:p>
            <a:pPr defTabSz="914325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93703" y="-318694"/>
            <a:ext cx="10668001" cy="1323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7" rIns="91432" bIns="45717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32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100" dirty="0">
                <a:solidFill>
                  <a:srgbClr val="001F60"/>
                </a:solidFill>
                <a:latin typeface="Arial" pitchFamily="34" charset="0"/>
                <a:ea typeface="DejaVu Sans" pitchFamily="34" charset="0"/>
                <a:cs typeface="Arial" pitchFamily="34" charset="0"/>
              </a:rPr>
              <a:t> </a:t>
            </a:r>
          </a:p>
          <a:p>
            <a:pPr algn="ctr" defTabSz="914325" fontAlgn="base">
              <a:spcBef>
                <a:spcPct val="0"/>
              </a:spcBef>
              <a:spcAft>
                <a:spcPct val="0"/>
              </a:spcAft>
            </a:pPr>
            <a:endParaRPr lang="ru-RU" altLang="ru-RU" sz="3100" dirty="0">
              <a:solidFill>
                <a:srgbClr val="001F60"/>
              </a:solidFill>
              <a:latin typeface="Arial" pitchFamily="34" charset="0"/>
              <a:ea typeface="DejaVu Sans" pitchFamily="34" charset="0"/>
              <a:cs typeface="Arial" pitchFamily="34" charset="0"/>
            </a:endParaRPr>
          </a:p>
          <a:p>
            <a:pPr algn="ctr" defTabSz="914325" fontAlgn="base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52402" y="144399"/>
            <a:ext cx="4051299" cy="1138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7" rIns="91432" bIns="45717" numCol="1" anchor="ctr" anchorCtr="0" compatLnSpc="1">
            <a:prstTxWarp prst="textNoShape">
              <a:avLst/>
            </a:prstTxWarp>
            <a:spAutoFit/>
          </a:bodyPr>
          <a:lstStyle/>
          <a:p>
            <a:pPr defTabSz="91432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BF0000"/>
                </a:solidFill>
                <a:latin typeface="Arial" pitchFamily="34" charset="0"/>
                <a:ea typeface="DejaVu Sans" pitchFamily="34" charset="0"/>
                <a:cs typeface="DejaVu Sans" pitchFamily="34" charset="0"/>
              </a:rPr>
              <a:t> </a:t>
            </a:r>
            <a:endParaRPr lang="ru-RU" altLang="ru-RU" sz="1200" dirty="0">
              <a:latin typeface="Arial" pitchFamily="34" charset="0"/>
              <a:cs typeface="Arial" pitchFamily="34" charset="0"/>
            </a:endParaRPr>
          </a:p>
          <a:p>
            <a:pPr defTabSz="9143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latin typeface="Arial" pitchFamily="34" charset="0"/>
                <a:ea typeface="DejaVu Sans" pitchFamily="34" charset="0"/>
                <a:cs typeface="DejaVu Sans" pitchFamily="34" charset="0"/>
              </a:rPr>
              <a:t> </a:t>
            </a:r>
            <a:endParaRPr lang="ru-RU" altLang="ru-RU" sz="1200" dirty="0">
              <a:latin typeface="Arial" pitchFamily="34" charset="0"/>
              <a:cs typeface="Arial" pitchFamily="34" charset="0"/>
            </a:endParaRPr>
          </a:p>
          <a:p>
            <a:pPr defTabSz="9143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latin typeface="Arial" pitchFamily="34" charset="0"/>
                <a:ea typeface="DejaVu Sans" pitchFamily="34" charset="0"/>
                <a:cs typeface="DejaVu Sans" pitchFamily="34" charset="0"/>
              </a:rPr>
              <a:t> </a:t>
            </a:r>
            <a:endParaRPr lang="ru-RU" altLang="ru-RU" sz="1200" dirty="0">
              <a:latin typeface="Arial" pitchFamily="34" charset="0"/>
              <a:cs typeface="Arial" pitchFamily="34" charset="0"/>
            </a:endParaRPr>
          </a:p>
          <a:p>
            <a:pPr defTabSz="914325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6870701" y="-666195"/>
            <a:ext cx="4876800" cy="7571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7" rIns="91432" bIns="45717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475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tabLst>
                <a:tab pos="4475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tabLst>
                <a:tab pos="4475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tabLst>
                <a:tab pos="4475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tabLst>
                <a:tab pos="4475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tabLst>
                <a:tab pos="4475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tabLst>
                <a:tab pos="4475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tabLst>
                <a:tab pos="4475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tabLst>
                <a:tab pos="4475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4325">
              <a:tabLst>
                <a:tab pos="4474795" algn="l"/>
              </a:tabLst>
            </a:pPr>
            <a:endParaRPr lang="ru-RU" altLang="ru-RU" sz="1200" dirty="0"/>
          </a:p>
          <a:p>
            <a:endParaRPr lang="ru-RU" altLang="ru-RU" sz="1400" b="1" dirty="0">
              <a:ea typeface="DejaVu Sans" pitchFamily="34" charset="0"/>
              <a:cs typeface="DejaVu Sans" pitchFamily="34" charset="0"/>
            </a:endParaRPr>
          </a:p>
          <a:p>
            <a:endParaRPr lang="ru-RU" altLang="ru-RU" sz="1400" b="1" dirty="0">
              <a:ea typeface="DejaVu Sans" pitchFamily="34" charset="0"/>
              <a:cs typeface="DejaVu Sans" pitchFamily="34" charset="0"/>
            </a:endParaRPr>
          </a:p>
          <a:p>
            <a:endParaRPr lang="ru-RU" altLang="ru-RU" sz="1400" b="1" dirty="0">
              <a:ea typeface="DejaVu Sans" pitchFamily="34" charset="0"/>
              <a:cs typeface="DejaVu Sans" pitchFamily="34" charset="0"/>
            </a:endParaRPr>
          </a:p>
          <a:p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 1 сентября 2023 года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Не реже 1 раза в 3 года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Все образовательные организации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Выявление проблемных зон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Формирование индикаторов риска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Корректировка программ развития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defTabSz="914325" eaLnBrk="0" hangingPunct="0">
              <a:tabLst>
                <a:tab pos="4474795" algn="l"/>
              </a:tabLst>
            </a:pPr>
            <a:r>
              <a:rPr lang="ru-RU" altLang="ru-RU" sz="1600" b="1" dirty="0">
                <a:latin typeface="Times New Roman" pitchFamily="18" charset="0"/>
                <a:ea typeface="DejaVu Sans" pitchFamily="34" charset="0"/>
                <a:cs typeface="Times New Roman" pitchFamily="18" charset="0"/>
              </a:rPr>
              <a:t> 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35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0950" y="288750"/>
            <a:ext cx="12421057" cy="369332"/>
          </a:xfrm>
        </p:spPr>
        <p:txBody>
          <a:bodyPr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ПОКАЗАТЕЛИ АККРЕДИТАЦИОННОГО МОНИТОРИНГА СПО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6" y="952500"/>
            <a:ext cx="12134850" cy="565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393703" y="2105025"/>
            <a:ext cx="125730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spcCol="0" rtlCol="0" anchor="ctr"/>
          <a:lstStyle/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2246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10950" y="288750"/>
            <a:ext cx="12421057" cy="369332"/>
          </a:xfrm>
        </p:spPr>
        <p:txBody>
          <a:bodyPr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Участие СПО ВО в ВПР, 2023 г.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221677"/>
              </p:ext>
            </p:extLst>
          </p:nvPr>
        </p:nvGraphicFramePr>
        <p:xfrm>
          <a:off x="850901" y="1114425"/>
          <a:ext cx="11087099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8598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10950" y="288750"/>
            <a:ext cx="12421057" cy="369332"/>
          </a:xfrm>
        </p:spPr>
        <p:txBody>
          <a:bodyPr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Участие СПО ВО в ВПР, 2023 г.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9294220"/>
              </p:ext>
            </p:extLst>
          </p:nvPr>
        </p:nvGraphicFramePr>
        <p:xfrm>
          <a:off x="469901" y="809625"/>
          <a:ext cx="5334003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2988848"/>
              </p:ext>
            </p:extLst>
          </p:nvPr>
        </p:nvGraphicFramePr>
        <p:xfrm>
          <a:off x="698501" y="3933825"/>
          <a:ext cx="48006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0849584"/>
              </p:ext>
            </p:extLst>
          </p:nvPr>
        </p:nvGraphicFramePr>
        <p:xfrm>
          <a:off x="6489700" y="885826"/>
          <a:ext cx="6248401" cy="3124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3804260"/>
              </p:ext>
            </p:extLst>
          </p:nvPr>
        </p:nvGraphicFramePr>
        <p:xfrm>
          <a:off x="6794500" y="3857625"/>
          <a:ext cx="57912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01753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947" y="288750"/>
            <a:ext cx="11846154" cy="430887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Результаты мотивирующего мониторинга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702" y="2943225"/>
            <a:ext cx="60007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705" y="1266827"/>
            <a:ext cx="6096001" cy="5638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704" y="1800227"/>
            <a:ext cx="57531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429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947" y="288750"/>
            <a:ext cx="11846154" cy="369332"/>
          </a:xfrm>
        </p:spPr>
        <p:txBody>
          <a:bodyPr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Результаты мотивирующего мониторинга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4377690"/>
              </p:ext>
            </p:extLst>
          </p:nvPr>
        </p:nvGraphicFramePr>
        <p:xfrm>
          <a:off x="1689100" y="1343024"/>
          <a:ext cx="96012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2571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10950" y="288750"/>
            <a:ext cx="12421057" cy="369332"/>
          </a:xfrm>
        </p:spPr>
        <p:txBody>
          <a:bodyPr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Абсолютная успеваемость 2021-2023 гг.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969963"/>
              </p:ext>
            </p:extLst>
          </p:nvPr>
        </p:nvGraphicFramePr>
        <p:xfrm>
          <a:off x="2070101" y="809613"/>
          <a:ext cx="9753599" cy="65507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15054"/>
                <a:gridCol w="730379"/>
                <a:gridCol w="1080352"/>
                <a:gridCol w="1171650"/>
                <a:gridCol w="1323812"/>
                <a:gridCol w="1323812"/>
                <a:gridCol w="1038508"/>
                <a:gridCol w="970032"/>
              </a:tblGrid>
              <a:tr h="339124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АБСОЛЮТНАЯ УСПЕВАЕМОСТЬ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9692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Сравнительная таблица  результатов ВПР СПО за 3 года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310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Курс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14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РФ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РФ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РФ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310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Английский язык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1К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43,66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36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ЗВ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46,34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62,71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64,71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64,71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203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Биология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1К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80,42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86,23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91,84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87,16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88,6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88,67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20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ЗВ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76,26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89,18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79,36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70,68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82,02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203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География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1К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83,53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79,21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90,67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20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ЗВ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72,88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87,95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96,55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88,28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203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Метапредмет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1К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90,98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88,86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92,24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90,09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93,44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87,86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20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ЗВ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69,43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83,24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74,16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78,55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74,74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203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Информатика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1К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83,33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71,85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89,41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90,19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82,46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20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ЗВ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40,57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47,76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62,69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43,42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88,55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47,49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203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История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1К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85,36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83,51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84,09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84,21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85,94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20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ЗВ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92,67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85,09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84,55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76,19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85,38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203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1К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83,76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84,83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88,53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87,59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87,32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20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ЗВ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93,95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92,73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93,23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91,24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92,14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91,79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203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Обществознание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1К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95,89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87,72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98,38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91,19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95,22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91,26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5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ЗВ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81,44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97,67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86,69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94,67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87,54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203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Русский язык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1К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96,61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91,32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95,86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91,28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91,44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20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ЗВ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76,68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84,04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90,43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86,12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90,95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86,44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203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Физика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1К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82,65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81,7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82,71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89,06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20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ЗВ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77,93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78,75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75,87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77,86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82,01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78,28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203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Химия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1К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54,33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47,59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89,12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57,42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65,08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60,96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20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ЗВ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89,68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77,24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79,67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77,69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80,71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74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Немецкий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К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48,89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2" marR="5372" marT="53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" name="Прямая со стрелкой 4"/>
          <p:cNvCxnSpPr/>
          <p:nvPr/>
        </p:nvCxnSpPr>
        <p:spPr>
          <a:xfrm>
            <a:off x="5956300" y="3476625"/>
            <a:ext cx="14478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8166100" y="3476625"/>
            <a:ext cx="16764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956300" y="2562225"/>
            <a:ext cx="14478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8166100" y="2562225"/>
            <a:ext cx="16764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8166100" y="4391025"/>
            <a:ext cx="18288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8166100" y="3019425"/>
            <a:ext cx="16764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8089900" y="4848225"/>
            <a:ext cx="1905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8166100" y="6753225"/>
            <a:ext cx="18288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85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10950" y="288750"/>
            <a:ext cx="12421057" cy="369332"/>
          </a:xfrm>
        </p:spPr>
        <p:txBody>
          <a:bodyPr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Динамика результатов оценочных процедур 2022-2023 гг.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660272"/>
              </p:ext>
            </p:extLst>
          </p:nvPr>
        </p:nvGraphicFramePr>
        <p:xfrm>
          <a:off x="8623300" y="1190625"/>
          <a:ext cx="4572000" cy="5638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4057610"/>
              </p:ext>
            </p:extLst>
          </p:nvPr>
        </p:nvGraphicFramePr>
        <p:xfrm>
          <a:off x="241301" y="1190625"/>
          <a:ext cx="44196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9391811"/>
              </p:ext>
            </p:extLst>
          </p:nvPr>
        </p:nvGraphicFramePr>
        <p:xfrm>
          <a:off x="4584701" y="1190626"/>
          <a:ext cx="4267201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7158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Волна">
    <a:majorFont>
      <a:latin typeface="Candara"/>
      <a:ea typeface=""/>
      <a:cs typeface=""/>
      <a:font script="Jpan" typeface="HGP明朝E"/>
      <a:font script="Hang" typeface="HY그래픽M"/>
      <a:font script="Hans" typeface="华文新魏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ndara"/>
      <a:ea typeface=""/>
      <a:cs typeface=""/>
      <a:font script="Jpan" typeface="HGP明朝E"/>
      <a:font script="Hang" typeface="HY그래픽M"/>
      <a:font script="Hans" typeface="华文楷体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Волна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40000">
            <a:schemeClr val="phClr">
              <a:tint val="94000"/>
              <a:shade val="94000"/>
              <a:alpha val="100000"/>
              <a:satMod val="114000"/>
              <a:lumMod val="114000"/>
            </a:schemeClr>
          </a:gs>
          <a:gs pos="74000">
            <a:schemeClr val="phClr">
              <a:tint val="94000"/>
              <a:shade val="94000"/>
              <a:satMod val="128000"/>
              <a:lumMod val="100000"/>
            </a:schemeClr>
          </a:gs>
          <a:gs pos="100000">
            <a:schemeClr val="phClr">
              <a:tint val="98000"/>
              <a:shade val="100000"/>
              <a:hueMod val="98000"/>
              <a:satMod val="100000"/>
              <a:lumMod val="74000"/>
            </a:schemeClr>
          </a:gs>
        </a:gsLst>
        <a:path path="circle">
          <a:fillToRect l="20000" t="-40000" r="20000" b="14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6000"/>
              <a:satMod val="130000"/>
              <a:lumMod val="50000"/>
            </a:schemeClr>
            <a:schemeClr val="phClr">
              <a:tint val="96000"/>
              <a:satMod val="114000"/>
              <a:lumMod val="114000"/>
            </a:schemeClr>
          </a:duotone>
        </a:blip>
        <a:stretch/>
      </a:blipFill>
    </a:bgFillStyleLst>
  </a:fmtScheme>
</a:themeOverride>
</file>

<file path=ppt/theme/themeOverride3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Волна">
    <a:majorFont>
      <a:latin typeface="Candara"/>
      <a:ea typeface=""/>
      <a:cs typeface=""/>
      <a:font script="Jpan" typeface="HGP明朝E"/>
      <a:font script="Hang" typeface="HY그래픽M"/>
      <a:font script="Hans" typeface="华文新魏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ndara"/>
      <a:ea typeface=""/>
      <a:cs typeface=""/>
      <a:font script="Jpan" typeface="HGP明朝E"/>
      <a:font script="Hang" typeface="HY그래픽M"/>
      <a:font script="Hans" typeface="华文楷体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Волна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40000">
            <a:schemeClr val="phClr">
              <a:tint val="94000"/>
              <a:shade val="94000"/>
              <a:alpha val="100000"/>
              <a:satMod val="114000"/>
              <a:lumMod val="114000"/>
            </a:schemeClr>
          </a:gs>
          <a:gs pos="74000">
            <a:schemeClr val="phClr">
              <a:tint val="94000"/>
              <a:shade val="94000"/>
              <a:satMod val="128000"/>
              <a:lumMod val="100000"/>
            </a:schemeClr>
          </a:gs>
          <a:gs pos="100000">
            <a:schemeClr val="phClr">
              <a:tint val="98000"/>
              <a:shade val="100000"/>
              <a:hueMod val="98000"/>
              <a:satMod val="100000"/>
              <a:lumMod val="74000"/>
            </a:schemeClr>
          </a:gs>
        </a:gsLst>
        <a:path path="circle">
          <a:fillToRect l="20000" t="-40000" r="20000" b="14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6000"/>
              <a:satMod val="130000"/>
              <a:lumMod val="50000"/>
            </a:schemeClr>
            <a:schemeClr val="phClr">
              <a:tint val="96000"/>
              <a:satMod val="114000"/>
              <a:lumMod val="114000"/>
            </a:schemeClr>
          </a:duotone>
        </a:blip>
        <a:stretch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1703</TotalTime>
  <Words>698</Words>
  <Application>Microsoft Office PowerPoint</Application>
  <PresentationFormat>Произвольный</PresentationFormat>
  <Paragraphs>433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Презентация PowerPoint</vt:lpstr>
      <vt:lpstr>Презентация PowerPoint</vt:lpstr>
      <vt:lpstr>ПОКАЗАТЕЛИ АККРЕДИТАЦИОННОГО МОНИТОРИНГА СПО</vt:lpstr>
      <vt:lpstr>Участие СПО ВО в ВПР, 2023 г.</vt:lpstr>
      <vt:lpstr>Участие СПО ВО в ВПР, 2023 г.</vt:lpstr>
      <vt:lpstr>Результаты мотивирующего мониторинга</vt:lpstr>
      <vt:lpstr>Результаты мотивирующего мониторинга</vt:lpstr>
      <vt:lpstr>Абсолютная успеваемость 2021-2023 гг.</vt:lpstr>
      <vt:lpstr>Динамика результатов оценочных процедур 2022-2023 гг.</vt:lpstr>
      <vt:lpstr>Качественная успеваемость 2021-2023 гг.</vt:lpstr>
      <vt:lpstr>Динамика результатов оценочных процедур 2022-2023 гг.</vt:lpstr>
      <vt:lpstr>Распределение первичных баллов 1 курс СПО русский язык, биология, 2023 г.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User;konushkina-aa@edu.gov.ru</dc:creator>
  <cp:lastModifiedBy>Администратор</cp:lastModifiedBy>
  <cp:revision>151</cp:revision>
  <dcterms:created xsi:type="dcterms:W3CDTF">2023-01-12T07:34:58Z</dcterms:created>
  <dcterms:modified xsi:type="dcterms:W3CDTF">2024-03-28T06:58:45Z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2022-08-24T00:00:00Z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2023-01-12T00:00:00Z</vt:filetime>
  </property>
</Properties>
</file>