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699" r:id="rId2"/>
  </p:sldMasterIdLst>
  <p:notesMasterIdLst>
    <p:notesMasterId r:id="rId17"/>
  </p:notesMasterIdLst>
  <p:sldIdLst>
    <p:sldId id="277" r:id="rId3"/>
    <p:sldId id="329" r:id="rId4"/>
    <p:sldId id="339" r:id="rId5"/>
    <p:sldId id="338" r:id="rId6"/>
    <p:sldId id="340" r:id="rId7"/>
    <p:sldId id="393" r:id="rId8"/>
    <p:sldId id="392" r:id="rId9"/>
    <p:sldId id="391" r:id="rId10"/>
    <p:sldId id="394" r:id="rId11"/>
    <p:sldId id="395" r:id="rId12"/>
    <p:sldId id="396" r:id="rId13"/>
    <p:sldId id="399" r:id="rId14"/>
    <p:sldId id="397" r:id="rId15"/>
    <p:sldId id="274" r:id="rId16"/>
  </p:sldIdLst>
  <p:sldSz cx="12192000" cy="6858000"/>
  <p:notesSz cx="674211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3399"/>
    <a:srgbClr val="0033CC"/>
    <a:srgbClr val="9A0000"/>
    <a:srgbClr val="D0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CDCD-D99C-4B8F-8259-14B761AFA39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16463"/>
            <a:ext cx="5392737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0910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E3F9-0C95-4DF3-98FF-C2EE8EB5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19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7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19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0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13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783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251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1958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6853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90208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244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0295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09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C01B1-79F3-452B-B217-D03B6433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2640"/>
            <a:ext cx="12191999" cy="1804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500+: </a:t>
            </a:r>
            <a:br>
              <a:rPr lang="ru-RU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опыт, проблемы, перспективы»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20AA3F-82F2-412E-A2F5-CC28C4F9C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757" y="6373875"/>
            <a:ext cx="3046309" cy="822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октября 2021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BA65F2-FCDA-4C47-8070-5A43864226E4}"/>
              </a:ext>
            </a:extLst>
          </p:cNvPr>
          <p:cNvSpPr/>
          <p:nvPr/>
        </p:nvSpPr>
        <p:spPr>
          <a:xfrm>
            <a:off x="299380" y="80883"/>
            <a:ext cx="1044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Владимирской области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207457"/>
            <a:ext cx="751976" cy="1027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74" y="5489705"/>
            <a:ext cx="1094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проекта адресной методической помощи 500+</a:t>
            </a:r>
          </a:p>
        </p:txBody>
      </p:sp>
      <p:pic>
        <p:nvPicPr>
          <p:cNvPr id="9" name="Picture 32" descr="https://egechita.ru/images/upload/6352ae9e6d34fea7cd98c406f4049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87" y="4017915"/>
            <a:ext cx="2573848" cy="12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5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74A78-D419-49DA-98A2-18F43F006D84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AA8DA-687C-4518-9599-AE245BAA747A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мониторинг вовлеченности субъектов Российской Федерации в реализацию проекта 500+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930BE8-33C4-4BEA-96C0-8F8464862C84}"/>
              </a:ext>
            </a:extLst>
          </p:cNvPr>
          <p:cNvSpPr/>
          <p:nvPr/>
        </p:nvSpPr>
        <p:spPr>
          <a:xfrm>
            <a:off x="230775" y="1659117"/>
            <a:ext cx="5116016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мероприятий региональных дорожных карт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8C450-61C1-4D71-9C0A-A07DDC0DE3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2608" y="2121702"/>
            <a:ext cx="5539998" cy="16410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888DE6-7D9F-403D-8D3E-6C04397F31DA}"/>
              </a:ext>
            </a:extLst>
          </p:cNvPr>
          <p:cNvSpPr/>
          <p:nvPr/>
        </p:nvSpPr>
        <p:spPr>
          <a:xfrm>
            <a:off x="88445" y="3940811"/>
            <a:ext cx="589630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куратора с концептуальными документами, с рисками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BDDE7D-43C7-44B4-95DF-E308B39558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445" y="4452035"/>
            <a:ext cx="5648325" cy="10982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8A024F-68E3-4D69-B2E4-D469F7965706}"/>
              </a:ext>
            </a:extLst>
          </p:cNvPr>
          <p:cNvSpPr/>
          <p:nvPr/>
        </p:nvSpPr>
        <p:spPr>
          <a:xfrm>
            <a:off x="6023011" y="1829210"/>
            <a:ext cx="593821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охвата участников проекта проводимыми опросами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F187BA-A878-41EE-9BDA-BB00B80BAC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47202" y="2283272"/>
            <a:ext cx="5539998" cy="13898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515EF8-EEA4-47D2-A9CA-4BAE420FF2C4}"/>
              </a:ext>
            </a:extLst>
          </p:cNvPr>
          <p:cNvSpPr/>
          <p:nvPr/>
        </p:nvSpPr>
        <p:spPr>
          <a:xfrm>
            <a:off x="6312900" y="4079540"/>
            <a:ext cx="5648325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трансляция регионального успешного опыта работы в рамках проекта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D6AC8B-F613-493E-A5F9-9ACB9E7D62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17650" y="4822425"/>
            <a:ext cx="5743575" cy="1600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DB845C-4571-4D19-8A8E-681E0C609710}"/>
              </a:ext>
            </a:extLst>
          </p:cNvPr>
          <p:cNvSpPr/>
          <p:nvPr/>
        </p:nvSpPr>
        <p:spPr>
          <a:xfrm>
            <a:off x="4149986" y="1068576"/>
            <a:ext cx="3892027" cy="4178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Организационный мониторинг 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47DCB27-FC90-4A87-B377-4BB8E3765FCD}"/>
              </a:ext>
            </a:extLst>
          </p:cNvPr>
          <p:cNvSpPr/>
          <p:nvPr/>
        </p:nvSpPr>
        <p:spPr>
          <a:xfrm>
            <a:off x="900673" y="3349826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B1F08EA-D627-4400-85B1-23672CBA5FAB}"/>
              </a:ext>
            </a:extLst>
          </p:cNvPr>
          <p:cNvSpPr/>
          <p:nvPr/>
        </p:nvSpPr>
        <p:spPr>
          <a:xfrm>
            <a:off x="900673" y="4398012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0FFCFFF-DEF0-4941-B504-04A9C7216125}"/>
              </a:ext>
            </a:extLst>
          </p:cNvPr>
          <p:cNvSpPr/>
          <p:nvPr/>
        </p:nvSpPr>
        <p:spPr>
          <a:xfrm>
            <a:off x="7265232" y="3444064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435CACB-40BA-4E0E-9F39-9B431E80B9A3}"/>
              </a:ext>
            </a:extLst>
          </p:cNvPr>
          <p:cNvSpPr/>
          <p:nvPr/>
        </p:nvSpPr>
        <p:spPr>
          <a:xfrm>
            <a:off x="6980184" y="5991262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4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B829BD-A7E3-4D06-95AC-1240C21E703E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6F97A-3766-44AA-AAAC-CDE2A2437176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мониторинг вовлеченности субъектов Российской Федерации в реализацию проекта 500+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89CE5-BB07-4521-B99E-91592F37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" y="1552730"/>
            <a:ext cx="6264338" cy="4635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09C9F-0ABD-48D2-A94D-4BD4E69F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33" y="2370338"/>
            <a:ext cx="4312463" cy="30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5F0F8-AF7D-4834-95A0-8D0CD1EE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20" y="193205"/>
            <a:ext cx="8712968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нацеленная на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C9120-86C2-48A0-93EB-91A118972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268760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5DA936-1D94-4528-A6F8-C001E6BF413C}"/>
              </a:ext>
            </a:extLst>
          </p:cNvPr>
          <p:cNvSpPr/>
          <p:nvPr/>
        </p:nvSpPr>
        <p:spPr>
          <a:xfrm>
            <a:off x="920971" y="1220616"/>
            <a:ext cx="2521246" cy="1366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7E13C2-176A-43BD-92BE-D05C1099494D}"/>
              </a:ext>
            </a:extLst>
          </p:cNvPr>
          <p:cNvSpPr/>
          <p:nvPr/>
        </p:nvSpPr>
        <p:spPr>
          <a:xfrm>
            <a:off x="3956013" y="1316813"/>
            <a:ext cx="1847659" cy="878193"/>
          </a:xfrm>
          <a:prstGeom prst="rect">
            <a:avLst/>
          </a:prstGeom>
          <a:solidFill>
            <a:srgbClr val="FFDB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ADE3FF-1FD4-43DD-AE2B-97CA9C5B04F9}"/>
              </a:ext>
            </a:extLst>
          </p:cNvPr>
          <p:cNvSpPr/>
          <p:nvPr/>
        </p:nvSpPr>
        <p:spPr>
          <a:xfrm>
            <a:off x="6400084" y="1280830"/>
            <a:ext cx="1778503" cy="8781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7E0F6C-3189-44F0-97FD-97665182A765}"/>
              </a:ext>
            </a:extLst>
          </p:cNvPr>
          <p:cNvSpPr/>
          <p:nvPr/>
        </p:nvSpPr>
        <p:spPr>
          <a:xfrm>
            <a:off x="8729997" y="1287023"/>
            <a:ext cx="1843595" cy="8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2D8BB00-6E41-466E-814A-BC1BFC6B3F9A}"/>
              </a:ext>
            </a:extLst>
          </p:cNvPr>
          <p:cNvSpPr/>
          <p:nvPr/>
        </p:nvSpPr>
        <p:spPr>
          <a:xfrm>
            <a:off x="3781945" y="2788862"/>
            <a:ext cx="2556021" cy="1497405"/>
          </a:xfrm>
          <a:prstGeom prst="ellipse">
            <a:avLst/>
          </a:prstGeom>
          <a:solidFill>
            <a:srgbClr val="FFDB6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5207018-B2D6-44A1-8D1A-07EE8A2CBFC6}"/>
              </a:ext>
            </a:extLst>
          </p:cNvPr>
          <p:cNvSpPr/>
          <p:nvPr/>
        </p:nvSpPr>
        <p:spPr>
          <a:xfrm>
            <a:off x="6327763" y="2856439"/>
            <a:ext cx="2218425" cy="1366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2011CC7-D3A9-40FA-9E6C-67CFDA62E6F8}"/>
              </a:ext>
            </a:extLst>
          </p:cNvPr>
          <p:cNvSpPr/>
          <p:nvPr/>
        </p:nvSpPr>
        <p:spPr>
          <a:xfrm>
            <a:off x="8567275" y="2973100"/>
            <a:ext cx="2315427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Реализация мер</a:t>
            </a:r>
          </a:p>
        </p:txBody>
      </p:sp>
      <p:sp>
        <p:nvSpPr>
          <p:cNvPr id="19" name="Стрелка: изогнутая влево 18">
            <a:extLst>
              <a:ext uri="{FF2B5EF4-FFF2-40B4-BE49-F238E27FC236}">
                <a16:creationId xmlns:a16="http://schemas.microsoft.com/office/drawing/2014/main" id="{558E0D7F-1929-4EFD-88F9-C6251E6CC3E2}"/>
              </a:ext>
            </a:extLst>
          </p:cNvPr>
          <p:cNvSpPr/>
          <p:nvPr/>
        </p:nvSpPr>
        <p:spPr>
          <a:xfrm>
            <a:off x="5817132" y="2040279"/>
            <a:ext cx="561024" cy="968884"/>
          </a:xfrm>
          <a:prstGeom prst="curvedLef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Стрелка: изогнутая влево 19">
            <a:extLst>
              <a:ext uri="{FF2B5EF4-FFF2-40B4-BE49-F238E27FC236}">
                <a16:creationId xmlns:a16="http://schemas.microsoft.com/office/drawing/2014/main" id="{6DB6CA85-581B-467A-82C9-7B6F5C13578F}"/>
              </a:ext>
            </a:extLst>
          </p:cNvPr>
          <p:cNvSpPr/>
          <p:nvPr/>
        </p:nvSpPr>
        <p:spPr>
          <a:xfrm>
            <a:off x="8184869" y="2004373"/>
            <a:ext cx="459670" cy="11429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31D0E0-E4B9-4509-8435-E9A6BDC41454}"/>
              </a:ext>
            </a:extLst>
          </p:cNvPr>
          <p:cNvSpPr/>
          <p:nvPr/>
        </p:nvSpPr>
        <p:spPr>
          <a:xfrm>
            <a:off x="920971" y="2884441"/>
            <a:ext cx="2556021" cy="1433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и желание команды ОО измениться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75D5A07-E530-4C44-BD6D-7931B4A3D4E6}"/>
              </a:ext>
            </a:extLst>
          </p:cNvPr>
          <p:cNvSpPr/>
          <p:nvPr/>
        </p:nvSpPr>
        <p:spPr>
          <a:xfrm>
            <a:off x="925166" y="4728456"/>
            <a:ext cx="2547629" cy="1433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842AC5D-6C88-48D6-866A-C60F8445CB39}"/>
              </a:ext>
            </a:extLst>
          </p:cNvPr>
          <p:cNvSpPr/>
          <p:nvPr/>
        </p:nvSpPr>
        <p:spPr>
          <a:xfrm>
            <a:off x="3643782" y="4712853"/>
            <a:ext cx="2582405" cy="1366487"/>
          </a:xfrm>
          <a:prstGeom prst="ellipse">
            <a:avLst/>
          </a:prstGeom>
          <a:solidFill>
            <a:srgbClr val="FFDB6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факторов риска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9FDA31B-2AC8-41A1-83B2-619FDBFBBD9D}"/>
              </a:ext>
            </a:extLst>
          </p:cNvPr>
          <p:cNvSpPr/>
          <p:nvPr/>
        </p:nvSpPr>
        <p:spPr>
          <a:xfrm>
            <a:off x="6162456" y="4712853"/>
            <a:ext cx="2527887" cy="13564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ADC9366-F743-48FC-91CF-055961592229}"/>
              </a:ext>
            </a:extLst>
          </p:cNvPr>
          <p:cNvSpPr/>
          <p:nvPr/>
        </p:nvSpPr>
        <p:spPr>
          <a:xfrm>
            <a:off x="8690343" y="4712853"/>
            <a:ext cx="2261630" cy="13364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</a:p>
        </p:txBody>
      </p:sp>
      <p:sp>
        <p:nvSpPr>
          <p:cNvPr id="29" name="Стрелка: изогнутая влево 28">
            <a:extLst>
              <a:ext uri="{FF2B5EF4-FFF2-40B4-BE49-F238E27FC236}">
                <a16:creationId xmlns:a16="http://schemas.microsoft.com/office/drawing/2014/main" id="{E24CEF14-0E02-4499-8443-634BC91F7476}"/>
              </a:ext>
            </a:extLst>
          </p:cNvPr>
          <p:cNvSpPr/>
          <p:nvPr/>
        </p:nvSpPr>
        <p:spPr>
          <a:xfrm>
            <a:off x="5931300" y="4132424"/>
            <a:ext cx="561024" cy="968884"/>
          </a:xfrm>
          <a:prstGeom prst="curvedLef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Стрелка: изогнутая влево 29">
            <a:extLst>
              <a:ext uri="{FF2B5EF4-FFF2-40B4-BE49-F238E27FC236}">
                <a16:creationId xmlns:a16="http://schemas.microsoft.com/office/drawing/2014/main" id="{6AB2C305-40B2-40A3-9B92-FE3BEC9C5792}"/>
              </a:ext>
            </a:extLst>
          </p:cNvPr>
          <p:cNvSpPr/>
          <p:nvPr/>
        </p:nvSpPr>
        <p:spPr>
          <a:xfrm>
            <a:off x="8167986" y="3966552"/>
            <a:ext cx="560631" cy="1109261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9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5084C5-7D83-4E81-BB35-E41A7C1C18B4}"/>
              </a:ext>
            </a:extLst>
          </p:cNvPr>
          <p:cNvSpPr/>
          <p:nvPr/>
        </p:nvSpPr>
        <p:spPr>
          <a:xfrm>
            <a:off x="230775" y="1135447"/>
            <a:ext cx="11730449" cy="5444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установочный семинар для школ-участников проекта;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 «Особенности реализации проекта 500+»;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среди ОО с низкими результатами обучения на лучшую целевую программу перехода в эффективный режим работы;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«Мой новый урок русского языка в начальной школе»;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 «Пути и средства преодоления низких результатов в оценке качества образования по предметам гуманитарного цикла»;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предметных компетенций педагогических работников в школах с низкими результатами обучения и/или школах, функционирующих в неблагоприятных социальных условиях;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 для педагогов «Педагогические инструменты для работы с отстающими и немотивированными обучающимися»;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анализ результатов национальных оценочных процедур: ВПР, ЕГЭ, ОГЭ;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консультационная поддержка участников проекта, информационное сопровождение.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3A0A7B-4E10-45ED-9DDD-32895D4B0662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187D8-3ECA-46BD-BC5E-77722ECBDB2E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план-графика региональных мероприятий по проекту адресной методической помощи 500+</a:t>
            </a:r>
          </a:p>
        </p:txBody>
      </p:sp>
    </p:spTree>
    <p:extLst>
      <p:ext uri="{BB962C8B-B14F-4D97-AF65-F5344CB8AC3E}">
        <p14:creationId xmlns:p14="http://schemas.microsoft.com/office/powerpoint/2010/main" val="212971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06549-40D5-43F3-A5AB-0B8F679CE090}"/>
              </a:ext>
            </a:extLst>
          </p:cNvPr>
          <p:cNvSpPr txBox="1"/>
          <p:nvPr/>
        </p:nvSpPr>
        <p:spPr>
          <a:xfrm>
            <a:off x="4472407" y="5596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77426"/>
            <a:ext cx="3598554" cy="212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8083D-A193-4518-B242-3677DA5A26E7}"/>
              </a:ext>
            </a:extLst>
          </p:cNvPr>
          <p:cNvSpPr txBox="1"/>
          <p:nvPr/>
        </p:nvSpPr>
        <p:spPr>
          <a:xfrm>
            <a:off x="2109925" y="2698306"/>
            <a:ext cx="807868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44-71-82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general@riacoko33.ru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9988" y="1994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9988" y="4089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243" y="88629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D0C029-A84C-4D67-8867-AA0B3B36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30" y="914400"/>
            <a:ext cx="3523992" cy="54005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296007-4E1F-4AF4-B2A2-A4728EA21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7607">
            <a:off x="5253040" y="528698"/>
            <a:ext cx="3186633" cy="26388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752DD3-361B-4036-80CC-F1A26AD0D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967">
            <a:off x="5330282" y="2868955"/>
            <a:ext cx="3286125" cy="3600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A5AF6D-C0F6-48B5-AD4A-5DA56399E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9392">
            <a:off x="8664516" y="430778"/>
            <a:ext cx="2895600" cy="2447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F7B5C-F875-4294-A8B8-2CA05A4B5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9765">
            <a:off x="7312560" y="2685903"/>
            <a:ext cx="3257550" cy="1752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10" descr="https://st.depositphotos.com/3108485/4166/i/950/depositphotos_41665883-stock-photo-computer-tablet-showing-spreadsheet-wit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8" y="4089763"/>
            <a:ext cx="3307261" cy="25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3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9C0A5E-905E-45A9-B3BE-8D3A8C4D7431}"/>
              </a:ext>
            </a:extLst>
          </p:cNvPr>
          <p:cNvSpPr/>
          <p:nvPr/>
        </p:nvSpPr>
        <p:spPr>
          <a:xfrm>
            <a:off x="230775" y="187480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5A177-91DD-4831-B168-D47B05B3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611">
            <a:off x="1370033" y="933794"/>
            <a:ext cx="3796067" cy="54778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20EDED-D1DA-4B15-B5EB-8549F9A3B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8269">
            <a:off x="5565687" y="640396"/>
            <a:ext cx="4037978" cy="55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0A586C-E75B-4EB4-A845-BCDC964AC76F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C154D-B2DE-4FAD-A24F-2F24D32E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9" y="1162636"/>
            <a:ext cx="4260401" cy="5400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5E7C9A-D526-4453-AE09-A4039929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086" y="1226261"/>
            <a:ext cx="4737725" cy="5273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0A9AAC-5A9D-46F0-B275-D150CC5547B6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Список школ, показывающих низкие результаты обучения или находящихся в сложных социальных условиях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9D0819-722F-4025-9FA2-60DE18ED9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068" y="2953281"/>
            <a:ext cx="2354643" cy="3438642"/>
          </a:xfrm>
          <a:prstGeom prst="rect">
            <a:avLst/>
          </a:prstGeom>
        </p:spPr>
      </p:pic>
      <p:pic>
        <p:nvPicPr>
          <p:cNvPr id="10" name="Picture 2" descr="Восклицательный знак на белом фоне: Восклицательный знак в треугольнике —  что означает этот дорожный знак?">
            <a:extLst>
              <a:ext uri="{FF2B5EF4-FFF2-40B4-BE49-F238E27FC236}">
                <a16:creationId xmlns:a16="http://schemas.microsoft.com/office/drawing/2014/main" id="{F9498F1D-75C5-424E-AD24-E5039F16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39" y="1385691"/>
            <a:ext cx="800250" cy="12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marketingdonut.co.uk/sites/default/files/market-research-faqs157755749.jpg">
            <a:extLst>
              <a:ext uri="{FF2B5EF4-FFF2-40B4-BE49-F238E27FC236}">
                <a16:creationId xmlns:a16="http://schemas.microsoft.com/office/drawing/2014/main" id="{B9D63B01-84CC-4F02-B7A0-5EABD4F1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04" y="2674399"/>
            <a:ext cx="3626212" cy="234726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123C3F-BAB0-43DC-A511-931A8BAA440A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AC551-70E1-4825-8CA9-B1BA8486AEBE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Список школ, участвующих в проекте адресной </a:t>
            </a:r>
            <a:r>
              <a:rPr lang="ru-RU" sz="2400" b="1">
                <a:solidFill>
                  <a:srgbClr val="0070C0"/>
                </a:solidFill>
                <a:latin typeface="Arial Black" panose="020B0A04020102020204" pitchFamily="34" charset="0"/>
              </a:rPr>
              <a:t>методической помощи 500+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7F7AF57-FAB5-42BC-9B9D-419D04E11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0655"/>
              </p:ext>
            </p:extLst>
          </p:nvPr>
        </p:nvGraphicFramePr>
        <p:xfrm>
          <a:off x="363984" y="1358283"/>
          <a:ext cx="7597746" cy="4838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183">
                  <a:extLst>
                    <a:ext uri="{9D8B030D-6E8A-4147-A177-3AD203B41FA5}">
                      <a16:colId xmlns:a16="http://schemas.microsoft.com/office/drawing/2014/main" val="4162653900"/>
                    </a:ext>
                  </a:extLst>
                </a:gridCol>
                <a:gridCol w="3005668">
                  <a:extLst>
                    <a:ext uri="{9D8B030D-6E8A-4147-A177-3AD203B41FA5}">
                      <a16:colId xmlns:a16="http://schemas.microsoft.com/office/drawing/2014/main" val="3346870096"/>
                    </a:ext>
                  </a:extLst>
                </a:gridCol>
                <a:gridCol w="3994895">
                  <a:extLst>
                    <a:ext uri="{9D8B030D-6E8A-4147-A177-3AD203B41FA5}">
                      <a16:colId xmlns:a16="http://schemas.microsoft.com/office/drawing/2014/main" val="4151031231"/>
                    </a:ext>
                  </a:extLst>
                </a:gridCol>
              </a:tblGrid>
              <a:tr h="42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47330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Владимир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№29»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57351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Ковров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«ООШ №18»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75806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Муром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№13»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14730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№3»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81634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Вязниковский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«Сергеевская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71599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Гусь-Хрустальный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«Вашутинская ООШ»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24607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Камешковский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«Серебровская ООШ»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70744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Киржачский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«Першинская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55354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Ковровский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«Краснооктябрьская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0634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«Павловская ООШ»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88002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Меленковский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«Тургеневская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19623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Муромский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«Булатниковская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57569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Петушинский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«Аннинская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69192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Селивановский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«Волосатовская СОШ»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77608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Собинский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Собинского р-на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12716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Судогодский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«Чамеревская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7065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Суздальский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«Красногвардейская СОШ»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78433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Юрьев-Польский район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«Шихобаловская ООШ»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6" marR="4701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1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8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98E82-6722-44B7-85AC-30DF01BE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7" y="5118753"/>
            <a:ext cx="5374814" cy="143075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554A863-5EE2-49D0-9EDA-DE0F8BA27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45274"/>
              </p:ext>
            </p:extLst>
          </p:nvPr>
        </p:nvGraphicFramePr>
        <p:xfrm>
          <a:off x="4483226" y="753668"/>
          <a:ext cx="7546018" cy="6046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954">
                  <a:extLst>
                    <a:ext uri="{9D8B030D-6E8A-4147-A177-3AD203B41FA5}">
                      <a16:colId xmlns:a16="http://schemas.microsoft.com/office/drawing/2014/main" val="2912381932"/>
                    </a:ext>
                  </a:extLst>
                </a:gridCol>
                <a:gridCol w="2466532">
                  <a:extLst>
                    <a:ext uri="{9D8B030D-6E8A-4147-A177-3AD203B41FA5}">
                      <a16:colId xmlns:a16="http://schemas.microsoft.com/office/drawing/2014/main" val="1578962004"/>
                    </a:ext>
                  </a:extLst>
                </a:gridCol>
                <a:gridCol w="3657532">
                  <a:extLst>
                    <a:ext uri="{9D8B030D-6E8A-4147-A177-3AD203B41FA5}">
                      <a16:colId xmlns:a16="http://schemas.microsoft.com/office/drawing/2014/main" val="3465072153"/>
                    </a:ext>
                  </a:extLst>
                </a:gridCol>
              </a:tblGrid>
              <a:tr h="18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ОО-участник проекта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97234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Владимир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Владимира "СОШ №29"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10015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Ковров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"ООШ № 18 города Коврова"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21 города Коврова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68674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Муром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№13" о. Муром"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0849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№3"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с углубленным изучением отдельных предметов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83657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Вязниковский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«Сергеевская СОШ»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«Паустовская ООШ Вязниковского района»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23516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Гусь-Хрустальный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«Вашутинская ООШ»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«Добрятинская СОШ» Гусь-Хрустального района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22925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Камешковский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"Серебровская ООШ"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Новкинская ООШ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54641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Киржачский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"Першинская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 им. С.Б. Белкина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42419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"Краснооктябрьская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«Клязьмогородецкая ООШ»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67616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"Павловская 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Средняя школа №5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87061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Меленковский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"Тургеневская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«СОШ №2» г. Меленки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4208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Муромский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"Булатниковская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«Молотицкая СОШ»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71044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Петушинский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"Аннинская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г. Покров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49541"/>
                  </a:ext>
                </a:extLst>
              </a:tr>
              <a:tr h="259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Селивановский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«Волосатовская СОШ»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«Красногорбатская СОШ»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43879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Собинский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г. Собинки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5915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Судогодский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"Чамеревская СОШ"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"Судогодская СОШ №2»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91907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Суздальский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"Красногвардейская СОШ"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«Гавриловская СОШ»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63011"/>
                  </a:ext>
                </a:extLst>
              </a:tr>
              <a:tr h="2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Юрьев-Польский район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«Шихобаловская ОШ»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«Небыловская СШ»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1" marR="3754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7332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8CC3F5-CFA3-42E4-9D2C-A44C24AB6287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731A0-DBAF-4F80-99B9-05E1E1076389}"/>
              </a:ext>
            </a:extLst>
          </p:cNvPr>
          <p:cNvSpPr txBox="1"/>
          <p:nvPr/>
        </p:nvSpPr>
        <p:spPr>
          <a:xfrm>
            <a:off x="1367206" y="187480"/>
            <a:ext cx="1059401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Кураторы школ-участников проекта 500+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5F3D0E-D4DD-4582-9EBE-8598BC8A5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6" y="1241516"/>
            <a:ext cx="3620674" cy="36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ACC847-9E10-47EC-8786-B11DE5C1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6140">
            <a:off x="937789" y="1346578"/>
            <a:ext cx="3568802" cy="517652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0A2500-24B5-40F6-B380-749B0B4CD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1890">
            <a:off x="7517161" y="590819"/>
            <a:ext cx="3350990" cy="48868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60F01-598D-4C9A-9B6E-39144502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51574">
            <a:off x="6339659" y="2312474"/>
            <a:ext cx="3373966" cy="50400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BDF864-BD53-4EFD-AE1A-57ADF0BD2CC8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26C6B-F41A-42B1-A9FA-0FF4D89717CE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План-график региональных мероприятий по проекту адресной методической помощи 500+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0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A8C965-B8DA-45C6-B4F3-67A850089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364" y="1244994"/>
            <a:ext cx="5436322" cy="5425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BA658C-41D5-407D-8BFD-3ADA219BFB05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98672-B5EC-4F50-8D1A-A4A82CBD4E00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мониторинг вовлеченности субъектов Российской Федерации в реализацию проекта 500+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E8899-0D7F-4C61-B7CC-EAFF8C2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61" y="2121763"/>
            <a:ext cx="5616735" cy="30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A54284-531B-40A2-962B-C44886C12019}"/>
              </a:ext>
            </a:extLst>
          </p:cNvPr>
          <p:cNvSpPr/>
          <p:nvPr/>
        </p:nvSpPr>
        <p:spPr>
          <a:xfrm>
            <a:off x="230775" y="168387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EAD43-423B-4C29-A9DB-98AFDA97E315}"/>
              </a:ext>
            </a:extLst>
          </p:cNvPr>
          <p:cNvSpPr txBox="1"/>
          <p:nvPr/>
        </p:nvSpPr>
        <p:spPr>
          <a:xfrm>
            <a:off x="1367206" y="187480"/>
            <a:ext cx="1059401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мониторинг вовлеченности субъектов Российской Федерации в реализацию проекта 500+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009A0-4A8A-4BA6-AD69-9D3E43D95D83}"/>
              </a:ext>
            </a:extLst>
          </p:cNvPr>
          <p:cNvSpPr/>
          <p:nvPr/>
        </p:nvSpPr>
        <p:spPr>
          <a:xfrm>
            <a:off x="477129" y="1900576"/>
            <a:ext cx="545328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разработки школами концептуальных документов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9F794-20FC-48D8-939F-51E71C2BFA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3542" y="2341310"/>
            <a:ext cx="5476875" cy="12252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733E73-9139-4798-A6C7-55B93D1EB104}"/>
              </a:ext>
            </a:extLst>
          </p:cNvPr>
          <p:cNvSpPr/>
          <p:nvPr/>
        </p:nvSpPr>
        <p:spPr>
          <a:xfrm>
            <a:off x="230775" y="4095853"/>
            <a:ext cx="609600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предоставленных школами подтверждающих документов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E453C-8618-4CD8-B160-FA6B0FC42F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3542" y="4551289"/>
            <a:ext cx="5562600" cy="15271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C20B8B-F71E-4D60-980A-4C34FF61DF71}"/>
              </a:ext>
            </a:extLst>
          </p:cNvPr>
          <p:cNvSpPr/>
          <p:nvPr/>
        </p:nvSpPr>
        <p:spPr>
          <a:xfrm>
            <a:off x="6453281" y="2522569"/>
            <a:ext cx="560159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соответствия плану-графику ведения ИС МЭДК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40A10-C948-4908-B3B0-3DD8E375A5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46935" y="2968596"/>
            <a:ext cx="5507944" cy="197163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29F01A6-F38A-40B9-A8A6-15697E368D1B}"/>
              </a:ext>
            </a:extLst>
          </p:cNvPr>
          <p:cNvSpPr/>
          <p:nvPr/>
        </p:nvSpPr>
        <p:spPr>
          <a:xfrm>
            <a:off x="4262806" y="1115541"/>
            <a:ext cx="3666388" cy="4178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Содержательный мониторинг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5704A7E-A8DA-4AD2-BFB4-AEE600486260}"/>
              </a:ext>
            </a:extLst>
          </p:cNvPr>
          <p:cNvSpPr/>
          <p:nvPr/>
        </p:nvSpPr>
        <p:spPr>
          <a:xfrm>
            <a:off x="1201783" y="2875200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74D2E59-8825-4506-ACC9-D82E2ED83BAF}"/>
              </a:ext>
            </a:extLst>
          </p:cNvPr>
          <p:cNvSpPr/>
          <p:nvPr/>
        </p:nvSpPr>
        <p:spPr>
          <a:xfrm>
            <a:off x="1266841" y="4795699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6DD1C26-9F7C-47EA-AFB2-D84EB9813026}"/>
              </a:ext>
            </a:extLst>
          </p:cNvPr>
          <p:cNvSpPr/>
          <p:nvPr/>
        </p:nvSpPr>
        <p:spPr>
          <a:xfrm>
            <a:off x="7462020" y="4549670"/>
            <a:ext cx="2011934" cy="2460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8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5207</TotalTime>
  <Words>852</Words>
  <Application>Microsoft Office PowerPoint</Application>
  <PresentationFormat>Широкоэкранный</PresentationFormat>
  <Paragraphs>192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Times New Roman</vt:lpstr>
      <vt:lpstr>Trebuchet MS</vt:lpstr>
      <vt:lpstr>Wingdings</vt:lpstr>
      <vt:lpstr>Wingdings 3</vt:lpstr>
      <vt:lpstr>Окаймление</vt:lpstr>
      <vt:lpstr>Аспект</vt:lpstr>
      <vt:lpstr>Реализация проекта 500+:  опыт, проблемы, перспективы»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Школа, нацеленная на результат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всероссийских проверочных работ  2019/2020 учебного года</dc:title>
  <dc:creator>RyazancevaEI</dc:creator>
  <cp:lastModifiedBy>Молькова Юлия Геннадьевна</cp:lastModifiedBy>
  <cp:revision>307</cp:revision>
  <cp:lastPrinted>2021-09-15T11:01:47Z</cp:lastPrinted>
  <dcterms:created xsi:type="dcterms:W3CDTF">2021-01-18T10:25:04Z</dcterms:created>
  <dcterms:modified xsi:type="dcterms:W3CDTF">2021-10-07T08:48:11Z</dcterms:modified>
</cp:coreProperties>
</file>