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404" r:id="rId3"/>
    <p:sldId id="398" r:id="rId4"/>
    <p:sldId id="374" r:id="rId5"/>
    <p:sldId id="399" r:id="rId6"/>
    <p:sldId id="375" r:id="rId7"/>
    <p:sldId id="405" r:id="rId8"/>
    <p:sldId id="388" r:id="rId9"/>
    <p:sldId id="387" r:id="rId10"/>
    <p:sldId id="380" r:id="rId11"/>
    <p:sldId id="389" r:id="rId12"/>
    <p:sldId id="390" r:id="rId13"/>
    <p:sldId id="379" r:id="rId14"/>
    <p:sldId id="391" r:id="rId15"/>
    <p:sldId id="393" r:id="rId16"/>
    <p:sldId id="376" r:id="rId17"/>
    <p:sldId id="396" r:id="rId18"/>
    <p:sldId id="394" r:id="rId19"/>
    <p:sldId id="378" r:id="rId20"/>
    <p:sldId id="395" r:id="rId21"/>
    <p:sldId id="403" r:id="rId22"/>
    <p:sldId id="400" r:id="rId23"/>
    <p:sldId id="401" r:id="rId24"/>
    <p:sldId id="40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00"/>
    <a:srgbClr val="FF8265"/>
    <a:srgbClr val="FF603B"/>
    <a:srgbClr val="FF4747"/>
    <a:srgbClr val="31D8FF"/>
    <a:srgbClr val="0000FF"/>
    <a:srgbClr val="3333FF"/>
    <a:srgbClr val="FFEFF4"/>
    <a:srgbClr val="DD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6094" autoAdjust="0"/>
  </p:normalViewPr>
  <p:slideViewPr>
    <p:cSldViewPr snapToGrid="0">
      <p:cViewPr>
        <p:scale>
          <a:sx n="90" d="100"/>
          <a:sy n="90" d="100"/>
        </p:scale>
        <p:origin x="-138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47.4</c:v>
                </c:pt>
                <c:pt idx="1">
                  <c:v>43.2</c:v>
                </c:pt>
                <c:pt idx="2">
                  <c:v>38.5</c:v>
                </c:pt>
                <c:pt idx="3">
                  <c:v>43.6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dLbl>
              <c:idx val="0"/>
              <c:layout>
                <c:manualLayout>
                  <c:x val="5.0858236070850035E-3"/>
                  <c:y val="-2.15488215488215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52745356950065E-3"/>
                  <c:y val="-2.154882154882157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57470821255059E-2"/>
                  <c:y val="-3.501683501683501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952745356951309E-3"/>
                  <c:y val="-2.693623903072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52.2</c:v>
                </c:pt>
                <c:pt idx="1">
                  <c:v>46.5</c:v>
                </c:pt>
                <c:pt idx="2">
                  <c:v>39.9</c:v>
                </c:pt>
                <c:pt idx="3">
                  <c:v>46.2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ШНРО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08080808080808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08080808080808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71647214169978E-2"/>
                  <c:y val="6.734006734006733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43160942156165E-2"/>
                  <c:y val="0.1239057239057238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40.799999999999997</c:v>
                </c:pt>
                <c:pt idx="1">
                  <c:v>40.6</c:v>
                </c:pt>
                <c:pt idx="2">
                  <c:v>31.8</c:v>
                </c:pt>
                <c:pt idx="3">
                  <c:v>45.1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13248"/>
        <c:axId val="37657920"/>
      </c:barChart>
      <c:catAx>
        <c:axId val="3621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657920"/>
        <c:crosses val="autoZero"/>
        <c:auto val="1"/>
        <c:lblAlgn val="ctr"/>
        <c:lblOffset val="100"/>
        <c:noMultiLvlLbl val="0"/>
      </c:catAx>
      <c:valAx>
        <c:axId val="3765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13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8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ВПР</a:t>
            </a:r>
            <a:r>
              <a:rPr lang="ru-RU" sz="1800" baseline="0"/>
              <a:t> по математике в одной параллели </a:t>
            </a:r>
          </a:p>
          <a:p>
            <a:pPr>
              <a:defRPr sz="1800"/>
            </a:pPr>
            <a:r>
              <a:rPr lang="ru-RU" sz="1800" baseline="0"/>
              <a:t>(Судогодский район)</a:t>
            </a:r>
            <a:endParaRPr lang="ru-RU" sz="180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"СОШ №1"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54.3</c:v>
                </c:pt>
                <c:pt idx="1">
                  <c:v>16</c:v>
                </c:pt>
                <c:pt idx="2">
                  <c:v>24.2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"Краснокуст.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66.7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"Чамеревская"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65</c:v>
                </c:pt>
                <c:pt idx="1">
                  <c:v>54.5</c:v>
                </c:pt>
                <c:pt idx="2">
                  <c:v>15.4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"Ильинская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82.4</c:v>
                </c:pt>
                <c:pt idx="1">
                  <c:v>9.5</c:v>
                </c:pt>
                <c:pt idx="2">
                  <c:v>43.8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861184"/>
        <c:axId val="137240576"/>
      </c:barChart>
      <c:catAx>
        <c:axId val="136861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240576"/>
        <c:crosses val="autoZero"/>
        <c:auto val="1"/>
        <c:lblAlgn val="ctr"/>
        <c:lblOffset val="100"/>
        <c:noMultiLvlLbl val="0"/>
      </c:catAx>
      <c:valAx>
        <c:axId val="13724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86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98093195370878"/>
          <c:y val="0.30200944988098744"/>
          <c:w val="0.31558192129439466"/>
          <c:h val="0.628323034710595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ВПР</a:t>
            </a:r>
            <a:r>
              <a:rPr lang="ru-RU" sz="1800" baseline="0"/>
              <a:t> по русскому языку в одной параллели </a:t>
            </a:r>
          </a:p>
          <a:p>
            <a:pPr>
              <a:defRPr sz="1800"/>
            </a:pPr>
            <a:r>
              <a:rPr lang="ru-RU" sz="1800" baseline="0"/>
              <a:t>(Суздальский район)</a:t>
            </a:r>
            <a:endParaRPr lang="ru-RU" sz="180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"Весьская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66.7</c:v>
                </c:pt>
                <c:pt idx="1">
                  <c:v>50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"Гавриловская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69.2</c:v>
                </c:pt>
                <c:pt idx="1">
                  <c:v>10</c:v>
                </c:pt>
                <c:pt idx="2">
                  <c:v>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"Красногвардейская"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53.8</c:v>
                </c:pt>
                <c:pt idx="1">
                  <c:v>54.6</c:v>
                </c:pt>
                <c:pt idx="2">
                  <c:v>52.4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"Сокольская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70.099999999999994</c:v>
                </c:pt>
                <c:pt idx="2">
                  <c:v>58.3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650880"/>
        <c:axId val="35634496"/>
      </c:barChart>
      <c:catAx>
        <c:axId val="62650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634496"/>
        <c:crosses val="autoZero"/>
        <c:auto val="1"/>
        <c:lblAlgn val="ctr"/>
        <c:lblOffset val="100"/>
        <c:noMultiLvlLbl val="0"/>
      </c:catAx>
      <c:valAx>
        <c:axId val="3563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65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98093195370878"/>
          <c:y val="0.29364493793407304"/>
          <c:w val="0.31558192129439466"/>
          <c:h val="0.6333420342817368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ВПР</a:t>
            </a:r>
            <a:r>
              <a:rPr lang="ru-RU" sz="1800" baseline="0"/>
              <a:t> по математике в одной параллели </a:t>
            </a:r>
          </a:p>
          <a:p>
            <a:pPr>
              <a:defRPr sz="1800"/>
            </a:pPr>
            <a:r>
              <a:rPr lang="ru-RU" sz="1800" baseline="0"/>
              <a:t>(Суздальский район)</a:t>
            </a:r>
            <a:endParaRPr lang="ru-RU" sz="180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"Весьская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14.3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"Гавриловская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7.7</c:v>
                </c:pt>
                <c:pt idx="2">
                  <c:v>16.77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"Красногвардейская"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62.9</c:v>
                </c:pt>
                <c:pt idx="1">
                  <c:v>43.5</c:v>
                </c:pt>
                <c:pt idx="2">
                  <c:v>27.3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"Сокольская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61.6</c:v>
                </c:pt>
                <c:pt idx="1">
                  <c:v>30.8</c:v>
                </c:pt>
                <c:pt idx="2">
                  <c:v>58.3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650368"/>
        <c:axId val="137245184"/>
      </c:barChart>
      <c:catAx>
        <c:axId val="62650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245184"/>
        <c:crosses val="autoZero"/>
        <c:auto val="1"/>
        <c:lblAlgn val="ctr"/>
        <c:lblOffset val="100"/>
        <c:noMultiLvlLbl val="0"/>
      </c:catAx>
      <c:valAx>
        <c:axId val="13724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65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98093195370878"/>
          <c:y val="0.32780528867388242"/>
          <c:w val="0.31558192129439466"/>
          <c:h val="0.5572575071837213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ВПР</a:t>
            </a:r>
            <a:r>
              <a:rPr lang="ru-RU" sz="1800" baseline="0" dirty="0"/>
              <a:t> по русскому языку  в одной параллели </a:t>
            </a:r>
          </a:p>
          <a:p>
            <a:pPr>
              <a:defRPr/>
            </a:pPr>
            <a:r>
              <a:rPr lang="ru-RU" sz="1800" baseline="0" dirty="0"/>
              <a:t>(Вязниковский район)</a:t>
            </a:r>
            <a:endParaRPr lang="ru-RU" sz="1800" dirty="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"Чудиновская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83.3</c:v>
                </c:pt>
                <c:pt idx="2">
                  <c:v>18.2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"Нововязниковская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55.9</c:v>
                </c:pt>
                <c:pt idx="1">
                  <c:v>69.7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«Осинковская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57.2</c:v>
                </c:pt>
                <c:pt idx="1">
                  <c:v>33.299999999999997</c:v>
                </c:pt>
                <c:pt idx="2">
                  <c:v>57.2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"Сергеевская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58.8</c:v>
                </c:pt>
                <c:pt idx="1">
                  <c:v>30.8</c:v>
                </c:pt>
                <c:pt idx="2">
                  <c:v>35.700000000000003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651392"/>
        <c:axId val="137246912"/>
      </c:barChart>
      <c:catAx>
        <c:axId val="62651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246912"/>
        <c:crosses val="autoZero"/>
        <c:auto val="1"/>
        <c:lblAlgn val="ctr"/>
        <c:lblOffset val="100"/>
        <c:noMultiLvlLbl val="0"/>
      </c:catAx>
      <c:valAx>
        <c:axId val="13724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65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25549424109045"/>
          <c:y val="0.30741561242428139"/>
          <c:w val="0.29203898743512635"/>
          <c:h val="0.62404187514899945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ВПР</a:t>
            </a:r>
            <a:r>
              <a:rPr lang="ru-RU" sz="1800" baseline="0" dirty="0"/>
              <a:t> по математике в одной параллели </a:t>
            </a:r>
          </a:p>
          <a:p>
            <a:pPr>
              <a:defRPr/>
            </a:pPr>
            <a:r>
              <a:rPr lang="ru-RU" sz="1800" baseline="0" dirty="0"/>
              <a:t>(Вязниковский район)</a:t>
            </a:r>
            <a:endParaRPr lang="ru-RU" sz="1800" dirty="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"Чудиновская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75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"Нововязниковская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63.6</c:v>
                </c:pt>
                <c:pt idx="1">
                  <c:v>44.1</c:v>
                </c:pt>
                <c:pt idx="2">
                  <c:v>46.2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«Осинковская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66.7</c:v>
                </c:pt>
                <c:pt idx="1">
                  <c:v>16.7</c:v>
                </c:pt>
                <c:pt idx="2">
                  <c:v>28.6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"Сергеевская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82.3</c:v>
                </c:pt>
                <c:pt idx="1">
                  <c:v>0.1</c:v>
                </c:pt>
                <c:pt idx="2">
                  <c:v>14.3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7824768"/>
        <c:axId val="138141696"/>
      </c:barChart>
      <c:catAx>
        <c:axId val="137824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8141696"/>
        <c:crosses val="autoZero"/>
        <c:auto val="1"/>
        <c:lblAlgn val="ctr"/>
        <c:lblOffset val="100"/>
        <c:noMultiLvlLbl val="0"/>
      </c:catAx>
      <c:valAx>
        <c:axId val="13814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2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25549424109045"/>
          <c:y val="0.33423256124398487"/>
          <c:w val="0.29203898743512635"/>
          <c:h val="0.603416052456212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ВПР</a:t>
            </a:r>
            <a:r>
              <a:rPr lang="ru-RU" sz="1800" baseline="0"/>
              <a:t> по русскому языку в одной параллели </a:t>
            </a:r>
          </a:p>
          <a:p>
            <a:pPr>
              <a:defRPr sz="1800"/>
            </a:pPr>
            <a:r>
              <a:rPr lang="ru-RU" sz="1800" baseline="0"/>
              <a:t>(Камешковский район)</a:t>
            </a:r>
            <a:endParaRPr lang="ru-RU" sz="180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"Давыдовская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87.5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"Серебровская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72.7</c:v>
                </c:pt>
                <c:pt idx="1">
                  <c:v>57.1</c:v>
                </c:pt>
                <c:pt idx="2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"Мирновская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66.7</c:v>
                </c:pt>
                <c:pt idx="1">
                  <c:v>0.1</c:v>
                </c:pt>
                <c:pt idx="2">
                  <c:v>33.299999999999997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062208"/>
        <c:axId val="138143424"/>
      </c:barChart>
      <c:catAx>
        <c:axId val="8406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8143424"/>
        <c:crosses val="autoZero"/>
        <c:auto val="1"/>
        <c:lblAlgn val="ctr"/>
        <c:lblOffset val="100"/>
        <c:noMultiLvlLbl val="0"/>
      </c:catAx>
      <c:valAx>
        <c:axId val="13814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06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15857159241112"/>
          <c:y val="0.4709797922957632"/>
          <c:w val="0.300951739448301"/>
          <c:h val="0.2491180099281674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ВПР</a:t>
            </a:r>
            <a:r>
              <a:rPr lang="ru-RU" sz="1800" baseline="0"/>
              <a:t> по математике в одной параллели </a:t>
            </a:r>
          </a:p>
          <a:p>
            <a:pPr>
              <a:defRPr sz="1800"/>
            </a:pPr>
            <a:r>
              <a:rPr lang="ru-RU" sz="1800" baseline="0"/>
              <a:t>(Камешковский район)</a:t>
            </a:r>
            <a:endParaRPr lang="ru-RU" sz="180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"Давыдовская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57.5</c:v>
                </c:pt>
                <c:pt idx="1">
                  <c:v>16.600000000000001</c:v>
                </c:pt>
                <c:pt idx="2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"Серебровская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</c:v>
                </c:pt>
                <c:pt idx="1">
                  <c:v>45</c:v>
                </c:pt>
                <c:pt idx="2">
                  <c:v>45.8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"Мирновская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83.3</c:v>
                </c:pt>
                <c:pt idx="1">
                  <c:v>0.1</c:v>
                </c:pt>
                <c:pt idx="2">
                  <c:v>33.299999999999997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00256"/>
        <c:axId val="138145152"/>
      </c:barChart>
      <c:catAx>
        <c:axId val="138400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8145152"/>
        <c:crosses val="autoZero"/>
        <c:auto val="1"/>
        <c:lblAlgn val="ctr"/>
        <c:lblOffset val="100"/>
        <c:noMultiLvlLbl val="0"/>
      </c:catAx>
      <c:valAx>
        <c:axId val="13814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40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17312880551715"/>
          <c:y val="0.46058207035317261"/>
          <c:w val="0.32491101246638143"/>
          <c:h val="0.25461887857379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11 класс</a:t>
            </a:r>
            <a:endParaRPr lang="ru-RU" sz="2800" dirty="0"/>
          </a:p>
        </c:rich>
      </c:tx>
      <c:layout>
        <c:manualLayout>
          <c:xMode val="edge"/>
          <c:yMode val="edge"/>
          <c:x val="0.73033802147678173"/>
          <c:y val="2.20026822782753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23413970560989"/>
          <c:y val="0.10524020504917543"/>
          <c:w val="0.63085722175228198"/>
          <c:h val="0.64564002953735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72.5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ШНРО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1.2892780591065878E-2"/>
                  <c:y val="2.465596196691674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56.2</c:v>
                </c:pt>
                <c:pt idx="1">
                  <c:v>63.8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Сильно неуспевающие ОО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3207005063918752E-2"/>
                  <c:y val="1.9724769573533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07005063918752E-2"/>
                  <c:y val="-1.972476957353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52.3</c:v>
                </c:pt>
                <c:pt idx="1">
                  <c:v>64.099999999999994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7897984"/>
        <c:axId val="138148032"/>
      </c:barChart>
      <c:catAx>
        <c:axId val="13789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148032"/>
        <c:crosses val="autoZero"/>
        <c:auto val="1"/>
        <c:lblAlgn val="ctr"/>
        <c:lblOffset val="100"/>
        <c:noMultiLvlLbl val="0"/>
      </c:catAx>
      <c:valAx>
        <c:axId val="13814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9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18035049456174"/>
          <c:y val="0.23686963247473639"/>
          <c:w val="0.28581964950543826"/>
          <c:h val="0.620543124707618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58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9</a:t>
            </a:r>
            <a:r>
              <a:rPr lang="ru-RU" sz="2800" baseline="0" dirty="0" smtClean="0"/>
              <a:t> класс</a:t>
            </a:r>
          </a:p>
        </c:rich>
      </c:tx>
      <c:layout>
        <c:manualLayout>
          <c:xMode val="edge"/>
          <c:yMode val="edge"/>
          <c:x val="0.72186583863923004"/>
          <c:y val="1.5234096666554049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dLbls>
            <c:dLbl>
              <c:idx val="1"/>
              <c:layout>
                <c:manualLayout>
                  <c:x val="-4.8986296720237246E-17"/>
                  <c:y val="-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66.2</c:v>
                </c:pt>
                <c:pt idx="1">
                  <c:v>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ШНРО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5.3440213760855048E-3"/>
                  <c:y val="2.2358855761789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47.4</c:v>
                </c:pt>
                <c:pt idx="1">
                  <c:v>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Сильно неуспевающие ОО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720106880427474E-2"/>
                  <c:y val="3.577416921886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32064128256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46.1</c:v>
                </c:pt>
                <c:pt idx="1">
                  <c:v>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253120"/>
        <c:axId val="139902976"/>
      </c:barChart>
      <c:catAx>
        <c:axId val="14125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902976"/>
        <c:crosses val="autoZero"/>
        <c:auto val="1"/>
        <c:lblAlgn val="ctr"/>
        <c:lblOffset val="100"/>
        <c:noMultiLvlLbl val="0"/>
      </c:catAx>
      <c:valAx>
        <c:axId val="13990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25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92522785894238"/>
          <c:y val="0.23808423724051953"/>
          <c:w val="0.31147578139318988"/>
          <c:h val="0.5431588097736115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aseline="0" dirty="0" smtClean="0"/>
              <a:t>Не преодолели порог, %</a:t>
            </a:r>
          </a:p>
          <a:p>
            <a:pPr>
              <a:defRPr/>
            </a:pPr>
            <a:r>
              <a:rPr lang="ru-RU" sz="2400" baseline="0" dirty="0" smtClean="0"/>
              <a:t>РУССКИЙ ЯЗЫК 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29467069065210655"/>
          <c:y val="1.397919719341749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показатель 2021 г.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9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2.6</c:v>
                </c:pt>
                <c:pt idx="1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ШНРО 2021 г.</c:v>
                </c:pt>
              </c:strCache>
            </c:strRef>
          </c:tx>
          <c:spPr>
            <a:solidFill>
              <a:srgbClr val="FF2525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5.4</c:v>
                </c:pt>
                <c:pt idx="1">
                  <c:v>2.14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ШНРО 2019 г.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9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1.6</c:v>
                </c:pt>
                <c:pt idx="1">
                  <c:v>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Сильно неуспевающие 2021 г.</c:v>
                </c:pt>
              </c:strCache>
            </c:strRef>
          </c:tx>
          <c:spPr>
            <a:solidFill>
              <a:srgbClr val="31D8FF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9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253632"/>
        <c:axId val="138146880"/>
        <c:axId val="0"/>
      </c:bar3DChart>
      <c:catAx>
        <c:axId val="14125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146880"/>
        <c:crosses val="autoZero"/>
        <c:auto val="1"/>
        <c:lblAlgn val="ctr"/>
        <c:lblOffset val="100"/>
        <c:noMultiLvlLbl val="0"/>
      </c:catAx>
      <c:valAx>
        <c:axId val="13814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253632"/>
        <c:crosses val="autoZero"/>
        <c:crossBetween val="between"/>
      </c:valAx>
      <c:spPr>
        <a:noFill/>
        <a:ln w="2780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92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51.1</c:v>
                </c:pt>
                <c:pt idx="1">
                  <c:v>38</c:v>
                </c:pt>
                <c:pt idx="2">
                  <c:v>38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dLbl>
              <c:idx val="0"/>
              <c:layout>
                <c:manualLayout>
                  <c:x val="5.0858236070850035E-3"/>
                  <c:y val="-2.15488215488215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52745356950065E-3"/>
                  <c:y val="-2.154882154882157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57470821255059E-2"/>
                  <c:y val="-3.501683501683501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95274535694994E-2"/>
                  <c:y val="-2.693623903072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52.3</c:v>
                </c:pt>
                <c:pt idx="1">
                  <c:v>39.700000000000003</c:v>
                </c:pt>
                <c:pt idx="2">
                  <c:v>38</c:v>
                </c:pt>
                <c:pt idx="3">
                  <c:v>29.2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ШНРО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08080808080808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08080808080808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71647214169978E-2"/>
                  <c:y val="6.734006734006733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43160942156165E-2"/>
                  <c:y val="0.1239057239057238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44.7</c:v>
                </c:pt>
                <c:pt idx="1">
                  <c:v>33.299999999999997</c:v>
                </c:pt>
                <c:pt idx="2">
                  <c:v>35.5</c:v>
                </c:pt>
                <c:pt idx="3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72640"/>
        <c:axId val="39064640"/>
      </c:barChart>
      <c:catAx>
        <c:axId val="3627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064640"/>
        <c:crosses val="autoZero"/>
        <c:auto val="1"/>
        <c:lblAlgn val="ctr"/>
        <c:lblOffset val="100"/>
        <c:noMultiLvlLbl val="0"/>
      </c:catAx>
      <c:valAx>
        <c:axId val="3906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72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903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11 класс</a:t>
            </a:r>
          </a:p>
          <a:p>
            <a:pPr>
              <a:defRPr sz="2800"/>
            </a:pPr>
            <a:endParaRPr lang="ru-RU" sz="2800" dirty="0"/>
          </a:p>
        </c:rich>
      </c:tx>
      <c:layout>
        <c:manualLayout>
          <c:xMode val="edge"/>
          <c:yMode val="edge"/>
          <c:x val="0.71470907720693322"/>
          <c:y val="1.581044495422324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14256670160071"/>
          <c:y val="0.14945344261260168"/>
          <c:w val="0.617947818376818"/>
          <c:h val="0.65727266500764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ШНРО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38.6</c:v>
                </c:pt>
                <c:pt idx="1">
                  <c:v>53.5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Сильно неуспевающие ОО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7.2244621425858529E-3"/>
                  <c:y val="1.6361935719517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73386427757558E-2"/>
                  <c:y val="1.6362257811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29</c:v>
                </c:pt>
                <c:pt idx="1">
                  <c:v>45.4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177024"/>
        <c:axId val="139908160"/>
      </c:barChart>
      <c:catAx>
        <c:axId val="13817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23"/>
            </a:pPr>
            <a:endParaRPr lang="ru-RU"/>
          </a:p>
        </c:txPr>
        <c:crossAx val="139908160"/>
        <c:crosses val="autoZero"/>
        <c:auto val="1"/>
        <c:lblAlgn val="ctr"/>
        <c:lblOffset val="100"/>
        <c:noMultiLvlLbl val="0"/>
      </c:catAx>
      <c:valAx>
        <c:axId val="13990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17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80866571389722"/>
          <c:y val="0.25556042987645206"/>
          <c:w val="0.28474241000093103"/>
          <c:h val="0.6034149449255420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26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9 класс</a:t>
            </a:r>
            <a:endParaRPr lang="ru-RU" sz="2800" dirty="0"/>
          </a:p>
        </c:rich>
      </c:tx>
      <c:layout>
        <c:manualLayout>
          <c:xMode val="edge"/>
          <c:yMode val="edge"/>
          <c:x val="0.71584335983607672"/>
          <c:y val="1.8277195061248148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33.65</c:v>
                </c:pt>
                <c:pt idx="1">
                  <c:v>3.35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ШНРО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1.4481265670221292E-2"/>
                  <c:y val="2.031368163246503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24.7</c:v>
                </c:pt>
                <c:pt idx="1">
                  <c:v>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Сильно неуспевающие ОО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1721898505331936E-2"/>
                  <c:y val="1.218820897947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21898505331936E-2"/>
                  <c:y val="1.625094530597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 ЗУН</c:v>
                </c:pt>
                <c:pt idx="1">
                  <c:v>Средний балл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23.1</c:v>
                </c:pt>
                <c:pt idx="1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536064"/>
        <c:axId val="139909312"/>
      </c:barChart>
      <c:catAx>
        <c:axId val="14453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909312"/>
        <c:crosses val="autoZero"/>
        <c:auto val="1"/>
        <c:lblAlgn val="ctr"/>
        <c:lblOffset val="100"/>
        <c:noMultiLvlLbl val="0"/>
      </c:catAx>
      <c:valAx>
        <c:axId val="13990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536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ВПР</a:t>
            </a:r>
            <a:r>
              <a:rPr lang="ru-RU" sz="1800" baseline="0"/>
              <a:t> по русскому языку в одной параллели </a:t>
            </a:r>
          </a:p>
          <a:p>
            <a:pPr>
              <a:defRPr sz="1800"/>
            </a:pPr>
            <a:r>
              <a:rPr lang="ru-RU" sz="1800" baseline="0"/>
              <a:t>(Петушинский район)</a:t>
            </a:r>
            <a:endParaRPr lang="ru-RU" sz="180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"Пекшинская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23.8</c:v>
                </c:pt>
                <c:pt idx="2">
                  <c:v>22.7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"СОШ №2 г. Покров"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58.6</c:v>
                </c:pt>
                <c:pt idx="1">
                  <c:v>48.8</c:v>
                </c:pt>
                <c:pt idx="2">
                  <c:v>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"СОШ №2 им. А.Г. Манько"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67.5</c:v>
                </c:pt>
                <c:pt idx="1">
                  <c:v>25.9</c:v>
                </c:pt>
                <c:pt idx="2">
                  <c:v>48.3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"Саннинская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80</c:v>
                </c:pt>
                <c:pt idx="1">
                  <c:v>33.299999999999997</c:v>
                </c:pt>
                <c:pt idx="2">
                  <c:v>40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МБОУ "Аннинская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62.5</c:v>
                </c:pt>
                <c:pt idx="1">
                  <c:v>33.299999999999997</c:v>
                </c:pt>
                <c:pt idx="2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156352"/>
        <c:axId val="44992768"/>
      </c:barChart>
      <c:catAx>
        <c:axId val="45156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4992768"/>
        <c:crosses val="autoZero"/>
        <c:auto val="1"/>
        <c:lblAlgn val="ctr"/>
        <c:lblOffset val="100"/>
        <c:noMultiLvlLbl val="0"/>
      </c:catAx>
      <c:valAx>
        <c:axId val="4499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5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12799023214676"/>
          <c:y val="0.28959926584755319"/>
          <c:w val="0.30293998989926957"/>
          <c:h val="0.6732504054199950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ВПР</a:t>
            </a:r>
            <a:r>
              <a:rPr lang="ru-RU" sz="1800" baseline="0"/>
              <a:t> по математике в одной параллели </a:t>
            </a:r>
          </a:p>
          <a:p>
            <a:pPr>
              <a:defRPr sz="1800"/>
            </a:pPr>
            <a:r>
              <a:rPr lang="ru-RU" sz="1800" baseline="0"/>
              <a:t>(Петушинский район)</a:t>
            </a:r>
            <a:endParaRPr lang="ru-RU" sz="180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"Пекшинская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91.3</c:v>
                </c:pt>
                <c:pt idx="1">
                  <c:v>40.9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"СОШ №2 г. Покров"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74.099999999999994</c:v>
                </c:pt>
                <c:pt idx="1">
                  <c:v>24.5</c:v>
                </c:pt>
                <c:pt idx="2">
                  <c:v>52.6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"СОШ №2 им. А.Г. Манько"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75.599999999999994</c:v>
                </c:pt>
                <c:pt idx="1">
                  <c:v>41.9</c:v>
                </c:pt>
                <c:pt idx="2">
                  <c:v>72.400000000000006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"Саннинская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МБОУ "Аннинская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71.400000000000006</c:v>
                </c:pt>
                <c:pt idx="1">
                  <c:v>0.1</c:v>
                </c:pt>
                <c:pt idx="2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164032"/>
        <c:axId val="44995072"/>
      </c:barChart>
      <c:catAx>
        <c:axId val="45164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4995072"/>
        <c:crosses val="autoZero"/>
        <c:auto val="1"/>
        <c:lblAlgn val="ctr"/>
        <c:lblOffset val="100"/>
        <c:noMultiLvlLbl val="0"/>
      </c:catAx>
      <c:valAx>
        <c:axId val="4499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6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12799023214676"/>
          <c:y val="0.28973484337041439"/>
          <c:w val="0.30293998989926957"/>
          <c:h val="0.66263879598317488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ВПР</a:t>
            </a:r>
            <a:r>
              <a:rPr lang="ru-RU" sz="1800" baseline="0" dirty="0"/>
              <a:t> по русскому языку в одной параллели </a:t>
            </a:r>
          </a:p>
          <a:p>
            <a:pPr>
              <a:defRPr/>
            </a:pPr>
            <a:r>
              <a:rPr lang="ru-RU" sz="1800" baseline="0" dirty="0"/>
              <a:t>(Муромский район)</a:t>
            </a:r>
            <a:endParaRPr lang="ru-RU" sz="1800" dirty="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"Панфиловская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66.7</c:v>
                </c:pt>
                <c:pt idx="1">
                  <c:v>19.100000000000001</c:v>
                </c:pt>
                <c:pt idx="2">
                  <c:v>13.9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"Чаадаевская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72.2</c:v>
                </c:pt>
                <c:pt idx="1">
                  <c:v>18.8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"Булатниковская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62.5</c:v>
                </c:pt>
                <c:pt idx="1">
                  <c:v>33.299999999999997</c:v>
                </c:pt>
                <c:pt idx="2">
                  <c:v>42.9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215296"/>
        <c:axId val="44996800"/>
      </c:barChart>
      <c:catAx>
        <c:axId val="3621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4996800"/>
        <c:crosses val="autoZero"/>
        <c:auto val="1"/>
        <c:lblAlgn val="ctr"/>
        <c:lblOffset val="100"/>
        <c:noMultiLvlLbl val="0"/>
      </c:catAx>
      <c:valAx>
        <c:axId val="4499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1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72745726776974"/>
          <c:y val="0.46431658041097701"/>
          <c:w val="0.27731506648484766"/>
          <c:h val="0.33373768421089411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ВПР</a:t>
            </a:r>
            <a:r>
              <a:rPr lang="ru-RU" sz="1800" baseline="0" dirty="0"/>
              <a:t> математике в одной параллели </a:t>
            </a:r>
          </a:p>
          <a:p>
            <a:pPr>
              <a:defRPr/>
            </a:pPr>
            <a:r>
              <a:rPr lang="ru-RU" sz="1800" baseline="0" dirty="0"/>
              <a:t>(Муромский район)</a:t>
            </a:r>
            <a:endParaRPr lang="ru-RU" sz="1800" dirty="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"Панфиловская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66.599999999999994</c:v>
                </c:pt>
                <c:pt idx="1">
                  <c:v>23.6</c:v>
                </c:pt>
                <c:pt idx="2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"Чаадаевская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</c:v>
                </c:pt>
                <c:pt idx="1">
                  <c:v>64.3</c:v>
                </c:pt>
                <c:pt idx="2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"Булатниковская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87.5</c:v>
                </c:pt>
                <c:pt idx="1">
                  <c:v>44.4</c:v>
                </c:pt>
                <c:pt idx="2">
                  <c:v>42.9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162496"/>
        <c:axId val="35627008"/>
      </c:barChart>
      <c:catAx>
        <c:axId val="4516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627008"/>
        <c:crosses val="autoZero"/>
        <c:auto val="1"/>
        <c:lblAlgn val="ctr"/>
        <c:lblOffset val="100"/>
        <c:noMultiLvlLbl val="0"/>
      </c:catAx>
      <c:valAx>
        <c:axId val="3562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6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46700551255767"/>
          <c:y val="0.46100645609577351"/>
          <c:w val="0.28378193798718149"/>
          <c:h val="0.333936053868114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ВПР</a:t>
            </a:r>
            <a:r>
              <a:rPr lang="ru-RU" sz="1800" baseline="0"/>
              <a:t> по русскому языку в одной параллели </a:t>
            </a:r>
          </a:p>
          <a:p>
            <a:pPr>
              <a:defRPr sz="1800"/>
            </a:pPr>
            <a:r>
              <a:rPr lang="ru-RU" sz="1800" baseline="0"/>
              <a:t>(Ковровский район)</a:t>
            </a:r>
            <a:endParaRPr lang="ru-RU" sz="180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"Мелеховская ООШ №2"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76.2</c:v>
                </c:pt>
                <c:pt idx="1">
                  <c:v>10</c:v>
                </c:pt>
                <c:pt idx="2">
                  <c:v>27.3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"Осиповская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</c:v>
                </c:pt>
                <c:pt idx="1">
                  <c:v>79.3</c:v>
                </c:pt>
                <c:pt idx="2">
                  <c:v>66.099999999999994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"Иваново-Эсинская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</c:v>
                </c:pt>
                <c:pt idx="1">
                  <c:v>33.299999999999997</c:v>
                </c:pt>
                <c:pt idx="2">
                  <c:v>46.2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"Краснооктябрьская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55.6</c:v>
                </c:pt>
                <c:pt idx="1">
                  <c:v>40</c:v>
                </c:pt>
                <c:pt idx="2">
                  <c:v>57.1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318592"/>
        <c:axId val="35628736"/>
      </c:barChart>
      <c:catAx>
        <c:axId val="46318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628736"/>
        <c:crosses val="autoZero"/>
        <c:auto val="1"/>
        <c:lblAlgn val="ctr"/>
        <c:lblOffset val="100"/>
        <c:noMultiLvlLbl val="0"/>
      </c:catAx>
      <c:valAx>
        <c:axId val="3562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31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22144947540974"/>
          <c:y val="0.30738301840210119"/>
          <c:w val="0.31238043362585788"/>
          <c:h val="0.6465594222021984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ВПР</a:t>
            </a:r>
            <a:r>
              <a:rPr lang="ru-RU" sz="1800" baseline="0"/>
              <a:t> по математике в одной параллели </a:t>
            </a:r>
          </a:p>
          <a:p>
            <a:pPr>
              <a:defRPr sz="1800"/>
            </a:pPr>
            <a:r>
              <a:rPr lang="ru-RU" sz="1800" baseline="0"/>
              <a:t>(Ковровский район)</a:t>
            </a:r>
            <a:endParaRPr lang="ru-RU" sz="180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"Мелеховская ООШ №2"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81.8</c:v>
                </c:pt>
                <c:pt idx="1">
                  <c:v>25</c:v>
                </c:pt>
                <c:pt idx="2">
                  <c:v>23.8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"Осиповская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87.9</c:v>
                </c:pt>
                <c:pt idx="1">
                  <c:v>78.599999999999994</c:v>
                </c:pt>
                <c:pt idx="2">
                  <c:v>58.1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"Иваново-Эсинская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55.2</c:v>
                </c:pt>
                <c:pt idx="1">
                  <c:v>32</c:v>
                </c:pt>
                <c:pt idx="2">
                  <c:v>39.299999999999997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"Краснооктябрьская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77.8</c:v>
                </c:pt>
                <c:pt idx="1">
                  <c:v>42.9</c:v>
                </c:pt>
                <c:pt idx="2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064768"/>
        <c:axId val="44997952"/>
      </c:barChart>
      <c:catAx>
        <c:axId val="84064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4997952"/>
        <c:crosses val="autoZero"/>
        <c:auto val="1"/>
        <c:lblAlgn val="ctr"/>
        <c:lblOffset val="100"/>
        <c:noMultiLvlLbl val="0"/>
      </c:catAx>
      <c:valAx>
        <c:axId val="4499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06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22144947540974"/>
          <c:y val="0.31460087282608729"/>
          <c:w val="0.31238043362585788"/>
          <c:h val="0.642740318983757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ВПР</a:t>
            </a:r>
            <a:r>
              <a:rPr lang="ru-RU" sz="1800" baseline="0"/>
              <a:t> по русскому языку в одной параллели </a:t>
            </a:r>
          </a:p>
          <a:p>
            <a:pPr>
              <a:defRPr sz="1800"/>
            </a:pPr>
            <a:r>
              <a:rPr lang="ru-RU" sz="1800" baseline="0"/>
              <a:t>(Судогодский район)</a:t>
            </a:r>
            <a:endParaRPr lang="ru-RU" sz="1800"/>
          </a:p>
        </c:rich>
      </c:tx>
      <c:layout>
        <c:manualLayout>
          <c:xMode val="edge"/>
          <c:yMode val="edge"/>
          <c:x val="0.15676734359834057"/>
          <c:y val="2.58732212160413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"СОШ №1"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65.2</c:v>
                </c:pt>
                <c:pt idx="1">
                  <c:v>25</c:v>
                </c:pt>
                <c:pt idx="2">
                  <c:v>42.4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"Краснокуст. ООШ"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0.1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"Чамеревская"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52.7</c:v>
                </c:pt>
                <c:pt idx="1">
                  <c:v>41.7</c:v>
                </c:pt>
                <c:pt idx="2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"Ильинская СОШ"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г. (4 класс)</c:v>
                </c:pt>
                <c:pt idx="1">
                  <c:v>2020 г. (5 класс)</c:v>
                </c:pt>
                <c:pt idx="2">
                  <c:v>2021 г. (6 класс)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88.3</c:v>
                </c:pt>
                <c:pt idx="1">
                  <c:v>37.5</c:v>
                </c:pt>
                <c:pt idx="2">
                  <c:v>26.7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649856"/>
        <c:axId val="35633344"/>
      </c:barChart>
      <c:catAx>
        <c:axId val="62649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633344"/>
        <c:crosses val="autoZero"/>
        <c:auto val="1"/>
        <c:lblAlgn val="ctr"/>
        <c:lblOffset val="100"/>
        <c:noMultiLvlLbl val="0"/>
      </c:catAx>
      <c:valAx>
        <c:axId val="3563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64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98093195370878"/>
          <c:y val="0.28303373560103651"/>
          <c:w val="0.31558192129439466"/>
          <c:h val="0.6336509276152572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66567-900E-4322-BDAC-C55710F335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C85994-1336-4DF3-8255-3F8F0F209CF1}" type="pres">
      <dgm:prSet presAssocID="{01866567-900E-4322-BDAC-C55710F335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A3809-BF61-417B-B279-D89DC0100E2B}" type="presOf" srcId="{01866567-900E-4322-BDAC-C55710F33520}" destId="{8BC85994-1336-4DF3-8255-3F8F0F209CF1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390B81-E814-4F00-8F4C-E7B3B2EF15FF}" type="doc">
      <dgm:prSet loTypeId="urn:microsoft.com/office/officeart/2005/8/layout/architecture+Icon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8CA5AA-90EB-4EB1-8D7D-11CBDCC9B67D}" type="pres">
      <dgm:prSet presAssocID="{8C390B81-E814-4F00-8F4C-E7B3B2EF15F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B30195E1-473C-4750-BB4E-13520E1E432D}" type="presOf" srcId="{8C390B81-E814-4F00-8F4C-E7B3B2EF15FF}" destId="{138CA5AA-90EB-4EB1-8D7D-11CBDCC9B67D}" srcOrd="0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1C3D5-9E29-4C60-B3DA-64ECDB82687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9E024-643B-428F-B4FE-97465FA83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1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E024-643B-428F-B4FE-97465FA832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5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2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0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4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7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1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9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4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7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4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7E37B-27B0-4AD3-8351-6DD4D60BED6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82C3-D019-491C-B526-B52471B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2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t="-14000" r="5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8633" y="1818018"/>
            <a:ext cx="7582487" cy="36020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5" y="0"/>
            <a:ext cx="9218254" cy="116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38352" y="1755222"/>
            <a:ext cx="8234643" cy="33165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повышении качества образования в школах с низкими результатами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69442" y="6216119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Владимир, 2021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4029" y="5397426"/>
            <a:ext cx="9098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Беляева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льга Александровна, </a:t>
            </a:r>
          </a:p>
          <a:p>
            <a:pPr algn="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заведующий отделом анализа образовательной деятельности ГБУ ВО РИАЦОКО 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2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58353852"/>
              </p:ext>
            </p:extLst>
          </p:nvPr>
        </p:nvGraphicFramePr>
        <p:xfrm>
          <a:off x="212652" y="1593412"/>
          <a:ext cx="5667154" cy="360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67032480"/>
              </p:ext>
            </p:extLst>
          </p:nvPr>
        </p:nvGraphicFramePr>
        <p:xfrm>
          <a:off x="6188149" y="2892056"/>
          <a:ext cx="5741581" cy="357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58410" y="97819"/>
            <a:ext cx="8224284" cy="13786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3333FF"/>
                </a:solidFill>
              </a:rPr>
              <a:t>Качество знаний ВПР</a:t>
            </a:r>
          </a:p>
          <a:p>
            <a:pPr algn="ctr"/>
            <a:r>
              <a:rPr lang="ru-RU" sz="4000" dirty="0" smtClean="0">
                <a:solidFill>
                  <a:srgbClr val="3333FF"/>
                </a:solidFill>
              </a:rPr>
              <a:t>Ковровский район</a:t>
            </a:r>
            <a:endParaRPr lang="ru-RU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8410" y="97819"/>
            <a:ext cx="8224284" cy="13786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3333FF"/>
                </a:solidFill>
              </a:rPr>
              <a:t>Качество знаний ВПР</a:t>
            </a:r>
          </a:p>
          <a:p>
            <a:pPr algn="ctr"/>
            <a:r>
              <a:rPr lang="ru-RU" sz="4000" dirty="0" err="1" smtClean="0">
                <a:solidFill>
                  <a:srgbClr val="3333FF"/>
                </a:solidFill>
              </a:rPr>
              <a:t>Судогодский</a:t>
            </a:r>
            <a:r>
              <a:rPr lang="ru-RU" sz="4000" dirty="0" smtClean="0">
                <a:solidFill>
                  <a:srgbClr val="3333FF"/>
                </a:solidFill>
              </a:rPr>
              <a:t> район</a:t>
            </a:r>
            <a:endParaRPr lang="ru-RU" sz="4000" dirty="0">
              <a:solidFill>
                <a:srgbClr val="3333FF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72557108"/>
              </p:ext>
            </p:extLst>
          </p:nvPr>
        </p:nvGraphicFramePr>
        <p:xfrm>
          <a:off x="285580" y="1711849"/>
          <a:ext cx="5870671" cy="362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26688886"/>
              </p:ext>
            </p:extLst>
          </p:nvPr>
        </p:nvGraphicFramePr>
        <p:xfrm>
          <a:off x="6368902" y="2700670"/>
          <a:ext cx="5720317" cy="379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450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8410" y="97819"/>
            <a:ext cx="8224284" cy="13786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3333FF"/>
                </a:solidFill>
              </a:rPr>
              <a:t>Качество знаний ВПР</a:t>
            </a:r>
          </a:p>
          <a:p>
            <a:pPr algn="ctr"/>
            <a:r>
              <a:rPr lang="ru-RU" sz="4000" dirty="0" smtClean="0">
                <a:solidFill>
                  <a:srgbClr val="3333FF"/>
                </a:solidFill>
              </a:rPr>
              <a:t>Суздальский район</a:t>
            </a:r>
            <a:endParaRPr lang="ru-RU" sz="4000" dirty="0">
              <a:solidFill>
                <a:srgbClr val="3333FF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80135503"/>
              </p:ext>
            </p:extLst>
          </p:nvPr>
        </p:nvGraphicFramePr>
        <p:xfrm>
          <a:off x="95694" y="1584251"/>
          <a:ext cx="6018027" cy="393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13464543"/>
              </p:ext>
            </p:extLst>
          </p:nvPr>
        </p:nvGraphicFramePr>
        <p:xfrm>
          <a:off x="6422065" y="2466753"/>
          <a:ext cx="5582093" cy="409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787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68773" y="131843"/>
            <a:ext cx="6974957" cy="13786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</a:rPr>
              <a:t>Качество знаний ВПР</a:t>
            </a:r>
          </a:p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Вязниковский район</a:t>
            </a:r>
            <a:endParaRPr lang="ru-RU" sz="4000" dirty="0">
              <a:solidFill>
                <a:srgbClr val="0000FF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9156456"/>
              </p:ext>
            </p:extLst>
          </p:nvPr>
        </p:nvGraphicFramePr>
        <p:xfrm>
          <a:off x="297711" y="1478580"/>
          <a:ext cx="5784111" cy="356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40373392"/>
              </p:ext>
            </p:extLst>
          </p:nvPr>
        </p:nvGraphicFramePr>
        <p:xfrm>
          <a:off x="6251943" y="2796363"/>
          <a:ext cx="5699051" cy="373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95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30676444"/>
              </p:ext>
            </p:extLst>
          </p:nvPr>
        </p:nvGraphicFramePr>
        <p:xfrm>
          <a:off x="202019" y="1573618"/>
          <a:ext cx="5911702" cy="378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84281124"/>
              </p:ext>
            </p:extLst>
          </p:nvPr>
        </p:nvGraphicFramePr>
        <p:xfrm>
          <a:off x="6496493" y="2551815"/>
          <a:ext cx="5475767" cy="375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58410" y="97819"/>
            <a:ext cx="8224284" cy="13786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3333FF"/>
                </a:solidFill>
              </a:rPr>
              <a:t>Качество знаний ВПР</a:t>
            </a:r>
          </a:p>
          <a:p>
            <a:pPr algn="ctr"/>
            <a:r>
              <a:rPr lang="ru-RU" sz="4000" dirty="0" err="1" smtClean="0">
                <a:solidFill>
                  <a:srgbClr val="3333FF"/>
                </a:solidFill>
              </a:rPr>
              <a:t>Камешковский</a:t>
            </a:r>
            <a:r>
              <a:rPr lang="ru-RU" sz="4000" dirty="0" smtClean="0">
                <a:solidFill>
                  <a:srgbClr val="3333FF"/>
                </a:solidFill>
              </a:rPr>
              <a:t> район</a:t>
            </a:r>
            <a:endParaRPr lang="ru-RU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3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55093"/>
              </p:ext>
            </p:extLst>
          </p:nvPr>
        </p:nvGraphicFramePr>
        <p:xfrm>
          <a:off x="297713" y="723015"/>
          <a:ext cx="11642649" cy="5676962"/>
        </p:xfrm>
        <a:graphic>
          <a:graphicData uri="http://schemas.openxmlformats.org/drawingml/2006/table">
            <a:tbl>
              <a:tblPr firstRow="1" firstCol="1" bandRow="1"/>
              <a:tblGrid>
                <a:gridCol w="436093"/>
                <a:gridCol w="2217964"/>
                <a:gridCol w="3834010"/>
                <a:gridCol w="1257848"/>
                <a:gridCol w="1257848"/>
                <a:gridCol w="1319443"/>
                <a:gridCol w="1319443"/>
              </a:tblGrid>
              <a:tr h="575520">
                <a:tc gridSpan="7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КЛАССИЦИКАЦИЯ ПО ИТОГАМ </a:t>
                      </a:r>
                      <a:r>
                        <a:rPr lang="ru-RU" sz="32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ВПР</a:t>
                      </a:r>
                      <a:r>
                        <a:rPr lang="ru-RU" sz="24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2021 (КАЧЕСТВО ЗНАНИЙ,%)</a:t>
                      </a:r>
                      <a:endParaRPr lang="ru-RU" sz="32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0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Муниципальное образование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Образовательное учреждение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 класс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Ср. балл: 52,2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 класс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Ср. балл: 46,5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 класс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Ср. балл: 52,3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класс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Ср. балл: 39,7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Вязниковский район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МБОУ «Нововязниковская ООШ»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Камешковский район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МБОУ «Мирновская СОШ»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Ковровский район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МБОУ «Иваново-Эсинская СОШ»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0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Муромский район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МБОУ «Панфиловская СОШ»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19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Петушинский район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МБОУ «СОШ № 2 г. Покров»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36,7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7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МБОУ «Санинская СОШ»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Судогодский район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МБОУ «Судогодская СОШ № 1»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42,4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95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МБОУ «Краснокустовская ООШ»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9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Суздальский район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Сокольская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СОШ»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9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56660" y="182879"/>
            <a:ext cx="9239693" cy="14970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Результаты  итоговой  аттестации   </a:t>
            </a:r>
            <a:endParaRPr lang="ru-RU" sz="40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по </a:t>
            </a:r>
            <a:r>
              <a:rPr lang="ru-RU" sz="4000" b="1" dirty="0">
                <a:solidFill>
                  <a:srgbClr val="0000FF"/>
                </a:solidFill>
              </a:rPr>
              <a:t>русскому языку в </a:t>
            </a:r>
            <a:r>
              <a:rPr lang="ru-RU" sz="4000" b="1" dirty="0" smtClean="0">
                <a:solidFill>
                  <a:srgbClr val="0000FF"/>
                </a:solidFill>
              </a:rPr>
              <a:t>ШНОР </a:t>
            </a:r>
            <a:r>
              <a:rPr lang="ru-RU" sz="4000" b="1" dirty="0">
                <a:solidFill>
                  <a:srgbClr val="0000FF"/>
                </a:solidFill>
              </a:rPr>
              <a:t>2021</a:t>
            </a:r>
          </a:p>
        </p:txBody>
      </p:sp>
      <p:graphicFrame>
        <p:nvGraphicFramePr>
          <p:cNvPr id="6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477839"/>
              </p:ext>
            </p:extLst>
          </p:nvPr>
        </p:nvGraphicFramePr>
        <p:xfrm>
          <a:off x="276447" y="1892595"/>
          <a:ext cx="5720317" cy="327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590103"/>
              </p:ext>
            </p:extLst>
          </p:nvPr>
        </p:nvGraphicFramePr>
        <p:xfrm>
          <a:off x="6273209" y="1924493"/>
          <a:ext cx="5603357" cy="328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1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57997"/>
              </p:ext>
            </p:extLst>
          </p:nvPr>
        </p:nvGraphicFramePr>
        <p:xfrm>
          <a:off x="2048983" y="1422402"/>
          <a:ext cx="7849929" cy="454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22344" y="450771"/>
            <a:ext cx="6641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cs typeface="Arial" pitchFamily="34" charset="0"/>
              </a:rPr>
              <a:t>Результаты итоговой аттестации</a:t>
            </a:r>
            <a:endParaRPr lang="ru-RU" sz="3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29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35609"/>
              </p:ext>
            </p:extLst>
          </p:nvPr>
        </p:nvGraphicFramePr>
        <p:xfrm>
          <a:off x="691120" y="1201482"/>
          <a:ext cx="10877108" cy="5526259"/>
        </p:xfrm>
        <a:graphic>
          <a:graphicData uri="http://schemas.openxmlformats.org/drawingml/2006/table">
            <a:tbl>
              <a:tblPr firstRow="1" firstCol="1" bandRow="1"/>
              <a:tblGrid>
                <a:gridCol w="680480"/>
                <a:gridCol w="2427575"/>
                <a:gridCol w="777015"/>
                <a:gridCol w="777015"/>
                <a:gridCol w="777015"/>
                <a:gridCol w="777015"/>
                <a:gridCol w="777015"/>
                <a:gridCol w="777015"/>
                <a:gridCol w="777015"/>
                <a:gridCol w="777015"/>
                <a:gridCol w="777015"/>
                <a:gridCol w="775918"/>
              </a:tblGrid>
              <a:tr h="128900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РУССКИЙ ЯЗЫК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05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преодолели порог, кол-во 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),%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Средний балл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 81 до 99, кол-во чел. (доля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),%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Качество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ЗУН,%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Абсолютная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успеваемость,%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07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9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11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1200" b="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МБОУ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Панфиловская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СОШ»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Муромского района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16,7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44,44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4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Нововязниковская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ООШ»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Вязниковского района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45,5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1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Краснокустовская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ООШ»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66,7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2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МАВСОУ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«СОШ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8»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г.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Владимир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39,6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59,7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22,9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43,2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60,4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841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"Иваново-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Эсинская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СОШ" Ковровского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района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70,8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64,3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81,8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1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«СОШ № 2 г. Покров»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Петушинского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района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64,4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21,4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64,2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1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Санинская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СОШ"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Петушинского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района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1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Судогодская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СОШ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1"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34,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52,5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97,1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187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Сокольская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СОШ» Суздальского района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4525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        10           </a:t>
                      </a:r>
                      <a:endParaRPr lang="ru-RU" sz="1600" dirty="0"/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Мирновская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СОШ»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Камешковского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района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66,7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489" marR="42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531" y="329623"/>
            <a:ext cx="8001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РЕЗУЛЬТАТЫ ГИА ПО РУССКОМУ ЯЗЫКУ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3107" y="182879"/>
            <a:ext cx="8899452" cy="14970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Результаты итоговой аттестации по математике в </a:t>
            </a:r>
            <a:r>
              <a:rPr lang="ru-RU" sz="3600" b="1" dirty="0" smtClean="0">
                <a:solidFill>
                  <a:srgbClr val="0000FF"/>
                </a:solidFill>
              </a:rPr>
              <a:t>ШНОР </a:t>
            </a:r>
            <a:r>
              <a:rPr lang="ru-RU" sz="3600" b="1" dirty="0">
                <a:solidFill>
                  <a:srgbClr val="0000FF"/>
                </a:solidFill>
              </a:rPr>
              <a:t>2021 </a:t>
            </a:r>
          </a:p>
        </p:txBody>
      </p:sp>
      <p:graphicFrame>
        <p:nvGraphicFramePr>
          <p:cNvPr id="4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62271"/>
              </p:ext>
            </p:extLst>
          </p:nvPr>
        </p:nvGraphicFramePr>
        <p:xfrm>
          <a:off x="425302" y="1956391"/>
          <a:ext cx="5454503" cy="322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625196"/>
              </p:ext>
            </p:extLst>
          </p:nvPr>
        </p:nvGraphicFramePr>
        <p:xfrm>
          <a:off x="6220047" y="1935126"/>
          <a:ext cx="5518297" cy="326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26445" r="33443" b="21483"/>
          <a:stretch>
            <a:fillRect/>
          </a:stretch>
        </p:blipFill>
        <p:spPr>
          <a:xfrm>
            <a:off x="1403497" y="116958"/>
            <a:ext cx="9462978" cy="6624084"/>
          </a:xfrm>
          <a:prstGeom prst="rect">
            <a:avLst/>
          </a:prstGeom>
          <a:ln w="25400">
            <a:solidFill>
              <a:srgbClr val="2F5597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0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9405" y="329623"/>
            <a:ext cx="711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РЕЗУЛЬТАТЫ ГИА ПО МАТЕМАТИКЕ</a:t>
            </a:r>
            <a:endParaRPr lang="ru-RU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2187"/>
              </p:ext>
            </p:extLst>
          </p:nvPr>
        </p:nvGraphicFramePr>
        <p:xfrm>
          <a:off x="595425" y="975955"/>
          <a:ext cx="11036595" cy="5800350"/>
        </p:xfrm>
        <a:graphic>
          <a:graphicData uri="http://schemas.openxmlformats.org/drawingml/2006/table">
            <a:tbl>
              <a:tblPr firstRow="1" firstCol="1" bandRow="1"/>
              <a:tblGrid>
                <a:gridCol w="745659"/>
                <a:gridCol w="2236978"/>
                <a:gridCol w="745659"/>
                <a:gridCol w="895001"/>
                <a:gridCol w="895001"/>
                <a:gridCol w="745659"/>
                <a:gridCol w="745659"/>
                <a:gridCol w="895001"/>
                <a:gridCol w="895001"/>
                <a:gridCol w="745659"/>
                <a:gridCol w="745659"/>
                <a:gridCol w="745659"/>
              </a:tblGrid>
              <a:tr h="199962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Математика 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13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преодолели порог, кол-во (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доля)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Средний балл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 81 до 99, кол-во чел. (доля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),%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Качество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ЗУН,%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Абсолютная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успеваемость,%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6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 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 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6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МБОУ «Нововязниковская ООШ» Вязниковского района 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3,05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Краснокустовская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ООШ»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100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МАВСОУ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«СОШ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№8» г. Владимир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2,23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32,3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20,8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32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МБОУ «Панфиловская СОШ» Муромского района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32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«Иваново-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Эсинская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СОШ" Ковровского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района»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57,44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7,14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11,1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21,4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44,4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100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89,9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64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МБОУ «СОШ № 2 г. Покров» Петушинского района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8,33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3,13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44,7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1,7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16,7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91,7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83,3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64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Санинская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СОШ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"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Петушинского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района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29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764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МБОУ  "Судогодская СОШ № 1"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2,86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3,23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54,11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25,7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44,4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97,14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32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МБОУ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Сокольская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СОШ»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Суздальского района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12,5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14,3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3,6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45,4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18,8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14,3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87,5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85,7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134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"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Мирновская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СОШ"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3,17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50,5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16,7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100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16" marR="40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68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79935"/>
              </p:ext>
            </p:extLst>
          </p:nvPr>
        </p:nvGraphicFramePr>
        <p:xfrm>
          <a:off x="733647" y="911052"/>
          <a:ext cx="10909004" cy="5606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874"/>
                <a:gridCol w="2126512"/>
                <a:gridCol w="1212111"/>
                <a:gridCol w="1765005"/>
                <a:gridCol w="1648046"/>
                <a:gridCol w="1913861"/>
                <a:gridCol w="18925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ОО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 населенного пункта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Ресурсные дефициты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Уровни </a:t>
                      </a: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неосвоения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образовательной программы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Результаты ГИА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Результаты ВПР 5-6 класса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Нововязниковская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ООШ» Вязниковского района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Базовый уровень ресурсных</a:t>
                      </a:r>
                      <a:r>
                        <a:rPr lang="ru-RU" sz="1200" baseline="0" dirty="0" smtClean="0"/>
                        <a:t> дефицитов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Сильно неуспевающие</a:t>
                      </a:r>
                      <a:endParaRPr lang="ru-RU" sz="12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Нововязниковская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ООШ» Вязниковского района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Нововязниковская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ООШ» Вязниковского района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</a:rPr>
                        <a:t>МБОУ «Иваново-</a:t>
                      </a:r>
                      <a:r>
                        <a:rPr lang="ru-RU" sz="1100" b="1" dirty="0" err="1" smtClean="0">
                          <a:effectLst/>
                        </a:rPr>
                        <a:t>Эсинская</a:t>
                      </a:r>
                      <a:r>
                        <a:rPr lang="ru-RU" sz="1100" b="1" dirty="0" smtClean="0">
                          <a:effectLst/>
                        </a:rPr>
                        <a:t> СОШ» Ковровского</a:t>
                      </a:r>
                      <a:r>
                        <a:rPr lang="ru-RU" sz="1100" b="1" baseline="0" dirty="0" smtClean="0">
                          <a:effectLst/>
                        </a:rPr>
                        <a:t> райо</a:t>
                      </a:r>
                      <a:r>
                        <a:rPr lang="ru-RU" sz="1100" b="1" dirty="0" smtClean="0">
                          <a:effectLst/>
                        </a:rPr>
                        <a:t>на</a:t>
                      </a:r>
                      <a:endParaRPr lang="ru-RU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Базовый уровень ресурсных</a:t>
                      </a:r>
                      <a:r>
                        <a:rPr lang="ru-RU" sz="1200" baseline="0" dirty="0" smtClean="0"/>
                        <a:t> дефицитов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Сильно неуспевающие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</a:rPr>
                        <a:t>МБОУ «Иваново-</a:t>
                      </a:r>
                      <a:r>
                        <a:rPr lang="ru-RU" sz="1100" b="1" dirty="0" err="1" smtClean="0">
                          <a:effectLst/>
                        </a:rPr>
                        <a:t>Эсинская</a:t>
                      </a:r>
                      <a:r>
                        <a:rPr lang="ru-RU" sz="1100" b="1" dirty="0" smtClean="0">
                          <a:effectLst/>
                        </a:rPr>
                        <a:t> СОШ» Ковровского</a:t>
                      </a:r>
                      <a:r>
                        <a:rPr lang="ru-RU" sz="1100" b="1" baseline="0" dirty="0" smtClean="0">
                          <a:effectLst/>
                        </a:rPr>
                        <a:t> райо</a:t>
                      </a:r>
                      <a:r>
                        <a:rPr lang="ru-RU" sz="1100" b="1" dirty="0" smtClean="0">
                          <a:effectLst/>
                        </a:rPr>
                        <a:t>на</a:t>
                      </a:r>
                      <a:endParaRPr lang="ru-RU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</a:rPr>
                        <a:t>МБОУ «Иваново-</a:t>
                      </a:r>
                      <a:r>
                        <a:rPr lang="ru-RU" sz="1100" b="1" dirty="0" err="1" smtClean="0">
                          <a:effectLst/>
                        </a:rPr>
                        <a:t>Эсинская</a:t>
                      </a:r>
                      <a:r>
                        <a:rPr lang="ru-RU" sz="1100" b="1" dirty="0" smtClean="0">
                          <a:effectLst/>
                        </a:rPr>
                        <a:t> СОШ» Ковровского</a:t>
                      </a:r>
                      <a:r>
                        <a:rPr lang="ru-RU" sz="1100" b="1" baseline="0" dirty="0" smtClean="0">
                          <a:effectLst/>
                        </a:rPr>
                        <a:t> райо</a:t>
                      </a:r>
                      <a:r>
                        <a:rPr lang="ru-RU" sz="1100" b="1" dirty="0" smtClean="0">
                          <a:effectLst/>
                        </a:rPr>
                        <a:t>на</a:t>
                      </a:r>
                      <a:endParaRPr lang="ru-RU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«СОШ № 2 г. Покров» 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Петушинского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Городской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Повышенный уровень 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ресурсных дефицитов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Сильно неуспевающие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«СОШ № 2 г. Покров» 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Петушинского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«СОШ № 2 г. Покров» 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Петушинского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</a:rPr>
                        <a:t>МБОУ «</a:t>
                      </a:r>
                      <a:r>
                        <a:rPr lang="ru-RU" sz="1100" b="1" dirty="0" err="1" smtClean="0">
                          <a:effectLst/>
                        </a:rPr>
                        <a:t>Санинская</a:t>
                      </a:r>
                      <a:r>
                        <a:rPr lang="ru-RU" sz="1100" b="1" dirty="0" smtClean="0">
                          <a:effectLst/>
                        </a:rPr>
                        <a:t> СОШ» </a:t>
                      </a:r>
                      <a:r>
                        <a:rPr lang="ru-RU" sz="1100" b="1" dirty="0" err="1" smtClean="0">
                          <a:effectLst/>
                        </a:rPr>
                        <a:t>Петушинского</a:t>
                      </a:r>
                      <a:r>
                        <a:rPr lang="ru-RU" sz="1100" b="1" dirty="0" smtClean="0">
                          <a:effectLst/>
                        </a:rPr>
                        <a:t> района</a:t>
                      </a:r>
                      <a:endParaRPr lang="ru-RU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Базовый уровень ресурсных</a:t>
                      </a:r>
                      <a:r>
                        <a:rPr lang="ru-RU" sz="1200" baseline="0" dirty="0" smtClean="0"/>
                        <a:t> дефицитов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Сильно неуспевающие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</a:rPr>
                        <a:t>МБОУ «</a:t>
                      </a:r>
                      <a:r>
                        <a:rPr lang="ru-RU" sz="1100" b="1" dirty="0" err="1" smtClean="0">
                          <a:effectLst/>
                        </a:rPr>
                        <a:t>Санинская</a:t>
                      </a:r>
                      <a:r>
                        <a:rPr lang="ru-RU" sz="1100" b="1" dirty="0" smtClean="0">
                          <a:effectLst/>
                        </a:rPr>
                        <a:t> СОШ» </a:t>
                      </a:r>
                      <a:r>
                        <a:rPr lang="ru-RU" sz="1100" b="1" dirty="0" err="1" smtClean="0">
                          <a:effectLst/>
                        </a:rPr>
                        <a:t>Петушинского</a:t>
                      </a:r>
                      <a:r>
                        <a:rPr lang="ru-RU" sz="1100" b="1" dirty="0" smtClean="0">
                          <a:effectLst/>
                        </a:rPr>
                        <a:t> района</a:t>
                      </a:r>
                      <a:endParaRPr lang="ru-RU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</a:rPr>
                        <a:t>МБОУ «</a:t>
                      </a:r>
                      <a:r>
                        <a:rPr lang="ru-RU" sz="1100" b="1" dirty="0" err="1" smtClean="0">
                          <a:effectLst/>
                        </a:rPr>
                        <a:t>Санинская</a:t>
                      </a:r>
                      <a:r>
                        <a:rPr lang="ru-RU" sz="1100" b="1" dirty="0" smtClean="0">
                          <a:effectLst/>
                        </a:rPr>
                        <a:t> СОШ» </a:t>
                      </a:r>
                      <a:r>
                        <a:rPr lang="ru-RU" sz="1100" b="1" dirty="0" err="1" smtClean="0">
                          <a:effectLst/>
                        </a:rPr>
                        <a:t>Петушинского</a:t>
                      </a:r>
                      <a:r>
                        <a:rPr lang="ru-RU" sz="1100" b="1" dirty="0" smtClean="0">
                          <a:effectLst/>
                        </a:rPr>
                        <a:t> района</a:t>
                      </a:r>
                      <a:endParaRPr lang="ru-RU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Судогодская</a:t>
                      </a:r>
                      <a:r>
                        <a:rPr lang="ru-RU" sz="1200" b="1" dirty="0" smtClean="0">
                          <a:effectLst/>
                        </a:rPr>
                        <a:t> СОШ № 1»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Городской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Базовый уровень ресурсных дефицитов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Сильно неуспевающие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Судогодская</a:t>
                      </a:r>
                      <a:r>
                        <a:rPr lang="ru-RU" sz="1200" b="1" dirty="0" smtClean="0">
                          <a:effectLst/>
                        </a:rPr>
                        <a:t> СОШ № 1»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Судогодская</a:t>
                      </a:r>
                      <a:r>
                        <a:rPr lang="ru-RU" sz="1200" b="1" dirty="0" smtClean="0">
                          <a:effectLst/>
                        </a:rPr>
                        <a:t> СОШ № 1»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Краснокустовская</a:t>
                      </a:r>
                      <a:r>
                        <a:rPr lang="ru-RU" sz="1200" b="1" dirty="0" smtClean="0">
                          <a:effectLst/>
                        </a:rPr>
                        <a:t> ООШ» </a:t>
                      </a:r>
                      <a:r>
                        <a:rPr lang="ru-RU" sz="1200" b="1" dirty="0" err="1" smtClean="0">
                          <a:effectLst/>
                        </a:rPr>
                        <a:t>Судогодск</a:t>
                      </a:r>
                      <a:r>
                        <a:rPr lang="ru-RU" sz="1200" b="1" dirty="0" smtClean="0">
                          <a:effectLst/>
                        </a:rPr>
                        <a:t>. района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Повышенный уровень 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ресурсных дефицитов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Умеренно  неуспевающие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Краснокустовская</a:t>
                      </a:r>
                      <a:r>
                        <a:rPr lang="ru-RU" sz="1200" b="1" dirty="0" smtClean="0">
                          <a:effectLst/>
                        </a:rPr>
                        <a:t> ООШ» </a:t>
                      </a:r>
                      <a:r>
                        <a:rPr lang="ru-RU" sz="1200" b="1" dirty="0" err="1" smtClean="0">
                          <a:effectLst/>
                        </a:rPr>
                        <a:t>Судогодск</a:t>
                      </a:r>
                      <a:r>
                        <a:rPr lang="ru-RU" sz="1200" b="1" dirty="0" smtClean="0">
                          <a:effectLst/>
                        </a:rPr>
                        <a:t>. района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Краснокустовская</a:t>
                      </a:r>
                      <a:r>
                        <a:rPr lang="ru-RU" sz="1200" b="1" dirty="0" smtClean="0">
                          <a:effectLst/>
                        </a:rPr>
                        <a:t> ООШ» </a:t>
                      </a:r>
                      <a:r>
                        <a:rPr lang="ru-RU" sz="1200" b="1" dirty="0" err="1" smtClean="0">
                          <a:effectLst/>
                        </a:rPr>
                        <a:t>Судогодск</a:t>
                      </a:r>
                      <a:r>
                        <a:rPr lang="ru-RU" sz="1200" b="1" dirty="0" smtClean="0">
                          <a:effectLst/>
                        </a:rPr>
                        <a:t>. района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11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Панфиловская</a:t>
                      </a:r>
                      <a:r>
                        <a:rPr lang="ru-RU" sz="1200" b="1" dirty="0" smtClean="0">
                          <a:effectLst/>
                        </a:rPr>
                        <a:t> СОШ» Муромского района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Сельский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Базовый уровень ресурсных дефицитов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Умеренно  неуспевающие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Панфиловская</a:t>
                      </a:r>
                      <a:r>
                        <a:rPr lang="ru-RU" sz="1200" b="1" dirty="0" smtClean="0">
                          <a:effectLst/>
                        </a:rPr>
                        <a:t> СОШ» Муромского района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Панфиловская</a:t>
                      </a:r>
                      <a:r>
                        <a:rPr lang="ru-RU" sz="1200" b="1" dirty="0" smtClean="0">
                          <a:effectLst/>
                        </a:rPr>
                        <a:t> СОШ» Муромского района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Мирновская</a:t>
                      </a:r>
                      <a:r>
                        <a:rPr lang="ru-RU" sz="1200" b="1" dirty="0" smtClean="0">
                          <a:effectLst/>
                        </a:rPr>
                        <a:t> СОШ» </a:t>
                      </a:r>
                      <a:r>
                        <a:rPr lang="ru-RU" sz="1200" b="1" dirty="0" err="1" smtClean="0">
                          <a:effectLst/>
                        </a:rPr>
                        <a:t>Камешковского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района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Сельский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Базовый уровень ресурсных дефицитов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Умеренно  неуспевающие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Мирновская</a:t>
                      </a:r>
                      <a:r>
                        <a:rPr lang="ru-RU" sz="1200" b="1" dirty="0" smtClean="0">
                          <a:effectLst/>
                        </a:rPr>
                        <a:t> СОШ» </a:t>
                      </a:r>
                      <a:r>
                        <a:rPr lang="ru-RU" sz="1200" b="1" dirty="0" err="1" smtClean="0">
                          <a:effectLst/>
                        </a:rPr>
                        <a:t>Камешковского</a:t>
                      </a:r>
                      <a:r>
                        <a:rPr lang="ru-RU" sz="1200" b="1" dirty="0" smtClean="0">
                          <a:effectLst/>
                        </a:rPr>
                        <a:t> р-на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Мирновская</a:t>
                      </a:r>
                      <a:r>
                        <a:rPr lang="ru-RU" sz="1200" b="1" dirty="0" smtClean="0">
                          <a:effectLst/>
                        </a:rPr>
                        <a:t> СОШ» </a:t>
                      </a:r>
                      <a:r>
                        <a:rPr lang="ru-RU" sz="1200" b="1" dirty="0" err="1" smtClean="0">
                          <a:effectLst/>
                        </a:rPr>
                        <a:t>Камешковского</a:t>
                      </a:r>
                      <a:r>
                        <a:rPr lang="ru-RU" sz="1200" b="1" dirty="0" smtClean="0">
                          <a:effectLst/>
                        </a:rPr>
                        <a:t> р-на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Сокольская</a:t>
                      </a:r>
                      <a:r>
                        <a:rPr lang="ru-RU" sz="1200" b="1" dirty="0" smtClean="0">
                          <a:effectLst/>
                        </a:rPr>
                        <a:t> СОШ» Суздальского района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Сельский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Базовый уровень ресурсных дефицитов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Базово</a:t>
                      </a:r>
                      <a:r>
                        <a:rPr lang="ru-RU" sz="1200" baseline="0" dirty="0" smtClean="0"/>
                        <a:t> неуспевающие </a:t>
                      </a:r>
                      <a:endParaRPr lang="ru-RU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Сокольская</a:t>
                      </a:r>
                      <a:r>
                        <a:rPr lang="ru-RU" sz="1200" b="1" dirty="0" smtClean="0">
                          <a:effectLst/>
                        </a:rPr>
                        <a:t> СОШ» Суздальского района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МБОУ «</a:t>
                      </a:r>
                      <a:r>
                        <a:rPr lang="ru-RU" sz="1200" b="1" dirty="0" err="1" smtClean="0">
                          <a:effectLst/>
                        </a:rPr>
                        <a:t>Сокольская</a:t>
                      </a:r>
                      <a:r>
                        <a:rPr lang="ru-RU" sz="1200" b="1" dirty="0" smtClean="0">
                          <a:effectLst/>
                        </a:rPr>
                        <a:t> СОШ» Суздальского района</a:t>
                      </a:r>
                      <a:endParaRPr lang="ru-RU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0335" y="244563"/>
            <a:ext cx="10031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РЕЗУЛЬТАТЫ ОБРАЗОВАТЕЛЬНОЙ ДЕЯТЕЛЬНОСТИ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0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1815" y="1818018"/>
            <a:ext cx="9559306" cy="36020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5" y="0"/>
            <a:ext cx="9218254" cy="116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60428" y="1755221"/>
            <a:ext cx="9712567" cy="4177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Итоги аттестации педагогических работников школ с низкими результатами обучения и/или находящихся в неблагоприятных социальных условиях за 2020-2021 г.</a:t>
            </a:r>
            <a:endParaRPr lang="ru-RU" b="1" dirty="0" smtClean="0">
              <a:solidFill>
                <a:srgbClr val="00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b="1" dirty="0" smtClean="0">
              <a:solidFill>
                <a:srgbClr val="00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2800" i="1" dirty="0" smtClean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Панкова Юлия Александровна</a:t>
            </a:r>
          </a:p>
          <a:p>
            <a:pPr algn="r"/>
            <a:r>
              <a:rPr lang="ru-RU" sz="2800" i="1" dirty="0" smtClean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Главный специалист отдела обеспечения процедур аттестации педагогических работников</a:t>
            </a:r>
            <a:endParaRPr lang="ru-RU" sz="28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69442" y="6216119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Владимир, 2021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3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465" y="322596"/>
            <a:ext cx="10515600" cy="5599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Сводная информация по аттестованным педагогам за 2020 – 2021 </a:t>
            </a:r>
            <a:r>
              <a:rPr lang="ru-RU" sz="3200" b="1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г.г</a:t>
            </a:r>
            <a:r>
              <a:rPr lang="ru-RU" sz="3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2" y="1095153"/>
            <a:ext cx="9526772" cy="55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632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698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Подготовка к процедуре аттестации</a:t>
            </a:r>
            <a:r>
              <a:rPr lang="ru-RU" b="1" dirty="0">
                <a:solidFill>
                  <a:srgbClr val="7030A0"/>
                </a:solidFill>
                <a:ea typeface="Microsoft YaHei" pitchFamily="34" charset="-122"/>
              </a:rPr>
              <a:t/>
            </a:r>
            <a:br>
              <a:rPr lang="ru-RU" b="1" dirty="0">
                <a:solidFill>
                  <a:srgbClr val="7030A0"/>
                </a:solidFill>
                <a:ea typeface="Microsoft YaHei" pitchFamily="34" charset="-122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0" y="925033"/>
            <a:ext cx="6719776" cy="39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45" y="4774019"/>
            <a:ext cx="5411971" cy="190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4173" r="3152"/>
          <a:stretch>
            <a:fillRect/>
          </a:stretch>
        </p:blipFill>
        <p:spPr bwMode="auto">
          <a:xfrm>
            <a:off x="7432157" y="1084521"/>
            <a:ext cx="4338083" cy="52524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8229599" y="1796902"/>
            <a:ext cx="122274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105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Угловой штамп ОО </a:t>
            </a:r>
            <a:r>
              <a:rPr lang="ru-RU" sz="1050" kern="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Исх</a:t>
            </a:r>
            <a:r>
              <a:rPr lang="ru-RU" sz="105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.№      дата</a:t>
            </a:r>
            <a:endParaRPr lang="ru-RU" sz="1050" dirty="0">
              <a:solidFill>
                <a:prstClr val="white"/>
              </a:solidFill>
              <a:latin typeface="Tahoma" pitchFamily="34" charset="0"/>
              <a:ea typeface="Microsoft YaHei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01199" y="1796902"/>
            <a:ext cx="1254644" cy="11376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05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В аттестационную комиссию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05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Департамента образования Владимирской области</a:t>
            </a:r>
            <a:endParaRPr lang="ru-RU" sz="1050" dirty="0">
              <a:solidFill>
                <a:prstClr val="white"/>
              </a:solidFill>
              <a:latin typeface="Tahoma" pitchFamily="34" charset="0"/>
              <a:ea typeface="Microsoft YaHei" pitchFamily="34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29599" y="3710763"/>
            <a:ext cx="2626243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Справка</a:t>
            </a:r>
          </a:p>
          <a:p>
            <a:pPr algn="just">
              <a:defRPr/>
            </a:pP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Дана, Ф.И.О., должность</a:t>
            </a:r>
          </a:p>
          <a:p>
            <a:pPr algn="just">
              <a:defRPr/>
            </a:pP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в том, что …..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25293" y="4997302"/>
            <a:ext cx="2530549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05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Директор     ____________________________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05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                                    (подпись)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1050" kern="0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05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М.П.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110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87" y="48855"/>
            <a:ext cx="1644713" cy="126729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10017"/>
              </p:ext>
            </p:extLst>
          </p:nvPr>
        </p:nvGraphicFramePr>
        <p:xfrm>
          <a:off x="1403498" y="310329"/>
          <a:ext cx="9143790" cy="6363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940"/>
                <a:gridCol w="3430188"/>
                <a:gridCol w="1410640"/>
                <a:gridCol w="1948511"/>
                <a:gridCol w="1948511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Разделение школ Владимирской области по категориям в соответствии</a:t>
                      </a:r>
                      <a:r>
                        <a:rPr lang="ru-RU" baseline="0" dirty="0" smtClean="0"/>
                        <a:t> с рекомендациями </a:t>
                      </a:r>
                      <a:r>
                        <a:rPr lang="ru-RU" baseline="0" dirty="0" err="1" smtClean="0"/>
                        <a:t>Рособрнадзора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населенного пункта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Ресурсные дефициты</a:t>
                      </a:r>
                      <a:endParaRPr lang="ru-RU" sz="11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Уровни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неосвоения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образовательной программы</a:t>
                      </a:r>
                      <a:endParaRPr lang="ru-RU" sz="11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МБОУ «</a:t>
                      </a:r>
                      <a:r>
                        <a:rPr lang="ru-RU" sz="1400" b="1" dirty="0" err="1">
                          <a:effectLst/>
                        </a:rPr>
                        <a:t>Нововязниковская</a:t>
                      </a:r>
                      <a:r>
                        <a:rPr lang="ru-RU" sz="1400" b="1" dirty="0">
                          <a:effectLst/>
                        </a:rPr>
                        <a:t> ООШ» </a:t>
                      </a:r>
                      <a:r>
                        <a:rPr lang="ru-RU" sz="1400" b="1" dirty="0" smtClean="0">
                          <a:effectLst/>
                        </a:rPr>
                        <a:t>Вязниковского района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5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Сельский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Базовый уровень ресурсных</a:t>
                      </a:r>
                      <a:r>
                        <a:rPr lang="ru-RU" sz="1400" baseline="0" dirty="0" smtClean="0"/>
                        <a:t> дефицитов </a:t>
                      </a:r>
                      <a:endParaRPr lang="ru-RU" sz="1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Сильно неуспевающие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rgbClr val="FF47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МБОУ «Иваново-</a:t>
                      </a:r>
                      <a:r>
                        <a:rPr lang="ru-RU" sz="1400" b="1" dirty="0" err="1">
                          <a:effectLst/>
                        </a:rPr>
                        <a:t>Эсинская</a:t>
                      </a:r>
                      <a:r>
                        <a:rPr lang="ru-RU" sz="1400" b="1" dirty="0">
                          <a:effectLst/>
                        </a:rPr>
                        <a:t> СОШ» </a:t>
                      </a:r>
                      <a:r>
                        <a:rPr lang="ru-RU" sz="1400" b="1" dirty="0" smtClean="0">
                          <a:effectLst/>
                        </a:rPr>
                        <a:t>Ковровского</a:t>
                      </a:r>
                      <a:r>
                        <a:rPr lang="ru-RU" sz="1400" b="1" baseline="0" dirty="0" smtClean="0">
                          <a:effectLst/>
                        </a:rPr>
                        <a:t> райо</a:t>
                      </a:r>
                      <a:r>
                        <a:rPr lang="ru-RU" sz="1400" b="1" dirty="0" smtClean="0">
                          <a:effectLst/>
                        </a:rPr>
                        <a:t>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4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МБОУ «СОШ № 2 г. Покров»  </a:t>
                      </a:r>
                      <a:r>
                        <a:rPr lang="ru-RU" sz="1400" b="1" dirty="0" err="1">
                          <a:effectLst/>
                        </a:rPr>
                        <a:t>Петушинского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района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5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Городской 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Базовый уровень ресурсных</a:t>
                      </a:r>
                      <a:r>
                        <a:rPr lang="ru-RU" sz="1400" baseline="0" dirty="0" smtClean="0"/>
                        <a:t> дефицитов 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>
                    <a:solidFill>
                      <a:srgbClr val="FF47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МБОУ «</a:t>
                      </a:r>
                      <a:r>
                        <a:rPr lang="ru-RU" sz="1400" b="1" dirty="0" err="1" smtClean="0">
                          <a:effectLst/>
                        </a:rPr>
                        <a:t>Судогодская</a:t>
                      </a:r>
                      <a:r>
                        <a:rPr lang="ru-RU" sz="1400" b="1" dirty="0" smtClean="0">
                          <a:effectLst/>
                        </a:rPr>
                        <a:t> СОШ № 1»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F4747"/>
                    </a:solidFill>
                  </a:tcPr>
                </a:tc>
              </a:tr>
              <a:tr h="6327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МБОУ «</a:t>
                      </a:r>
                      <a:r>
                        <a:rPr lang="ru-RU" sz="1400" b="1" dirty="0" err="1" smtClean="0">
                          <a:effectLst/>
                        </a:rPr>
                        <a:t>Санинская</a:t>
                      </a:r>
                      <a:r>
                        <a:rPr lang="ru-RU" sz="1400" b="1" dirty="0" smtClean="0">
                          <a:effectLst/>
                        </a:rPr>
                        <a:t> СОШ» </a:t>
                      </a:r>
                      <a:r>
                        <a:rPr lang="ru-RU" sz="1400" b="1" dirty="0" err="1" smtClean="0">
                          <a:effectLst/>
                        </a:rPr>
                        <a:t>Петушинского</a:t>
                      </a:r>
                      <a:r>
                        <a:rPr lang="ru-RU" sz="1400" b="1" dirty="0" smtClean="0">
                          <a:effectLst/>
                        </a:rPr>
                        <a:t> района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Сельский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Повышенный уровень 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ресурсных дефицитов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>
                    <a:solidFill>
                      <a:srgbClr val="FF4747"/>
                    </a:solidFill>
                  </a:tcPr>
                </a:tc>
              </a:tr>
              <a:tr h="5788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МБОУ «</a:t>
                      </a:r>
                      <a:r>
                        <a:rPr lang="ru-RU" sz="1400" b="1" dirty="0" err="1" smtClean="0">
                          <a:effectLst/>
                        </a:rPr>
                        <a:t>Краснокустовская</a:t>
                      </a:r>
                      <a:r>
                        <a:rPr lang="ru-RU" sz="1400" b="1" dirty="0" smtClean="0">
                          <a:effectLst/>
                        </a:rPr>
                        <a:t> ООШ» </a:t>
                      </a:r>
                      <a:r>
                        <a:rPr lang="ru-RU" sz="1400" b="1" dirty="0" err="1" smtClean="0">
                          <a:effectLst/>
                        </a:rPr>
                        <a:t>Судогодск</a:t>
                      </a:r>
                      <a:r>
                        <a:rPr lang="ru-RU" sz="1400" b="1" dirty="0" smtClean="0">
                          <a:effectLst/>
                        </a:rPr>
                        <a:t>. района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Сельский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Повышенный уровень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ресурсных дефицитов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Умеренно неуспевающие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МБОУ «</a:t>
                      </a:r>
                      <a:r>
                        <a:rPr lang="ru-RU" sz="1400" b="1" dirty="0" err="1">
                          <a:effectLst/>
                        </a:rPr>
                        <a:t>Панфиловская</a:t>
                      </a:r>
                      <a:r>
                        <a:rPr lang="ru-RU" sz="1400" b="1" dirty="0">
                          <a:effectLst/>
                        </a:rPr>
                        <a:t> СОШ» Муромского </a:t>
                      </a:r>
                      <a:r>
                        <a:rPr lang="ru-RU" sz="1400" b="1" dirty="0" smtClean="0">
                          <a:effectLst/>
                        </a:rPr>
                        <a:t>района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Базовый уровень 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ресурсных дефицитов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МБОУ «</a:t>
                      </a:r>
                      <a:r>
                        <a:rPr lang="ru-RU" sz="1400" b="1" dirty="0" err="1">
                          <a:effectLst/>
                        </a:rPr>
                        <a:t>Мирновская</a:t>
                      </a:r>
                      <a:r>
                        <a:rPr lang="ru-RU" sz="1400" b="1" dirty="0">
                          <a:effectLst/>
                        </a:rPr>
                        <a:t> СОШ» </a:t>
                      </a:r>
                      <a:r>
                        <a:rPr lang="ru-RU" sz="1400" b="1" dirty="0" err="1">
                          <a:effectLst/>
                        </a:rPr>
                        <a:t>Камешковского</a:t>
                      </a:r>
                      <a:r>
                        <a:rPr lang="ru-RU" sz="1400" b="1" dirty="0">
                          <a:effectLst/>
                        </a:rPr>
                        <a:t> р-на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1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МБОУ «</a:t>
                      </a:r>
                      <a:r>
                        <a:rPr lang="ru-RU" sz="1400" b="1" dirty="0" err="1" smtClean="0">
                          <a:effectLst/>
                        </a:rPr>
                        <a:t>Сокольская</a:t>
                      </a:r>
                      <a:r>
                        <a:rPr lang="ru-RU" sz="1400" b="1" dirty="0" smtClean="0">
                          <a:effectLst/>
                        </a:rPr>
                        <a:t> СОШ» Суздальского района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Сельский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Базовый уровень ресурсных</a:t>
                      </a:r>
                      <a:r>
                        <a:rPr lang="ru-RU" sz="1400" baseline="0" dirty="0" smtClean="0"/>
                        <a:t> дефицитов 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Базово неуспевающие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3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65274" y="182880"/>
            <a:ext cx="9941442" cy="137863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Качество успеваемости по русскому языку </a:t>
            </a:r>
            <a:r>
              <a:rPr lang="ru-RU" sz="4000" b="1" dirty="0" smtClean="0">
                <a:solidFill>
                  <a:srgbClr val="0000FF"/>
                </a:solidFill>
              </a:rPr>
              <a:t>в </a:t>
            </a:r>
            <a:r>
              <a:rPr lang="ru-RU" sz="4000" b="1" dirty="0">
                <a:solidFill>
                  <a:srgbClr val="0000FF"/>
                </a:solidFill>
              </a:rPr>
              <a:t>ШНРО 2021 </a:t>
            </a:r>
            <a:r>
              <a:rPr lang="ru-RU" sz="3200" b="1" dirty="0">
                <a:solidFill>
                  <a:srgbClr val="0000FF"/>
                </a:solidFill>
              </a:rPr>
              <a:t>(результаты ВПР)</a:t>
            </a:r>
            <a:endParaRPr lang="ru-RU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469774"/>
              </p:ext>
            </p:extLst>
          </p:nvPr>
        </p:nvGraphicFramePr>
        <p:xfrm>
          <a:off x="1082158" y="1738201"/>
          <a:ext cx="9744149" cy="493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6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146"/>
            <a:ext cx="6002306" cy="34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71" y="3072808"/>
            <a:ext cx="6218329" cy="36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73619" y="361506"/>
            <a:ext cx="9112102" cy="81870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Качество успеваемости </a:t>
            </a:r>
            <a:r>
              <a:rPr lang="ru-RU" sz="3200" b="1" dirty="0" smtClean="0">
                <a:solidFill>
                  <a:srgbClr val="0000FF"/>
                </a:solidFill>
              </a:rPr>
              <a:t>(</a:t>
            </a:r>
            <a:r>
              <a:rPr lang="ru-RU" sz="3200" b="1" dirty="0">
                <a:solidFill>
                  <a:srgbClr val="0000FF"/>
                </a:solidFill>
              </a:rPr>
              <a:t>результаты ВПР)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0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3643838"/>
              </p:ext>
            </p:extLst>
          </p:nvPr>
        </p:nvGraphicFramePr>
        <p:xfrm>
          <a:off x="6228471" y="205070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095153" y="182880"/>
            <a:ext cx="10175359" cy="14757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Качество успеваемости по математике </a:t>
            </a:r>
            <a:br>
              <a:rPr lang="ru-RU" sz="4000" b="1" dirty="0">
                <a:solidFill>
                  <a:srgbClr val="0000FF"/>
                </a:solidFill>
              </a:rPr>
            </a:br>
            <a:r>
              <a:rPr lang="ru-RU" sz="4000" b="1" dirty="0">
                <a:solidFill>
                  <a:srgbClr val="0000FF"/>
                </a:solidFill>
              </a:rPr>
              <a:t>в </a:t>
            </a:r>
            <a:r>
              <a:rPr lang="ru-RU" sz="4000" b="1" dirty="0" smtClean="0">
                <a:solidFill>
                  <a:srgbClr val="0000FF"/>
                </a:solidFill>
              </a:rPr>
              <a:t>ШНОР </a:t>
            </a:r>
            <a:r>
              <a:rPr lang="ru-RU" sz="4000" b="1" dirty="0">
                <a:solidFill>
                  <a:srgbClr val="0000FF"/>
                </a:solidFill>
              </a:rPr>
              <a:t>2021 </a:t>
            </a:r>
            <a:r>
              <a:rPr lang="ru-RU" sz="3600" b="1" dirty="0">
                <a:solidFill>
                  <a:srgbClr val="0000FF"/>
                </a:solidFill>
              </a:rPr>
              <a:t>(результаты ВПР)</a:t>
            </a:r>
            <a:endParaRPr lang="ru-RU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76037"/>
              </p:ext>
            </p:extLst>
          </p:nvPr>
        </p:nvGraphicFramePr>
        <p:xfrm>
          <a:off x="1145952" y="1709479"/>
          <a:ext cx="9510233" cy="499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808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146"/>
            <a:ext cx="6002306" cy="34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71" y="3072808"/>
            <a:ext cx="6218329" cy="36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73619" y="361506"/>
            <a:ext cx="9112102" cy="81870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Качество успеваемости </a:t>
            </a:r>
            <a:r>
              <a:rPr lang="ru-RU" sz="3200" b="1" dirty="0" smtClean="0">
                <a:solidFill>
                  <a:srgbClr val="0000FF"/>
                </a:solidFill>
              </a:rPr>
              <a:t>(</a:t>
            </a:r>
            <a:r>
              <a:rPr lang="ru-RU" sz="3200" b="1" dirty="0">
                <a:solidFill>
                  <a:srgbClr val="0000FF"/>
                </a:solidFill>
              </a:rPr>
              <a:t>результаты ВПР)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0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8410" y="97819"/>
            <a:ext cx="8224284" cy="13786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3333FF"/>
                </a:solidFill>
              </a:rPr>
              <a:t>Качество знаний ВПР</a:t>
            </a:r>
          </a:p>
          <a:p>
            <a:pPr algn="ctr"/>
            <a:r>
              <a:rPr lang="ru-RU" sz="4000" dirty="0" err="1" smtClean="0">
                <a:solidFill>
                  <a:srgbClr val="3333FF"/>
                </a:solidFill>
              </a:rPr>
              <a:t>Петушинский</a:t>
            </a:r>
            <a:r>
              <a:rPr lang="ru-RU" sz="4000" dirty="0" smtClean="0">
                <a:solidFill>
                  <a:srgbClr val="3333FF"/>
                </a:solidFill>
              </a:rPr>
              <a:t> район</a:t>
            </a:r>
            <a:endParaRPr lang="ru-RU" sz="4000" dirty="0">
              <a:solidFill>
                <a:srgbClr val="3333FF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7356118"/>
              </p:ext>
            </p:extLst>
          </p:nvPr>
        </p:nvGraphicFramePr>
        <p:xfrm>
          <a:off x="265815" y="1562986"/>
          <a:ext cx="5741580" cy="367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5054294"/>
              </p:ext>
            </p:extLst>
          </p:nvPr>
        </p:nvGraphicFramePr>
        <p:xfrm>
          <a:off x="6166884" y="2626242"/>
          <a:ext cx="5890437" cy="393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80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38535263"/>
              </p:ext>
            </p:extLst>
          </p:nvPr>
        </p:nvGraphicFramePr>
        <p:xfrm>
          <a:off x="2088271" y="2236763"/>
          <a:ext cx="8128000" cy="42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158410" y="97819"/>
            <a:ext cx="8224284" cy="13786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3333FF"/>
                </a:solidFill>
              </a:rPr>
              <a:t>Качество знаний ВПР</a:t>
            </a:r>
          </a:p>
          <a:p>
            <a:pPr algn="ctr"/>
            <a:r>
              <a:rPr lang="ru-RU" sz="4000" dirty="0" smtClean="0">
                <a:solidFill>
                  <a:srgbClr val="3333FF"/>
                </a:solidFill>
              </a:rPr>
              <a:t>Муромский район</a:t>
            </a:r>
            <a:endParaRPr lang="ru-RU" sz="4000" dirty="0">
              <a:solidFill>
                <a:srgbClr val="3333FF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41238388"/>
              </p:ext>
            </p:extLst>
          </p:nvPr>
        </p:nvGraphicFramePr>
        <p:xfrm>
          <a:off x="306844" y="1605522"/>
          <a:ext cx="5963707" cy="354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60347729"/>
              </p:ext>
            </p:extLst>
          </p:nvPr>
        </p:nvGraphicFramePr>
        <p:xfrm>
          <a:off x="6496493" y="2647507"/>
          <a:ext cx="5571461" cy="389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179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1473</Words>
  <Application>Microsoft Office PowerPoint</Application>
  <PresentationFormat>Произвольный</PresentationFormat>
  <Paragraphs>577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Сводная информация по аттестованным педагогам за 2020 – 2021 г.г.</vt:lpstr>
      <vt:lpstr>Подготовка к процедуре аттестации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ИССЛЕДОВАНИЯ ПРЕДРАСПОЛОЖЕННОСТИ КОНТИНГЕНТА ОБУЧАЮЩИХСЯ ОБЩЕОБРАЗОВАТЕЛЬНЫХ ОРГАНИЗАЦИЙ, НАХОДЯЩИХСЯ В НЕБЛАГОПРИЯТНЫХ СОЦИАЛЬНЫХ УСЛОВИЯХ,  К АГРЕССИВНОМУ И ПРОТИВОПРАВНОМУ ПОВЕДЕНИЮ</dc:title>
  <dc:creator>Administrator</dc:creator>
  <cp:lastModifiedBy>Хохлова</cp:lastModifiedBy>
  <cp:revision>283</cp:revision>
  <dcterms:created xsi:type="dcterms:W3CDTF">2019-12-07T18:09:04Z</dcterms:created>
  <dcterms:modified xsi:type="dcterms:W3CDTF">2021-11-09T06:15:57Z</dcterms:modified>
</cp:coreProperties>
</file>