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804" r:id="rId3"/>
    <p:sldMasterId id="2147483888" r:id="rId4"/>
    <p:sldMasterId id="2147483902" r:id="rId5"/>
    <p:sldMasterId id="2147483917" r:id="rId6"/>
    <p:sldMasterId id="2147483932" r:id="rId7"/>
    <p:sldMasterId id="2147483947" r:id="rId8"/>
  </p:sldMasterIdLst>
  <p:notesMasterIdLst>
    <p:notesMasterId r:id="rId40"/>
  </p:notesMasterIdLst>
  <p:handoutMasterIdLst>
    <p:handoutMasterId r:id="rId41"/>
  </p:handoutMasterIdLst>
  <p:sldIdLst>
    <p:sldId id="313" r:id="rId9"/>
    <p:sldId id="326" r:id="rId10"/>
    <p:sldId id="327" r:id="rId11"/>
    <p:sldId id="328" r:id="rId12"/>
    <p:sldId id="329" r:id="rId13"/>
    <p:sldId id="330" r:id="rId14"/>
    <p:sldId id="342" r:id="rId15"/>
    <p:sldId id="343" r:id="rId16"/>
    <p:sldId id="344" r:id="rId17"/>
    <p:sldId id="340" r:id="rId18"/>
    <p:sldId id="280" r:id="rId19"/>
    <p:sldId id="277" r:id="rId20"/>
    <p:sldId id="289" r:id="rId21"/>
    <p:sldId id="339" r:id="rId22"/>
    <p:sldId id="325" r:id="rId23"/>
    <p:sldId id="291" r:id="rId24"/>
    <p:sldId id="338" r:id="rId25"/>
    <p:sldId id="345" r:id="rId26"/>
    <p:sldId id="346" r:id="rId27"/>
    <p:sldId id="347" r:id="rId28"/>
    <p:sldId id="348" r:id="rId29"/>
    <p:sldId id="286" r:id="rId30"/>
    <p:sldId id="283" r:id="rId31"/>
    <p:sldId id="352" r:id="rId32"/>
    <p:sldId id="355" r:id="rId33"/>
    <p:sldId id="357" r:id="rId34"/>
    <p:sldId id="359" r:id="rId35"/>
    <p:sldId id="360" r:id="rId36"/>
    <p:sldId id="285" r:id="rId37"/>
    <p:sldId id="318" r:id="rId38"/>
    <p:sldId id="275" r:id="rId3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6D2D69-54B2-463F-880D-D04307022F47}">
          <p14:sldIdLst>
            <p14:sldId id="313"/>
            <p14:sldId id="326"/>
            <p14:sldId id="327"/>
            <p14:sldId id="328"/>
            <p14:sldId id="329"/>
            <p14:sldId id="330"/>
            <p14:sldId id="342"/>
            <p14:sldId id="343"/>
            <p14:sldId id="344"/>
            <p14:sldId id="340"/>
            <p14:sldId id="280"/>
            <p14:sldId id="277"/>
            <p14:sldId id="289"/>
            <p14:sldId id="339"/>
          </p14:sldIdLst>
        </p14:section>
        <p14:section name="Раздел без заголовка" id="{84298A3B-8FF0-492A-A890-55A6C2667CA9}">
          <p14:sldIdLst>
            <p14:sldId id="325"/>
            <p14:sldId id="291"/>
            <p14:sldId id="338"/>
            <p14:sldId id="345"/>
            <p14:sldId id="346"/>
            <p14:sldId id="347"/>
            <p14:sldId id="348"/>
            <p14:sldId id="286"/>
            <p14:sldId id="283"/>
            <p14:sldId id="352"/>
            <p14:sldId id="355"/>
            <p14:sldId id="357"/>
            <p14:sldId id="359"/>
            <p14:sldId id="360"/>
            <p14:sldId id="285"/>
            <p14:sldId id="31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5108" autoAdjust="0"/>
  </p:normalViewPr>
  <p:slideViewPr>
    <p:cSldViewPr>
      <p:cViewPr varScale="1">
        <p:scale>
          <a:sx n="83" d="100"/>
          <a:sy n="83" d="100"/>
        </p:scale>
        <p:origin x="8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B493-0DAB-47D1-A8AB-492FC57594A4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E8A9-35FF-40B1-8796-B79FE462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4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5EC3-DF04-4DE9-A875-1DECC7814953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1BA4-1C65-4C1D-AD11-BE19DF623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4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1BA4-1C65-4C1D-AD11-BE19DF6231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0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1BA4-1C65-4C1D-AD11-BE19DF6231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8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1BA4-1C65-4C1D-AD11-BE19DF6231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5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D1D2A8E-379D-45D3-8061-992F2599A45C}" type="slidenum">
              <a:rPr lang="ru-RU" sz="1200" smtClean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3159143-50E4-470D-84D2-BFF197D3E315}" type="slidenum">
              <a:rPr lang="ru-RU" sz="1200" smtClean="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1BA4-1C65-4C1D-AD11-BE19DF6231E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7F42-47A2-48AE-B28D-6DEB16E20B7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58326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8854-AA76-409B-B5BE-96B19D76A57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07421"/>
      </p:ext>
    </p:extLst>
  </p:cSld>
  <p:clrMapOvr>
    <a:masterClrMapping/>
  </p:clrMapOvr>
  <p:transition spd="med">
    <p:strips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0825331"/>
              </p:ext>
            </p:extLst>
          </p:nvPr>
        </p:nvGraphicFramePr>
        <p:xfrm>
          <a:off x="1193" y="1590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90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4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0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19946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A33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5" dirty="0"/>
              <a:t>©</a:t>
            </a:r>
            <a:r>
              <a:rPr spc="-15" dirty="0"/>
              <a:t> </a:t>
            </a:r>
            <a:r>
              <a:rPr spc="-10" dirty="0"/>
              <a:t>А</a:t>
            </a:r>
            <a:r>
              <a:rPr spc="5" dirty="0"/>
              <a:t>О</a:t>
            </a:r>
            <a:r>
              <a:rPr spc="-10" dirty="0"/>
              <a:t> </a:t>
            </a:r>
            <a:r>
              <a:rPr spc="10" dirty="0"/>
              <a:t>«</a:t>
            </a:r>
            <a:r>
              <a:rPr spc="5" dirty="0"/>
              <a:t>Из</a:t>
            </a:r>
            <a:r>
              <a:rPr spc="-15" dirty="0"/>
              <a:t>д</a:t>
            </a:r>
            <a:r>
              <a:rPr dirty="0"/>
              <a:t>а</a:t>
            </a:r>
            <a:r>
              <a:rPr spc="-10" dirty="0"/>
              <a:t>т</a:t>
            </a:r>
            <a:r>
              <a:rPr dirty="0"/>
              <a:t>е</a:t>
            </a:r>
            <a:r>
              <a:rPr spc="-10" dirty="0"/>
              <a:t>л</a:t>
            </a:r>
            <a:r>
              <a:rPr spc="5" dirty="0"/>
              <a:t>ьс</a:t>
            </a:r>
            <a:r>
              <a:rPr spc="-10" dirty="0"/>
              <a:t>т</a:t>
            </a:r>
            <a:r>
              <a:rPr dirty="0"/>
              <a:t>во</a:t>
            </a:r>
            <a:r>
              <a:rPr spc="-45" dirty="0"/>
              <a:t> </a:t>
            </a:r>
            <a:r>
              <a:rPr spc="10" dirty="0"/>
              <a:t>«</a:t>
            </a:r>
            <a:r>
              <a:rPr spc="5" dirty="0"/>
              <a:t>П</a:t>
            </a:r>
            <a:r>
              <a:rPr spc="-5" dirty="0"/>
              <a:t>ро</a:t>
            </a:r>
            <a:r>
              <a:rPr spc="5" dirty="0"/>
              <a:t>с</a:t>
            </a:r>
            <a:r>
              <a:rPr dirty="0"/>
              <a:t>ве</a:t>
            </a:r>
            <a:r>
              <a:rPr spc="-10" dirty="0"/>
              <a:t>щ</a:t>
            </a:r>
            <a:r>
              <a:rPr dirty="0"/>
              <a:t>е</a:t>
            </a:r>
            <a:r>
              <a:rPr spc="-10" dirty="0"/>
              <a:t>н</a:t>
            </a:r>
            <a:r>
              <a:rPr spc="5" dirty="0"/>
              <a:t>и</a:t>
            </a:r>
            <a:r>
              <a:rPr dirty="0"/>
              <a:t>е</a:t>
            </a:r>
            <a:r>
              <a:rPr spc="10" dirty="0"/>
              <a:t>»</a:t>
            </a:r>
            <a:r>
              <a:rPr dirty="0"/>
              <a:t>,</a:t>
            </a:r>
            <a:r>
              <a:rPr spc="-70" dirty="0"/>
              <a:t> </a:t>
            </a:r>
            <a:r>
              <a:rPr spc="-10" dirty="0"/>
              <a:t>202</a:t>
            </a:r>
            <a:r>
              <a:rPr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ABEF-4376-439E-8EB2-88DBE97DA26A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09083"/>
      </p:ext>
    </p:extLst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016B-F6C1-4A50-8548-E2B80CED5B35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006"/>
      </p:ext>
    </p:extLst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CACC5-6964-4555-AE07-1F5AB8943FB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5786"/>
      </p:ext>
    </p:extLst>
  </p:cSld>
  <p:clrMapOvr>
    <a:masterClrMapping/>
  </p:clrMapOvr>
  <p:transition spd="med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37D6-08AE-4662-88B0-8E258FEEE4B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87631"/>
      </p:ext>
    </p:extLst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A93B-5874-40A1-8B2A-274148CD202E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9188"/>
      </p:ext>
    </p:extLst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25D7-9B69-468F-806A-26CD2F3F9D0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09487"/>
      </p:ext>
    </p:extLst>
  </p:cSld>
  <p:clrMapOvr>
    <a:masterClrMapping/>
  </p:clrMapOvr>
  <p:transition spd="med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9CDE-01F1-46F6-8095-70C6E929EAF4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36762"/>
      </p:ext>
    </p:extLst>
  </p:cSld>
  <p:clrMapOvr>
    <a:masterClrMapping/>
  </p:clrMapOvr>
  <p:transition spd="med"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DF99-A7AF-4F23-894A-E16E53358D3E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80195"/>
      </p:ext>
    </p:extLst>
  </p:cSld>
  <p:clrMapOvr>
    <a:masterClrMapping/>
  </p:clrMapOvr>
  <p:transition spd="med"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A74-9151-43D3-BA7E-86C4F74240F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42918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0797-DA5B-490F-A7E8-A52D0B5C8074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19112"/>
      </p:ext>
    </p:extLst>
  </p:cSld>
  <p:clrMapOvr>
    <a:masterClrMapping/>
  </p:clrMapOvr>
  <p:transition spd="med"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D31A-6082-4575-BAA9-2A408FFF252E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80641"/>
      </p:ext>
    </p:extLst>
  </p:cSld>
  <p:clrMapOvr>
    <a:masterClrMapping/>
  </p:clrMapOvr>
  <p:transition spd="med"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1BC0-A13D-4295-BFE6-1788063F2865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0011"/>
      </p:ext>
    </p:extLst>
  </p:cSld>
  <p:clrMapOvr>
    <a:masterClrMapping/>
  </p:clrMapOvr>
  <p:transition spd="med"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A662-725B-4783-B93A-F7F9627CDA0A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5998"/>
      </p:ext>
    </p:extLst>
  </p:cSld>
  <p:clrMapOvr>
    <a:masterClrMapping/>
  </p:clrMapOvr>
  <p:transition spd="med"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9412748"/>
              </p:ext>
            </p:extLst>
          </p:nvPr>
        </p:nvGraphicFramePr>
        <p:xfrm>
          <a:off x="1193" y="1590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90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4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0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39693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ru-RU" sz="2400">
                      <a:solidFill>
                        <a:srgbClr val="3333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kumimoji="1" lang="ru-RU" sz="2400">
                    <a:solidFill>
                      <a:srgbClr val="3333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8E63-F6A8-4FCD-94B2-03BE4AF4A30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9615"/>
      </p:ext>
    </p:extLst>
  </p:cSld>
  <p:clrMapOvr>
    <a:masterClrMapping/>
  </p:clrMapOvr>
  <p:transition spd="med"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BB339-492D-4DCB-9812-3B27F6DEEAF8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2611"/>
      </p:ext>
    </p:extLst>
  </p:cSld>
  <p:clrMapOvr>
    <a:masterClrMapping/>
  </p:clrMapOvr>
  <p:transition spd="med"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CC7F-2A4B-46F2-83D9-D568B387C09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7330"/>
      </p:ext>
    </p:extLst>
  </p:cSld>
  <p:clrMapOvr>
    <a:masterClrMapping/>
  </p:clrMapOvr>
  <p:transition spd="med"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A3403-89C0-4E24-A878-BB53C1B4164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53657"/>
      </p:ext>
    </p:extLst>
  </p:cSld>
  <p:clrMapOvr>
    <a:masterClrMapping/>
  </p:clrMapOvr>
  <p:transition spd="med"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E859-8573-4598-B5D8-5381110C7A9A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2860"/>
      </p:ext>
    </p:extLst>
  </p:cSld>
  <p:clrMapOvr>
    <a:masterClrMapping/>
  </p:clrMapOvr>
  <p:transition spd="med"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73A6-276E-46F7-AB8A-C5DF4402F1C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2940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5C7D-7DD3-4AFA-8D3D-C61DDFEEB2BB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38026"/>
      </p:ext>
    </p:extLst>
  </p:cSld>
  <p:clrMapOvr>
    <a:masterClrMapping/>
  </p:clrMapOvr>
  <p:transition spd="med"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2373-8492-477F-AE2E-041A0CFC003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2227"/>
      </p:ext>
    </p:extLst>
  </p:cSld>
  <p:clrMapOvr>
    <a:masterClrMapping/>
  </p:clrMapOvr>
  <p:transition spd="med"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8620-7F0A-47A6-82EF-67C5B406E72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80827"/>
      </p:ext>
    </p:extLst>
  </p:cSld>
  <p:clrMapOvr>
    <a:masterClrMapping/>
  </p:clrMapOvr>
  <p:transition spd="med"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DF36-C706-4088-A63D-32E4F2C0820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8740"/>
      </p:ext>
    </p:extLst>
  </p:cSld>
  <p:clrMapOvr>
    <a:masterClrMapping/>
  </p:clrMapOvr>
  <p:transition spd="med"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9D59D-B6D8-45F1-BA13-57ADCA16FFD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83141"/>
      </p:ext>
    </p:extLst>
  </p:cSld>
  <p:clrMapOvr>
    <a:masterClrMapping/>
  </p:clrMapOvr>
  <p:transition spd="med"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2941-ADC3-41E5-88D9-66AE0FF15FE6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92988"/>
      </p:ext>
    </p:extLst>
  </p:cSld>
  <p:clrMapOvr>
    <a:masterClrMapping/>
  </p:clrMapOvr>
  <p:transition spd="med"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0B30-BCE6-4108-9809-92B1D8CBB2A7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32744"/>
      </p:ext>
    </p:extLst>
  </p:cSld>
  <p:clrMapOvr>
    <a:masterClrMapping/>
  </p:clrMapOvr>
  <p:transition spd="med"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39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2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41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E6D17-4319-408E-9D68-D4AB8F194711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33098"/>
      </p:ext>
    </p:extLst>
  </p:cSld>
  <p:clrMapOvr>
    <a:masterClrMapping/>
  </p:clrMapOvr>
  <p:transition spd="med"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3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0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40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2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4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33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71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defTabSz="68580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81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749877"/>
              </p:ext>
            </p:extLst>
          </p:nvPr>
        </p:nvGraphicFramePr>
        <p:xfrm>
          <a:off x="1193" y="1590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90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4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0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33392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A33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5" dirty="0"/>
              <a:t>©</a:t>
            </a:r>
            <a:r>
              <a:rPr spc="-15" dirty="0"/>
              <a:t> </a:t>
            </a:r>
            <a:r>
              <a:rPr spc="-10" dirty="0"/>
              <a:t>А</a:t>
            </a:r>
            <a:r>
              <a:rPr spc="5" dirty="0"/>
              <a:t>О</a:t>
            </a:r>
            <a:r>
              <a:rPr spc="-10" dirty="0"/>
              <a:t> </a:t>
            </a:r>
            <a:r>
              <a:rPr spc="10" dirty="0"/>
              <a:t>«</a:t>
            </a:r>
            <a:r>
              <a:rPr spc="5" dirty="0"/>
              <a:t>Из</a:t>
            </a:r>
            <a:r>
              <a:rPr spc="-15" dirty="0"/>
              <a:t>д</a:t>
            </a:r>
            <a:r>
              <a:rPr dirty="0"/>
              <a:t>а</a:t>
            </a:r>
            <a:r>
              <a:rPr spc="-10" dirty="0"/>
              <a:t>т</a:t>
            </a:r>
            <a:r>
              <a:rPr dirty="0"/>
              <a:t>е</a:t>
            </a:r>
            <a:r>
              <a:rPr spc="-10" dirty="0"/>
              <a:t>л</a:t>
            </a:r>
            <a:r>
              <a:rPr spc="5" dirty="0"/>
              <a:t>ьс</a:t>
            </a:r>
            <a:r>
              <a:rPr spc="-10" dirty="0"/>
              <a:t>т</a:t>
            </a:r>
            <a:r>
              <a:rPr dirty="0"/>
              <a:t>во</a:t>
            </a:r>
            <a:r>
              <a:rPr spc="-45" dirty="0"/>
              <a:t> </a:t>
            </a:r>
            <a:r>
              <a:rPr spc="10" dirty="0"/>
              <a:t>«</a:t>
            </a:r>
            <a:r>
              <a:rPr spc="5" dirty="0"/>
              <a:t>П</a:t>
            </a:r>
            <a:r>
              <a:rPr spc="-5" dirty="0"/>
              <a:t>ро</a:t>
            </a:r>
            <a:r>
              <a:rPr spc="5" dirty="0"/>
              <a:t>с</a:t>
            </a:r>
            <a:r>
              <a:rPr dirty="0"/>
              <a:t>ве</a:t>
            </a:r>
            <a:r>
              <a:rPr spc="-10" dirty="0"/>
              <a:t>щ</a:t>
            </a:r>
            <a:r>
              <a:rPr dirty="0"/>
              <a:t>е</a:t>
            </a:r>
            <a:r>
              <a:rPr spc="-10" dirty="0"/>
              <a:t>н</a:t>
            </a:r>
            <a:r>
              <a:rPr spc="5" dirty="0"/>
              <a:t>и</a:t>
            </a:r>
            <a:r>
              <a:rPr dirty="0"/>
              <a:t>е</a:t>
            </a:r>
            <a:r>
              <a:rPr spc="10" dirty="0"/>
              <a:t>»</a:t>
            </a:r>
            <a:r>
              <a:rPr dirty="0"/>
              <a:t>,</a:t>
            </a:r>
            <a:r>
              <a:rPr spc="-70" dirty="0"/>
              <a:t> </a:t>
            </a:r>
            <a:r>
              <a:rPr spc="-10" dirty="0"/>
              <a:t>202</a:t>
            </a:r>
            <a:r>
              <a:rPr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EB69B-5AEF-4F62-82E2-C743985D1ED0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94442"/>
      </p:ext>
    </p:extLst>
  </p:cSld>
  <p:clrMapOvr>
    <a:masterClrMapping/>
  </p:clrMapOvr>
  <p:transition spd="med"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72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6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4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4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1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8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52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1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4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3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DAB38-4B73-46DC-A5D2-B4D18F5C9D19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11682"/>
      </p:ext>
    </p:extLst>
  </p:cSld>
  <p:clrMapOvr>
    <a:masterClrMapping/>
  </p:clrMapOvr>
  <p:transition spd="med"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7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defTabSz="68580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971062"/>
              </p:ext>
            </p:extLst>
          </p:nvPr>
        </p:nvGraphicFramePr>
        <p:xfrm>
          <a:off x="1193" y="1590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90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4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0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36039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A33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5" dirty="0"/>
              <a:t>©</a:t>
            </a:r>
            <a:r>
              <a:rPr spc="-15" dirty="0"/>
              <a:t> </a:t>
            </a:r>
            <a:r>
              <a:rPr spc="-10" dirty="0"/>
              <a:t>А</a:t>
            </a:r>
            <a:r>
              <a:rPr spc="5" dirty="0"/>
              <a:t>О</a:t>
            </a:r>
            <a:r>
              <a:rPr spc="-10" dirty="0"/>
              <a:t> </a:t>
            </a:r>
            <a:r>
              <a:rPr spc="10" dirty="0"/>
              <a:t>«</a:t>
            </a:r>
            <a:r>
              <a:rPr spc="5" dirty="0"/>
              <a:t>Из</a:t>
            </a:r>
            <a:r>
              <a:rPr spc="-15" dirty="0"/>
              <a:t>д</a:t>
            </a:r>
            <a:r>
              <a:rPr dirty="0"/>
              <a:t>а</a:t>
            </a:r>
            <a:r>
              <a:rPr spc="-10" dirty="0"/>
              <a:t>т</a:t>
            </a:r>
            <a:r>
              <a:rPr dirty="0"/>
              <a:t>е</a:t>
            </a:r>
            <a:r>
              <a:rPr spc="-10" dirty="0"/>
              <a:t>л</a:t>
            </a:r>
            <a:r>
              <a:rPr spc="5" dirty="0"/>
              <a:t>ьс</a:t>
            </a:r>
            <a:r>
              <a:rPr spc="-10" dirty="0"/>
              <a:t>т</a:t>
            </a:r>
            <a:r>
              <a:rPr dirty="0"/>
              <a:t>во</a:t>
            </a:r>
            <a:r>
              <a:rPr spc="-45" dirty="0"/>
              <a:t> </a:t>
            </a:r>
            <a:r>
              <a:rPr spc="10" dirty="0"/>
              <a:t>«</a:t>
            </a:r>
            <a:r>
              <a:rPr spc="5" dirty="0"/>
              <a:t>П</a:t>
            </a:r>
            <a:r>
              <a:rPr spc="-5" dirty="0"/>
              <a:t>ро</a:t>
            </a:r>
            <a:r>
              <a:rPr spc="5" dirty="0"/>
              <a:t>с</a:t>
            </a:r>
            <a:r>
              <a:rPr dirty="0"/>
              <a:t>ве</a:t>
            </a:r>
            <a:r>
              <a:rPr spc="-10" dirty="0"/>
              <a:t>щ</a:t>
            </a:r>
            <a:r>
              <a:rPr dirty="0"/>
              <a:t>е</a:t>
            </a:r>
            <a:r>
              <a:rPr spc="-10" dirty="0"/>
              <a:t>н</a:t>
            </a:r>
            <a:r>
              <a:rPr spc="5" dirty="0"/>
              <a:t>и</a:t>
            </a:r>
            <a:r>
              <a:rPr dirty="0"/>
              <a:t>е</a:t>
            </a:r>
            <a:r>
              <a:rPr spc="10" dirty="0"/>
              <a:t>»</a:t>
            </a:r>
            <a:r>
              <a:rPr dirty="0"/>
              <a:t>,</a:t>
            </a:r>
            <a:r>
              <a:rPr spc="-70" dirty="0"/>
              <a:t> </a:t>
            </a:r>
            <a:r>
              <a:rPr spc="-10" dirty="0"/>
              <a:t>202</a:t>
            </a:r>
            <a:r>
              <a:rPr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78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78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25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296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7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20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F7BE-9D85-4EF5-82CC-67A558296963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4351"/>
      </p:ext>
    </p:extLst>
  </p:cSld>
  <p:clrMapOvr>
    <a:masterClrMapping/>
  </p:clrMapOvr>
  <p:transition spd="med"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54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2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004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16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4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defTabSz="68580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1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4862308"/>
              </p:ext>
            </p:extLst>
          </p:nvPr>
        </p:nvGraphicFramePr>
        <p:xfrm>
          <a:off x="1193" y="1590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90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4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31" y="3922500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17888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39011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2A33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5" dirty="0"/>
              <a:t>©</a:t>
            </a:r>
            <a:r>
              <a:rPr spc="-15" dirty="0"/>
              <a:t> </a:t>
            </a:r>
            <a:r>
              <a:rPr spc="-10" dirty="0"/>
              <a:t>А</a:t>
            </a:r>
            <a:r>
              <a:rPr spc="5" dirty="0"/>
              <a:t>О</a:t>
            </a:r>
            <a:r>
              <a:rPr spc="-10" dirty="0"/>
              <a:t> </a:t>
            </a:r>
            <a:r>
              <a:rPr spc="10" dirty="0"/>
              <a:t>«</a:t>
            </a:r>
            <a:r>
              <a:rPr spc="5" dirty="0"/>
              <a:t>Из</a:t>
            </a:r>
            <a:r>
              <a:rPr spc="-15" dirty="0"/>
              <a:t>д</a:t>
            </a:r>
            <a:r>
              <a:rPr dirty="0"/>
              <a:t>а</a:t>
            </a:r>
            <a:r>
              <a:rPr spc="-10" dirty="0"/>
              <a:t>т</a:t>
            </a:r>
            <a:r>
              <a:rPr dirty="0"/>
              <a:t>е</a:t>
            </a:r>
            <a:r>
              <a:rPr spc="-10" dirty="0"/>
              <a:t>л</a:t>
            </a:r>
            <a:r>
              <a:rPr spc="5" dirty="0"/>
              <a:t>ьс</a:t>
            </a:r>
            <a:r>
              <a:rPr spc="-10" dirty="0"/>
              <a:t>т</a:t>
            </a:r>
            <a:r>
              <a:rPr dirty="0"/>
              <a:t>во</a:t>
            </a:r>
            <a:r>
              <a:rPr spc="-45" dirty="0"/>
              <a:t> </a:t>
            </a:r>
            <a:r>
              <a:rPr spc="10" dirty="0"/>
              <a:t>«</a:t>
            </a:r>
            <a:r>
              <a:rPr spc="5" dirty="0"/>
              <a:t>П</a:t>
            </a:r>
            <a:r>
              <a:rPr spc="-5" dirty="0"/>
              <a:t>ро</a:t>
            </a:r>
            <a:r>
              <a:rPr spc="5" dirty="0"/>
              <a:t>с</a:t>
            </a:r>
            <a:r>
              <a:rPr dirty="0"/>
              <a:t>ве</a:t>
            </a:r>
            <a:r>
              <a:rPr spc="-10" dirty="0"/>
              <a:t>щ</a:t>
            </a:r>
            <a:r>
              <a:rPr dirty="0"/>
              <a:t>е</a:t>
            </a:r>
            <a:r>
              <a:rPr spc="-10" dirty="0"/>
              <a:t>н</a:t>
            </a:r>
            <a:r>
              <a:rPr spc="5" dirty="0"/>
              <a:t>и</a:t>
            </a:r>
            <a:r>
              <a:rPr dirty="0"/>
              <a:t>е</a:t>
            </a:r>
            <a:r>
              <a:rPr spc="10" dirty="0"/>
              <a:t>»</a:t>
            </a:r>
            <a:r>
              <a:rPr dirty="0"/>
              <a:t>,</a:t>
            </a:r>
            <a:r>
              <a:rPr spc="-70" dirty="0"/>
              <a:t> </a:t>
            </a:r>
            <a:r>
              <a:rPr spc="-10" dirty="0"/>
              <a:t>202</a:t>
            </a:r>
            <a:r>
              <a:rPr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22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401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5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4AD9-E7D6-4DBC-952E-8F81E882CC7D}" type="slidenum">
              <a:rPr lang="ru-RU">
                <a:solidFill>
                  <a:srgbClr val="3333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26340"/>
      </p:ext>
    </p:extLst>
  </p:cSld>
  <p:clrMapOvr>
    <a:masterClrMapping/>
  </p:clrMapOvr>
  <p:transition spd="med"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7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89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95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782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0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453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30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94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defTabSz="68580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2B57E-34BC-4134-BD7D-08907F0C8621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37292-2FFC-4ABE-8463-305D5D232D96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0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901" r:id="rId12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240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635D3-6C7A-4AD7-8D60-54722DEB811C}" type="slidenum">
              <a:rPr lang="ru-RU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2B57E-34BC-4134-BD7D-08907F0C8621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1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8523F2-53FE-42F4-86B8-4598D2998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09.11.2021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1697463-1C33-49B9-B1AC-991EFB90E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grad.org/" TargetMode="Externa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grad.org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jpg"/><Relationship Id="rId2" Type="http://schemas.openxmlformats.org/officeDocument/2006/relationships/hyperlink" Target="https://shop.prosv.ru/search?q=%D0%A0%D0%BE%D1%81%D0%BB%D0%BE%D0%B2%D0%B0#/orderby=5&amp;q=%D0%A0%D0%BE%D1%81%D0%BB%D0%BE%D0%B2%D0%B0&amp;sFilters=21!56334;4!2304;13!81288;?utm_source=uchitel.club&amp;utm_medium=webinar&amp;utm_campaign=pisa_mat_gram_12_08" TargetMode="External"/><Relationship Id="rId16" Type="http://schemas.openxmlformats.org/officeDocument/2006/relationships/image" Target="../media/image31.pn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png"/><Relationship Id="rId11" Type="http://schemas.openxmlformats.org/officeDocument/2006/relationships/image" Target="../media/image26.jpg"/><Relationship Id="rId5" Type="http://schemas.openxmlformats.org/officeDocument/2006/relationships/image" Target="../media/image21.png"/><Relationship Id="rId15" Type="http://schemas.openxmlformats.org/officeDocument/2006/relationships/image" Target="../media/image30.jpg"/><Relationship Id="rId10" Type="http://schemas.openxmlformats.org/officeDocument/2006/relationships/image" Target="../media/image25.png"/><Relationship Id="rId19" Type="http://schemas.openxmlformats.org/officeDocument/2006/relationships/image" Target="../media/image34.jpg"/><Relationship Id="rId4" Type="http://schemas.openxmlformats.org/officeDocument/2006/relationships/image" Target="../media/image20.png"/><Relationship Id="rId9" Type="http://schemas.openxmlformats.org/officeDocument/2006/relationships/hyperlink" Target="https://shop.prosv.ru/search?q=%D0%A1%D0%B5%D1%80%D0%B3%D0%B5%D0%B5%D0%B2%D0%B0#/orderby=5&amp;q=%D0%A1%D0%B5%D1%80%D0%B3%D0%B5%D0%B5%D0%B2%D0%B0&amp;sFilters=13!67611;?utm_source=uchitel.club&amp;utm_medium=webinar&amp;utm_campaign=pisa_mat_gram_11_08" TargetMode="External"/><Relationship Id="rId1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jpg"/><Relationship Id="rId18" Type="http://schemas.openxmlformats.org/officeDocument/2006/relationships/image" Target="../media/image34.jpg"/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12" Type="http://schemas.openxmlformats.org/officeDocument/2006/relationships/image" Target="../media/image39.png"/><Relationship Id="rId17" Type="http://schemas.openxmlformats.org/officeDocument/2006/relationships/image" Target="../media/image33.png"/><Relationship Id="rId2" Type="http://schemas.openxmlformats.org/officeDocument/2006/relationships/image" Target="../media/image36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png"/><Relationship Id="rId11" Type="http://schemas.openxmlformats.org/officeDocument/2006/relationships/image" Target="../media/image38.jpg"/><Relationship Id="rId5" Type="http://schemas.openxmlformats.org/officeDocument/2006/relationships/image" Target="../media/image19.png"/><Relationship Id="rId15" Type="http://schemas.openxmlformats.org/officeDocument/2006/relationships/image" Target="../media/image32.jpg"/><Relationship Id="rId10" Type="http://schemas.openxmlformats.org/officeDocument/2006/relationships/image" Target="../media/image24.png"/><Relationship Id="rId19" Type="http://schemas.openxmlformats.org/officeDocument/2006/relationships/hyperlink" Target="https://shop.prosv.ru/search?q=%D0%A0%D0%BE%D1%81%D0%BB%D0%BE%D0%B2%D0%B0#/orderby=5&amp;q=%D0%A0%D0%BE%D1%81%D0%BB%D0%BE%D0%B2%D0%B0&amp;sFilters=21!56334;4!2304;13!81288;?utm_source=uchitel.club&amp;utm_medium=webinar&amp;utm_campaign=pisa_mat_gram_12_08" TargetMode="External"/><Relationship Id="rId4" Type="http://schemas.openxmlformats.org/officeDocument/2006/relationships/image" Target="../media/image35.jpg"/><Relationship Id="rId9" Type="http://schemas.openxmlformats.org/officeDocument/2006/relationships/image" Target="../media/image23.png"/><Relationship Id="rId1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iki.vladimir.i-edu.ru/" TargetMode="Externa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iki.vladimir.i-edu.ru/index.php?title=&#1050;&#1086;&#1085;&#1082;&#1091;&#1088;&#1089;_&#1056;&#1077;&#1096;&#1077;&#1085;&#1080;&#1077;_&#1079;&#1072;&#1076;&#1072;&#1095;_&#1087;&#1086;&#1074;&#1099;&#1096;&#1077;&#1085;&#1085;&#1086;&#1081;_&#1089;&#1083;&#1086;&#1078;&#1085;&#1086;&#1089;&#1090;&#1080;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403244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РЕКОМЕНДАЦИИ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по подготовке </a:t>
            </a:r>
            <a:r>
              <a:rPr lang="ru-RU" sz="40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обучающихся </a:t>
            </a:r>
            <a: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к ГИА </a:t>
            </a:r>
            <a:r>
              <a:rPr lang="ru-RU" sz="40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по </a:t>
            </a:r>
            <a: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математике </a:t>
            </a:r>
            <a:b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в 2021-2022 </a:t>
            </a:r>
            <a:r>
              <a:rPr lang="ru-RU" sz="4000" b="1" dirty="0" err="1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уч.г</a:t>
            </a:r>
            <a:r>
              <a:rPr lang="ru-RU" sz="4000" b="1" dirty="0" smtClean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.</a:t>
            </a:r>
            <a:r>
              <a:rPr lang="ru-RU" sz="40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6076B4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4032448" cy="1152128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640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Антонова Елена Ивановна,</a:t>
            </a: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br>
              <a:rPr lang="ru-RU" sz="6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зав.  кафедрой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стественно -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математического образования 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ГАОУДПО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ВО ВИРО, </a:t>
            </a:r>
            <a:r>
              <a:rPr lang="ru-RU" sz="4800" b="1" i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к.п.н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.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  <a:t/>
            </a:r>
            <a:b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ea typeface="+mj-ea"/>
                <a:cs typeface="Arial" pitchFamily="34" charset="0"/>
              </a:rPr>
            </a:br>
            <a:r>
              <a:rPr lang="ru-RU" sz="6400" b="1" i="1" dirty="0">
                <a:solidFill>
                  <a:srgbClr val="2F5897">
                    <a:lumMod val="75000"/>
                  </a:srgb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6400" b="1" i="1" dirty="0">
                <a:solidFill>
                  <a:srgbClr val="2F5897">
                    <a:lumMod val="75000"/>
                  </a:srgbClr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6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980"/>
            <a:ext cx="1152128" cy="10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korsh624.VIRO\Desktop\dep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16633"/>
            <a:ext cx="1296144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0"/>
            <a:ext cx="9144000" cy="68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6901"/>
      </p:ext>
    </p:extLst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964488" cy="17650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40160" cy="11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ei\Desktop\ЕМО мониторинг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73" y="0"/>
            <a:ext cx="7344816" cy="84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 ОБРАЗОВАТЕЛЬНОЙ ПОДГОТОВКИ ОБУЧАЮЩИХСЯ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11 КЛАССОВ 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МАТЕМАТИКЕ в 2021 году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ru-RU" sz="2300" dirty="0">
                <a:solidFill>
                  <a:srgbClr val="9C5252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Мониторинг организуется кафедрой естественно-математического образования ГАОУДПО ВО ВИРО совместно с департаментом образования </a:t>
            </a:r>
            <a:r>
              <a:rPr lang="ru-RU" sz="2300" dirty="0" smtClean="0">
                <a:solidFill>
                  <a:srgbClr val="9C5252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Владимирской </a:t>
            </a:r>
            <a:r>
              <a:rPr lang="ru-RU" sz="2300" dirty="0">
                <a:solidFill>
                  <a:srgbClr val="9C5252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области. Проводится на базе образовательных организаций региона. </a:t>
            </a:r>
          </a:p>
          <a:p>
            <a:pPr marL="0" lvl="0" indent="0" algn="ctr">
              <a:buNone/>
            </a:pPr>
            <a:r>
              <a:rPr lang="ru-RU" sz="2300" u="sng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Сроки проведения диагностических работ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класс –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11 марта 2021 года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(базовый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 профильный уровни)</a:t>
            </a:r>
            <a:endParaRPr lang="ru-RU" sz="2300" dirty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sz="2300" dirty="0">
                <a:solidFill>
                  <a:srgbClr val="2F5897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 класс – </a:t>
            </a:r>
            <a:r>
              <a:rPr lang="ru-RU" sz="2300" dirty="0" smtClean="0">
                <a:solidFill>
                  <a:srgbClr val="2F5897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ru-RU" sz="2300" dirty="0">
                <a:solidFill>
                  <a:srgbClr val="2F5897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марта </a:t>
            </a:r>
            <a:r>
              <a:rPr lang="ru-RU" sz="2300" dirty="0" smtClean="0">
                <a:solidFill>
                  <a:srgbClr val="2F5897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2021 </a:t>
            </a:r>
            <a:r>
              <a:rPr lang="ru-RU" sz="2300" dirty="0">
                <a:solidFill>
                  <a:srgbClr val="2F5897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года </a:t>
            </a:r>
          </a:p>
          <a:p>
            <a:pPr marL="0" lvl="0" indent="0" algn="just">
              <a:buNone/>
            </a:pPr>
            <a:endParaRPr lang="ru-RU" sz="2100" b="1" i="1" dirty="0" smtClean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>
              <a:buFont typeface="Symbol"/>
              <a:buChar char="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Письмо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ДО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проведении мониторинга качества образовательной подготовки обучающихся 9 и 11 классов по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математике»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Письмо ДО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№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755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-02-07  от 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01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.0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.20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21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63500" dist="38100" dir="5400000" algn="t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 algn="just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effectLst>
                <a:outerShdw blurRad="63500" dist="38100" dir="5400000" algn="t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>
              <a:buFont typeface="Symbol"/>
              <a:buChar char="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Аналитические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отчеты по итогам мониторинга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«Анализ качества образовательной подготовки обучающихся 11-х классов по математике (базовый уровень) по итогам диагностической работы, проведенной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11.03.2021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качества образовательной подготовки обучающихся 11-х классов по математике (профильный уровень) по итогам диагностической работы, проведенной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11.03.2021</a:t>
            </a:r>
          </a:p>
          <a:p>
            <a:pPr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«Анализ качества образовательной подготовки учащихся 9 класса по математике по итогам мониторинга, проведенного 04.03.2021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" name="Рисунок 3" descr="http://school204.ru/images/Documents_2017-18/Innovacionnaya_deyatelnost/knopki/monitori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805264"/>
            <a:ext cx="3744415" cy="936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5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по математике, 9 класс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E5D58A">
                    <a:lumMod val="50000"/>
                  </a:srgbClr>
                </a:solidFill>
              </a:rPr>
              <a:t> </a:t>
            </a:r>
            <a:endParaRPr lang="ru-RU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500188" y="1524000"/>
          <a:ext cx="749141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ЕГЭ (базовый</a:t>
                      </a:r>
                    </a:p>
                    <a:p>
                      <a:r>
                        <a:rPr lang="ru-RU" dirty="0" smtClean="0"/>
                        <a:t>Уровень)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2999515"/>
              </p:ext>
            </p:extLst>
          </p:nvPr>
        </p:nvGraphicFramePr>
        <p:xfrm>
          <a:off x="1" y="906637"/>
          <a:ext cx="9036493" cy="624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4376"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 преодолели минимальный порог</a:t>
                      </a:r>
                      <a:endParaRPr lang="en-US" sz="1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 набрали 8 б.)</a:t>
                      </a:r>
                      <a:r>
                        <a:rPr lang="ru-RU" sz="1400" b="0" i="1" dirty="0" smtClean="0">
                          <a:solidFill>
                            <a:srgbClr val="62602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i="1" dirty="0">
                        <a:solidFill>
                          <a:srgbClr val="62602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балл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(по пятибалльной шкале)</a:t>
                      </a:r>
                      <a:endParaRPr lang="ru-RU" sz="14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Качество ЗУН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ru-RU" sz="1400" b="1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626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чел</a:t>
                      </a:r>
                      <a:r>
                        <a:rPr lang="en-US" sz="1800" b="1" dirty="0" smtClean="0">
                          <a:solidFill>
                            <a:srgbClr val="626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endParaRPr lang="ru-RU" sz="1800" b="1" dirty="0" smtClean="0">
                        <a:solidFill>
                          <a:srgbClr val="62602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62602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1439" marR="91439" marT="45718" marB="45718"/>
                </a:tc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28" marR="91428" marT="45717" marB="4571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69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Мониторинг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региону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4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марта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2092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18,7%</a:t>
                      </a:r>
                      <a:r>
                        <a:rPr lang="ru-RU" sz="2000" b="1" dirty="0" smtClean="0">
                          <a:solidFill>
                            <a:srgbClr val="9933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низкий балл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Меленковском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районе – 2,6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высокий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Гороховецком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Ковровском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3891F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районах</a:t>
                      </a:r>
                      <a:endParaRPr lang="ru-RU" sz="2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31,5%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региону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691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5,58%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низкий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Ковровском районе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высокий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3,5 </a:t>
                      </a:r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Владимир, Ковров и в </a:t>
                      </a:r>
                      <a:r>
                        <a:rPr lang="ru-RU" sz="1600" b="0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Судогодском</a:t>
                      </a:r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районе</a:t>
                      </a:r>
                      <a:endParaRPr lang="ru-RU" sz="24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33,65%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региону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3,36%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низкий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3,3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Гороховецком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Камешковском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Муромском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Самый высокий балл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4,0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Кадетский корпус и НОО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50,35%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637"/>
            <a:ext cx="1979712" cy="10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/>
              </a:rPr>
              <a:t>Результаты </a:t>
            </a:r>
            <a:r>
              <a:rPr lang="ru-RU" sz="3200" b="1" dirty="0" smtClean="0">
                <a:effectLst/>
              </a:rPr>
              <a:t>мониторинга и  ОГЭ </a:t>
            </a:r>
            <a:r>
              <a:rPr lang="ru-RU" sz="3200" b="1" dirty="0">
                <a:effectLst/>
              </a:rPr>
              <a:t>2021 г. показали: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затруднения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обучающихся в чтении и понимании текста (0,5 страницы), в выявлении информации,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необходимой для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выполнения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задания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1 -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неготовность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спланировать и осуществить несколько действий в решении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задания;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неумение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ориентироваться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практикоориентированных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контекстах;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низкий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уровень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функциональной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математической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грамотности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3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подготовке к ОГЭ, 9 класс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организовать индивидуальную работу с обучающимися, получившими неудовлетворительную отметку за диагностическую работу, отработав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Задания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 которыми обучающиеся лучше всех справляются;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усилить работу по повторению материала курса геометрии 7-9 классов;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выделить «проблемные» темы в каждом конкретном классе и работать над ликвидацией пробелов в знаниях и умениях учащихся по этим темам;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включать в тематические контрольные и самостоятельные работы задания в тестовой форме с кратким и развернутым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ответом в формате ОГЭ;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проводить целенаправленную работу по формированию вычислительных навыков.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Результаты по математике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(профильный уровень), 11 класс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500188" y="1524000"/>
          <a:ext cx="749141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ЕГЭ (базовый</a:t>
                      </a:r>
                    </a:p>
                    <a:p>
                      <a:r>
                        <a:rPr lang="ru-RU" dirty="0" smtClean="0"/>
                        <a:t>Уровень)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4205823"/>
              </p:ext>
            </p:extLst>
          </p:nvPr>
        </p:nvGraphicFramePr>
        <p:xfrm>
          <a:off x="186368" y="1188516"/>
          <a:ext cx="8821114" cy="51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3642"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Не преодолели минимальный порог 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Мин. балл 27  (тест. балл)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(первичный балл – 6)</a:t>
                      </a: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балл </a:t>
                      </a:r>
                    </a:p>
                    <a:p>
                      <a:pPr algn="ctr"/>
                      <a:endParaRPr lang="ru-RU" sz="1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(по</a:t>
                      </a:r>
                      <a:r>
                        <a:rPr lang="ru-RU" sz="18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стобалльной</a:t>
                      </a:r>
                      <a:r>
                        <a:rPr lang="ru-RU" sz="18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шкале)</a:t>
                      </a:r>
                      <a:endParaRPr lang="ru-RU" sz="18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не  набрали мин. балл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Мониторинг </a:t>
                      </a: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региону </a:t>
                      </a:r>
                      <a:r>
                        <a:rPr lang="ru-RU" sz="2000" b="1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  11</a:t>
                      </a:r>
                      <a:r>
                        <a:rPr lang="ru-RU" sz="1600" b="1" i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марта</a:t>
                      </a:r>
                      <a:r>
                        <a:rPr lang="ru-RU" sz="16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2021 г.</a:t>
                      </a:r>
                      <a:r>
                        <a:rPr lang="ru-RU" sz="16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24" marR="91424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8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Экзамен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региону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г.</a:t>
                      </a: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6,23%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РФ – 55,1</a:t>
                      </a:r>
                    </a:p>
                  </a:txBody>
                  <a:tcPr marL="91427" marR="91427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869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Экзамен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 региону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2020 г.</a:t>
                      </a:r>
                      <a:endParaRPr lang="ru-RU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4" marR="91424" marT="45737" marB="4573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 . – 3,79%</a:t>
                      </a:r>
                    </a:p>
                  </a:txBody>
                  <a:tcPr marL="91427" marR="91427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г. – 55,09</a:t>
                      </a:r>
                    </a:p>
                  </a:txBody>
                  <a:tcPr marL="91427" marR="91427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8843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12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участников с разными уровнями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подготовки ЕГЭ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математике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г. заканчивают 11 класс обучающиеся, не сдававшие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ОГЭ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673861"/>
              </p:ext>
            </p:extLst>
          </p:nvPr>
        </p:nvGraphicFramePr>
        <p:xfrm>
          <a:off x="287016" y="1087755"/>
          <a:ext cx="8856984" cy="578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 минимального уровня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первого базового уровня подготовки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второго базового уровня подготовки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повышенного уровня подготовки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высокого уровня подготовки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419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Выполняют </a:t>
                      </a:r>
                    </a:p>
                    <a:p>
                      <a:r>
                        <a:rPr lang="ru-RU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5</a:t>
                      </a:r>
                      <a:r>
                        <a:rPr lang="ru-RU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заданий </a:t>
                      </a:r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(соответствует 23 тестовым баллам). Выпускники не обладают математическими умениями на базовом, бытовом и общественно значимом уровне</a:t>
                      </a:r>
                      <a:r>
                        <a:rPr lang="ru-RU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Выполняют  </a:t>
                      </a:r>
                    </a:p>
                    <a:p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6 -10 заданий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(27 -50 тестовых баллов).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Освоили курс математики на базовом уровне, но не имеют достаточной подготовки для продолжения образования по техническим специальностям. 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Получают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11–13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баллов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(56 -68 тестовых баллов). Успешно освоили базовый курс математики и могут быть зачислены на технические специальности большинства вузов. 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Получают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баллов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(70  - 86 тестовых баллов). Освоили курс математики и имеют достаточный уровень математической подготовки для продолжения образования по большинству специальностей, требующих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сформированности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математической компетентности.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Получают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23 -31 </a:t>
                      </a:r>
                      <a:r>
                        <a:rPr lang="ru-RU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</a:t>
                      </a: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балла 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(88 -100 тестовых баллов). Освоили курс математики и имеют достаточный уровень математической подготовки для продолжения образования с самыми высокими требованиями к математической компетентности.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4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индивидуальной подготовки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30" y="1340768"/>
            <a:ext cx="8496944" cy="478539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1. Определить свой уровень подготовки</a:t>
            </a:r>
          </a:p>
          <a:p>
            <a:pPr marL="285750" lvl="0" indent="-285750" algn="just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Calibri"/>
              </a:rPr>
              <a:t>Решить три-пять разных вариантов, соответствующих демонстрационному варианту </a:t>
            </a:r>
            <a:r>
              <a:rPr lang="ru-RU" sz="2000" dirty="0" smtClean="0">
                <a:solidFill>
                  <a:srgbClr val="002060"/>
                </a:solidFill>
                <a:latin typeface="Calibri"/>
              </a:rPr>
              <a:t>ЕГЭ  2022 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г</a:t>
            </a:r>
            <a:r>
              <a:rPr lang="ru-RU" sz="2000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://fipi.ru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из 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сборников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заданий, прошедшие научно-методическую оценку в ФГБНУ «ФИПИ», бесплатные </a:t>
            </a:r>
            <a:r>
              <a:rPr lang="ru-RU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Calibri"/>
              </a:rPr>
              <a:t>Результаты 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занести в </a:t>
            </a:r>
            <a:r>
              <a:rPr lang="ru-RU" sz="2000" b="1" dirty="0">
                <a:solidFill>
                  <a:srgbClr val="002060"/>
                </a:solidFill>
                <a:latin typeface="Calibri"/>
              </a:rPr>
              <a:t>лист достижений 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– таблицу, в которой столбик – вариант (номер варианта, работы), строчки – номера заданий, например, обозначая правильные ответы знаком «+», а неправильные – знаком «–».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8299"/>
            <a:ext cx="8640960" cy="24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600" dirty="0">
                <a:solidFill>
                  <a:srgbClr val="2F58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индивидуальной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7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Сформулиров</a:t>
            </a:r>
            <a:r>
              <a:rPr lang="ru-RU" sz="2200" b="1" dirty="0" smtClean="0">
                <a:solidFill>
                  <a:srgbClr val="E4E9E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ать </a:t>
            </a:r>
            <a:r>
              <a:rPr lang="ru-RU" sz="2200" b="1" dirty="0">
                <a:solidFill>
                  <a:srgbClr val="E4E9E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сдачи экзамена </a:t>
            </a:r>
            <a:r>
              <a:rPr lang="ru-RU" sz="2200" b="1" dirty="0" smtClean="0">
                <a:solidFill>
                  <a:srgbClr val="E4E9E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ЕГЭ</a:t>
            </a:r>
            <a:endParaRPr lang="ru-RU" sz="2200" b="1" dirty="0">
              <a:solidFill>
                <a:srgbClr val="E4E9EF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в вуз, который не предъявляет высоких требований к уровню математической подготовки абитуриентов, может хватить и 60 баллов,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решить все задания с кратким ответом. </a:t>
            </a:r>
            <a:endParaRPr lang="ru-RU" sz="2000" u="sn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в вуз, который не предъявляет высоких требований к уровню математической подготовки абитуриентов, но требует набрать более 60 баллов,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всех заданий с кратким ответом, нужно уверенно решать два-три задания с развёрнутым ответом</a:t>
            </a:r>
            <a:r>
              <a:rPr lang="ru-RU" sz="20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поступления в вуз с большим конкурсом, который предъявляет высокие требования к уровню математической подготовки абитуриентов, следует подготовиться к успешному </a:t>
            </a:r>
            <a:r>
              <a:rPr lang="ru-RU" sz="20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выполнению почти всех заданий экзаменационной работы. </a:t>
            </a:r>
            <a:endParaRPr lang="ru-RU" sz="2000" u="sng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экзаменационной работы соответствует этим разным целям сдачи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4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93833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img_user_file_5b398eabb8ed0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36496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1900" b="1" dirty="0">
                <a:solidFill>
                  <a:srgbClr val="E4E9EF">
                    <a:lumMod val="25000"/>
                  </a:srgb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900" b="1" dirty="0">
                <a:solidFill>
                  <a:srgbClr val="E4E9EF">
                    <a:lumMod val="25000"/>
                  </a:srgb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Выстроить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стратегию подготовки к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экзамену</a:t>
            </a:r>
          </a:p>
          <a:p>
            <a:pPr marL="0" indent="0"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Оптимальная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подготовки к экзамену –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тематическая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Тренировочные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следует решать не более двух раз в неделю, отдельно решая задания по темам, которые усвоены плохо.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решении каждого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кратким ответом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все этапы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внимательно прочитать условие, выделить в тексте ключевые моменты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выполнить вычисления (рассуждения), обычно нужно сделать 1–2 шага;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зафиксировать полученный ответ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проверить правильность ответа, решив обратную задачу, или подставив корни в уравнение, или оценив полученный ответ оценкой (прикидкой) ожидаемого результата, а при решении задачи можно проверить реалистичность полученного ответа;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прочитать ещё раз вопрос в задании и убедиться, что ответ получен именно на него;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записать ответ в бланк ответов № 1.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3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индивидуальной подготовки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2F58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2F58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2F58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2F58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2F58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</a:t>
            </a:r>
            <a:r>
              <a:rPr lang="ru-RU" sz="3600" dirty="0">
                <a:solidFill>
                  <a:srgbClr val="2F58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индивидуальной подготовки</a:t>
            </a:r>
            <a:r>
              <a:rPr lang="ru-RU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41"/>
            <a:ext cx="8229600" cy="507342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4. Выстроить график подготовки к экзамену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математикой нужно постоянно,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желательно каждый день,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чередуя повторение тем с решением полных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вариантов.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Трудным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темам надо уделить больше времени – обратиться к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учебнику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видеоурокам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пособиям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занятии нужно решать как задания по алгебре, так и задания по геометрии.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накапливать опыт решения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kern="1200" dirty="0">
                <a:solidFill>
                  <a:srgbClr val="9C5252">
                    <a:lumMod val="75000"/>
                  </a:srgbClr>
                </a:solidFill>
                <a:latin typeface="Arial Black" pitchFamily="34" charset="0"/>
                <a:ea typeface="Times New Roman"/>
                <a:cs typeface="Arial" pitchFamily="34" charset="0"/>
              </a:rPr>
              <a:t>ПРОБЛЕМЫ</a:t>
            </a:r>
            <a:r>
              <a:rPr lang="en-US" sz="3200" b="1" kern="12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3200" b="1" kern="12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88" y="1341438"/>
            <a:ext cx="7491412" cy="5040312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/>
              <a:t>Недостаточно организовано тренингов </a:t>
            </a:r>
            <a:r>
              <a:rPr lang="ru-RU" sz="2000" dirty="0"/>
              <a:t>по подготовке к </a:t>
            </a:r>
            <a:r>
              <a:rPr lang="ru-RU" sz="2000" dirty="0" smtClean="0"/>
              <a:t>ГИА по математике в формате ОГЭ, ЕГЭ (допускаются неточности  во внесении ответов в бланк ответов №1)</a:t>
            </a:r>
          </a:p>
          <a:p>
            <a:pPr marL="0" lvl="0" indent="0" algn="just">
              <a:buClr>
                <a:srgbClr val="999933"/>
              </a:buClr>
              <a:buNone/>
            </a:pPr>
            <a:r>
              <a:rPr lang="ru-RU" sz="1400" dirty="0" smtClean="0">
                <a:solidFill>
                  <a:srgbClr val="333300"/>
                </a:solidFill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333300"/>
                </a:solidFill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333300"/>
                </a:solidFill>
                <a:cs typeface="Times New Roman" pitchFamily="18" charset="0"/>
              </a:rPr>
              <a:t>сайте </a:t>
            </a:r>
            <a:r>
              <a:rPr lang="ru-RU" sz="2400" dirty="0" err="1">
                <a:solidFill>
                  <a:srgbClr val="333300"/>
                </a:solidFill>
                <a:cs typeface="Times New Roman" pitchFamily="18" charset="0"/>
              </a:rPr>
              <a:t>СтатГрад</a:t>
            </a:r>
            <a:r>
              <a:rPr lang="ru-RU" sz="2400" dirty="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33300"/>
                </a:solidFill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00FF"/>
                </a:solidFill>
                <a:cs typeface="Times New Roman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cs typeface="Times New Roman" pitchFamily="18" charset="0"/>
                <a:hlinkClick r:id="rId2"/>
              </a:rPr>
              <a:t>://statgrad.org</a:t>
            </a:r>
            <a:r>
              <a:rPr lang="ru-RU" sz="2400" u="sng" dirty="0" smtClean="0">
                <a:solidFill>
                  <a:srgbClr val="0000FF"/>
                </a:solidFill>
                <a:cs typeface="Times New Roman" pitchFamily="18" charset="0"/>
                <a:hlinkClick r:id="rId2"/>
              </a:rPr>
              <a:t>/</a:t>
            </a:r>
            <a:endParaRPr lang="ru-RU" sz="2400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0" lvl="0" indent="0" algn="just">
              <a:buClr>
                <a:srgbClr val="999933"/>
              </a:buClr>
              <a:buNone/>
            </a:pPr>
            <a:endParaRPr lang="ru-RU" sz="2000" dirty="0" smtClean="0"/>
          </a:p>
          <a:p>
            <a:pPr algn="just">
              <a:defRPr/>
            </a:pPr>
            <a:r>
              <a:rPr lang="ru-RU" sz="2000" dirty="0" smtClean="0"/>
              <a:t>Качество проверки диагностических работ  учителями математики (по результатам Мониторинга)</a:t>
            </a:r>
          </a:p>
          <a:p>
            <a:pPr algn="just"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141721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040160"/>
          </a:xfrm>
        </p:spPr>
        <p:txBody>
          <a:bodyPr/>
          <a:lstStyle/>
          <a:p>
            <a:pPr marL="342900" indent="-342900" algn="ctr">
              <a:spcBef>
                <a:spcPts val="1200"/>
              </a:spcBef>
            </a:pPr>
            <a:r>
              <a:rPr lang="ru-RU" sz="3200" b="1" kern="1200" dirty="0" smtClean="0">
                <a:solidFill>
                  <a:srgbClr val="9C5252">
                    <a:lumMod val="75000"/>
                  </a:srgbClr>
                </a:solidFill>
                <a:latin typeface="Arial Black" pitchFamily="34" charset="0"/>
                <a:ea typeface="Times New Roman"/>
                <a:cs typeface="Arial" pitchFamily="34" charset="0"/>
              </a:rPr>
              <a:t>ОБЩИЕ РЕКОМЕНДАЦИИ</a:t>
            </a:r>
            <a:endParaRPr lang="ru-RU" sz="3200" b="1" dirty="0" smtClean="0">
              <a:solidFill>
                <a:srgbClr val="4F81BD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732712" cy="5472608"/>
          </a:xfrm>
        </p:spPr>
        <p:txBody>
          <a:bodyPr/>
          <a:lstStyle/>
          <a:p>
            <a:pPr algn="just"/>
            <a:r>
              <a:rPr lang="ru-RU" sz="1400" dirty="0" smtClean="0">
                <a:cs typeface="Times New Roman" pitchFamily="18" charset="0"/>
              </a:rPr>
              <a:t>изучение  нормативных документов Министерства образования и науки РФ, методических писем и рекомендаций ФИПИ : </a:t>
            </a:r>
            <a:r>
              <a:rPr lang="ru-RU" sz="1600" i="1" u="sng" dirty="0" smtClean="0">
                <a:solidFill>
                  <a:srgbClr val="0000FF"/>
                </a:solidFill>
                <a:cs typeface="Times New Roman" pitchFamily="18" charset="0"/>
                <a:hlinkClick r:id="rId2"/>
              </a:rPr>
              <a:t>http://www.fipi.ru/</a:t>
            </a:r>
            <a:r>
              <a:rPr lang="ru-RU" sz="1600" i="1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включение в учебный план общеобразовательной организации факультативных курсов, стимулирующие интерес к предмету и развивающие математические способности, начиная с 5 класса, а на ступени начального образования из внеурочной деятельности выделить 1 час на решение нестандартных задач и задач повышенной сложности (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использовать результаты НИКО и ВПР);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организацию  текущего  и итогового контроля,  системы  выявления  и  ликвидации  пробелов  в  осваиваемых  математических  компетенциях,  начиная с 5 класса;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проведение для обучающихся 9 и 11 классов диагностических работ,  размещенных на сайте </a:t>
            </a:r>
            <a:r>
              <a:rPr lang="ru-RU" sz="1400" dirty="0" err="1" smtClean="0">
                <a:cs typeface="Times New Roman" pitchFamily="18" charset="0"/>
              </a:rPr>
              <a:t>СтатГрад</a:t>
            </a:r>
            <a:r>
              <a:rPr lang="ru-RU" sz="1400" dirty="0" smtClean="0">
                <a:cs typeface="Times New Roman" pitchFamily="18" charset="0"/>
              </a:rPr>
              <a:t>  (</a:t>
            </a:r>
            <a:r>
              <a:rPr lang="ru-RU" sz="1400" u="sng" dirty="0" smtClean="0">
                <a:solidFill>
                  <a:srgbClr val="0000FF"/>
                </a:solidFill>
                <a:cs typeface="Times New Roman" pitchFamily="18" charset="0"/>
                <a:hlinkClick r:id="rId3"/>
              </a:rPr>
              <a:t>https://statgrad.org/</a:t>
            </a:r>
            <a:r>
              <a:rPr lang="ru-RU" sz="1400" dirty="0" smtClean="0">
                <a:cs typeface="Times New Roman" pitchFamily="18" charset="0"/>
              </a:rPr>
              <a:t>);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системную  поддержку  углубленного математического образования в 8–11 классах;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увеличение количества часов на изучение математики из части учебного плана, самостоятельно формируемой участниками образовательных отношений и (или) предусмотреть включение в учебный план общеобразовательной организации </a:t>
            </a:r>
            <a:r>
              <a:rPr lang="ru-RU" sz="1400" b="0" dirty="0" smtClean="0">
                <a:cs typeface="Times New Roman" pitchFamily="18" charset="0"/>
              </a:rPr>
              <a:t>элективных курсов</a:t>
            </a:r>
            <a:r>
              <a:rPr lang="ru-RU" sz="1400" dirty="0" smtClean="0">
                <a:cs typeface="Times New Roman" pitchFamily="18" charset="0"/>
              </a:rPr>
              <a:t>, направленных на подготовку обучающихся к сдаче ГИА в  9 и 11 классах;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Формирование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функциональной грамотности </a:t>
            </a:r>
            <a:r>
              <a:rPr lang="ru-RU" sz="1400" dirty="0" smtClean="0">
                <a:cs typeface="Times New Roman" pitchFamily="18" charset="0"/>
              </a:rPr>
              <a:t>школьников (в том числе математической)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876075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269" y="197121"/>
            <a:ext cx="7213663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0" u="sng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Математическая</a:t>
            </a:r>
            <a:r>
              <a:rPr sz="2100" u="sng" spc="14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100" u="sng" spc="-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грамотность.</a:t>
            </a:r>
            <a:r>
              <a:rPr sz="2100" u="sng" spc="12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100" u="sng" spc="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Полезные</a:t>
            </a:r>
            <a:r>
              <a:rPr sz="2100" u="sng" spc="-10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100" u="sng" spc="5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материалы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7933" y="589787"/>
            <a:ext cx="535781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" y="402336"/>
            <a:ext cx="363855" cy="27940"/>
          </a:xfrm>
          <a:custGeom>
            <a:avLst/>
            <a:gdLst/>
            <a:ahLst/>
            <a:cxnLst/>
            <a:rect l="l" t="t" r="r" b="b"/>
            <a:pathLst>
              <a:path w="485140" h="27940">
                <a:moveTo>
                  <a:pt x="483349" y="0"/>
                </a:moveTo>
                <a:lnTo>
                  <a:pt x="0" y="0"/>
                </a:lnTo>
                <a:lnTo>
                  <a:pt x="0" y="27431"/>
                </a:lnTo>
                <a:lnTo>
                  <a:pt x="484631" y="27431"/>
                </a:lnTo>
                <a:lnTo>
                  <a:pt x="483349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810" y="402336"/>
            <a:ext cx="361474" cy="27940"/>
          </a:xfrm>
          <a:custGeom>
            <a:avLst/>
            <a:gdLst/>
            <a:ahLst/>
            <a:cxnLst/>
            <a:rect l="l" t="t" r="r" b="b"/>
            <a:pathLst>
              <a:path w="481965" h="27940">
                <a:moveTo>
                  <a:pt x="481583" y="0"/>
                </a:moveTo>
                <a:lnTo>
                  <a:pt x="2870" y="0"/>
                </a:lnTo>
                <a:lnTo>
                  <a:pt x="0" y="27431"/>
                </a:lnTo>
                <a:lnTo>
                  <a:pt x="481583" y="27431"/>
                </a:lnTo>
                <a:lnTo>
                  <a:pt x="481583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594" y="499872"/>
            <a:ext cx="951071" cy="134620"/>
            <a:chOff x="240791" y="499872"/>
            <a:chExt cx="1268095" cy="1346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499872"/>
              <a:ext cx="204215" cy="103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0584" cy="106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136" y="499872"/>
              <a:ext cx="79248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499872"/>
              <a:ext cx="347472" cy="134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9575" y="499872"/>
              <a:ext cx="329184" cy="10363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80644" y="195071"/>
            <a:ext cx="150971" cy="256540"/>
          </a:xfrm>
          <a:custGeom>
            <a:avLst/>
            <a:gdLst/>
            <a:ahLst/>
            <a:cxnLst/>
            <a:rect l="l" t="t" r="r" b="b"/>
            <a:pathLst>
              <a:path w="201294" h="256540">
                <a:moveTo>
                  <a:pt x="101219" y="0"/>
                </a:moveTo>
                <a:lnTo>
                  <a:pt x="0" y="28067"/>
                </a:lnTo>
                <a:lnTo>
                  <a:pt x="13411" y="220979"/>
                </a:lnTo>
                <a:lnTo>
                  <a:pt x="51092" y="236474"/>
                </a:lnTo>
                <a:lnTo>
                  <a:pt x="101219" y="256031"/>
                </a:lnTo>
                <a:lnTo>
                  <a:pt x="132145" y="243458"/>
                </a:lnTo>
                <a:lnTo>
                  <a:pt x="101219" y="243458"/>
                </a:lnTo>
                <a:lnTo>
                  <a:pt x="51092" y="223647"/>
                </a:lnTo>
                <a:lnTo>
                  <a:pt x="24269" y="212725"/>
                </a:lnTo>
                <a:lnTo>
                  <a:pt x="17564" y="127380"/>
                </a:lnTo>
                <a:lnTo>
                  <a:pt x="37140" y="127380"/>
                </a:lnTo>
                <a:lnTo>
                  <a:pt x="51092" y="103504"/>
                </a:lnTo>
                <a:lnTo>
                  <a:pt x="61950" y="85344"/>
                </a:lnTo>
                <a:lnTo>
                  <a:pt x="33528" y="85344"/>
                </a:lnTo>
                <a:lnTo>
                  <a:pt x="33528" y="61468"/>
                </a:lnTo>
                <a:lnTo>
                  <a:pt x="32245" y="30733"/>
                </a:lnTo>
                <a:lnTo>
                  <a:pt x="51092" y="25146"/>
                </a:lnTo>
                <a:lnTo>
                  <a:pt x="71526" y="19557"/>
                </a:lnTo>
                <a:lnTo>
                  <a:pt x="101219" y="19557"/>
                </a:lnTo>
                <a:lnTo>
                  <a:pt x="101219" y="11302"/>
                </a:lnTo>
                <a:lnTo>
                  <a:pt x="141469" y="11302"/>
                </a:lnTo>
                <a:lnTo>
                  <a:pt x="101219" y="0"/>
                </a:lnTo>
                <a:close/>
              </a:path>
              <a:path w="201294" h="256540">
                <a:moveTo>
                  <a:pt x="130924" y="46354"/>
                </a:moveTo>
                <a:lnTo>
                  <a:pt x="129641" y="131318"/>
                </a:lnTo>
                <a:lnTo>
                  <a:pt x="101219" y="132969"/>
                </a:lnTo>
                <a:lnTo>
                  <a:pt x="101219" y="243458"/>
                </a:lnTo>
                <a:lnTo>
                  <a:pt x="132145" y="243458"/>
                </a:lnTo>
                <a:lnTo>
                  <a:pt x="187439" y="220979"/>
                </a:lnTo>
                <a:lnTo>
                  <a:pt x="194009" y="128650"/>
                </a:lnTo>
                <a:lnTo>
                  <a:pt x="157746" y="128650"/>
                </a:lnTo>
                <a:lnTo>
                  <a:pt x="161886" y="51561"/>
                </a:lnTo>
                <a:lnTo>
                  <a:pt x="130924" y="46354"/>
                </a:lnTo>
                <a:close/>
              </a:path>
              <a:path w="201294" h="256540">
                <a:moveTo>
                  <a:pt x="101219" y="67182"/>
                </a:moveTo>
                <a:lnTo>
                  <a:pt x="72809" y="67182"/>
                </a:lnTo>
                <a:lnTo>
                  <a:pt x="71526" y="90931"/>
                </a:lnTo>
                <a:lnTo>
                  <a:pt x="72809" y="131318"/>
                </a:lnTo>
                <a:lnTo>
                  <a:pt x="101219" y="132969"/>
                </a:lnTo>
                <a:lnTo>
                  <a:pt x="101219" y="67182"/>
                </a:lnTo>
                <a:close/>
              </a:path>
              <a:path w="201294" h="256540">
                <a:moveTo>
                  <a:pt x="37140" y="127380"/>
                </a:moveTo>
                <a:lnTo>
                  <a:pt x="17564" y="127380"/>
                </a:lnTo>
                <a:lnTo>
                  <a:pt x="36398" y="128650"/>
                </a:lnTo>
                <a:lnTo>
                  <a:pt x="37140" y="127380"/>
                </a:lnTo>
                <a:close/>
              </a:path>
              <a:path w="201294" h="256540">
                <a:moveTo>
                  <a:pt x="141469" y="11302"/>
                </a:moveTo>
                <a:lnTo>
                  <a:pt x="101219" y="11302"/>
                </a:lnTo>
                <a:lnTo>
                  <a:pt x="190309" y="36449"/>
                </a:lnTo>
                <a:lnTo>
                  <a:pt x="183603" y="127380"/>
                </a:lnTo>
                <a:lnTo>
                  <a:pt x="157746" y="128650"/>
                </a:lnTo>
                <a:lnTo>
                  <a:pt x="194009" y="128650"/>
                </a:lnTo>
                <a:lnTo>
                  <a:pt x="201167" y="28067"/>
                </a:lnTo>
                <a:lnTo>
                  <a:pt x="141469" y="11302"/>
                </a:lnTo>
                <a:close/>
              </a:path>
              <a:path w="201294" h="256540">
                <a:moveTo>
                  <a:pt x="101219" y="19557"/>
                </a:moveTo>
                <a:lnTo>
                  <a:pt x="71526" y="19557"/>
                </a:lnTo>
                <a:lnTo>
                  <a:pt x="51092" y="53212"/>
                </a:lnTo>
                <a:lnTo>
                  <a:pt x="33528" y="85344"/>
                </a:lnTo>
                <a:lnTo>
                  <a:pt x="61950" y="85344"/>
                </a:lnTo>
                <a:lnTo>
                  <a:pt x="72809" y="67182"/>
                </a:lnTo>
                <a:lnTo>
                  <a:pt x="101219" y="67182"/>
                </a:lnTo>
                <a:lnTo>
                  <a:pt x="101219" y="1955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15592" y="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265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68144" y="1112615"/>
            <a:ext cx="2281351" cy="3215640"/>
            <a:chOff x="7531276" y="668764"/>
            <a:chExt cx="2541905" cy="3215640"/>
          </a:xfrm>
        </p:grpSpPr>
        <p:pic>
          <p:nvPicPr>
            <p:cNvPr id="17" name="object 17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1276" y="668764"/>
              <a:ext cx="2541601" cy="3215421"/>
            </a:xfrm>
            <a:prstGeom prst="rect">
              <a:avLst/>
            </a:prstGeom>
          </p:spPr>
        </p:pic>
        <p:pic>
          <p:nvPicPr>
            <p:cNvPr id="18" name="object 18">
              <a:hlinkClick r:id="rId9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3528" y="829055"/>
              <a:ext cx="2045207" cy="2718816"/>
            </a:xfrm>
            <a:prstGeom prst="rect">
              <a:avLst/>
            </a:prstGeom>
          </p:spPr>
        </p:pic>
        <p:pic>
          <p:nvPicPr>
            <p:cNvPr id="19" name="object 19">
              <a:hlinkClick r:id="rId9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7680" y="3398519"/>
              <a:ext cx="432816" cy="441959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34755" y="4496876"/>
            <a:ext cx="1167231" cy="123638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219087" y="1077432"/>
            <a:ext cx="4339894" cy="5740321"/>
            <a:chOff x="2175404" y="649224"/>
            <a:chExt cx="5236570" cy="6168492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56615" y="687031"/>
              <a:ext cx="2523966" cy="31758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7063" y="847344"/>
              <a:ext cx="2026919" cy="2679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57927" y="649224"/>
              <a:ext cx="2599308" cy="32514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6048" y="847344"/>
              <a:ext cx="2026920" cy="26791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75404" y="3102992"/>
              <a:ext cx="2650997" cy="33155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62200" y="3700271"/>
              <a:ext cx="2078736" cy="2743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60976" y="3502127"/>
              <a:ext cx="2650998" cy="33155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59095" y="3700271"/>
              <a:ext cx="2078736" cy="27432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4031" y="6553301"/>
            <a:ext cx="177736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z="1000" spc="5" dirty="0">
                <a:solidFill>
                  <a:srgbClr val="A6A6A6"/>
                </a:solidFill>
                <a:cs typeface="Calibri"/>
              </a:rPr>
              <a:t>©</a:t>
            </a:r>
            <a:r>
              <a:rPr sz="1000" spc="-15" dirty="0">
                <a:solidFill>
                  <a:srgbClr val="A6A6A6"/>
                </a:solidFill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А</a:t>
            </a:r>
            <a:r>
              <a:rPr sz="1000" spc="5" dirty="0">
                <a:solidFill>
                  <a:srgbClr val="A6A6A6"/>
                </a:solidFill>
                <a:cs typeface="Calibri"/>
              </a:rPr>
              <a:t>О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 </a:t>
            </a:r>
            <a:r>
              <a:rPr sz="1000" spc="10" dirty="0">
                <a:solidFill>
                  <a:srgbClr val="A6A6A6"/>
                </a:solidFill>
                <a:cs typeface="Calibri"/>
              </a:rPr>
              <a:t>«</a:t>
            </a:r>
            <a:r>
              <a:rPr sz="1000" spc="5" dirty="0">
                <a:solidFill>
                  <a:srgbClr val="A6A6A6"/>
                </a:solidFill>
                <a:cs typeface="Calibri"/>
              </a:rPr>
              <a:t>Из</a:t>
            </a:r>
            <a:r>
              <a:rPr sz="1000" spc="-15" dirty="0">
                <a:solidFill>
                  <a:srgbClr val="A6A6A6"/>
                </a:solidFill>
                <a:cs typeface="Calibri"/>
              </a:rPr>
              <a:t>д</a:t>
            </a:r>
            <a:r>
              <a:rPr sz="1000" dirty="0">
                <a:solidFill>
                  <a:srgbClr val="A6A6A6"/>
                </a:solidFill>
                <a:cs typeface="Calibri"/>
              </a:rPr>
              <a:t>а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т</a:t>
            </a:r>
            <a:r>
              <a:rPr sz="1000" dirty="0">
                <a:solidFill>
                  <a:srgbClr val="A6A6A6"/>
                </a:solidFill>
                <a:cs typeface="Calibri"/>
              </a:rPr>
              <a:t>е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л</a:t>
            </a:r>
            <a:r>
              <a:rPr sz="1000" spc="5" dirty="0">
                <a:solidFill>
                  <a:srgbClr val="A6A6A6"/>
                </a:solidFill>
                <a:cs typeface="Calibri"/>
              </a:rPr>
              <a:t>ьс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т</a:t>
            </a:r>
            <a:r>
              <a:rPr sz="1000" dirty="0">
                <a:solidFill>
                  <a:srgbClr val="A6A6A6"/>
                </a:solidFill>
                <a:cs typeface="Calibri"/>
              </a:rPr>
              <a:t>во</a:t>
            </a:r>
            <a:r>
              <a:rPr sz="1000" spc="-45" dirty="0">
                <a:solidFill>
                  <a:srgbClr val="A6A6A6"/>
                </a:solidFill>
                <a:cs typeface="Calibri"/>
              </a:rPr>
              <a:t> </a:t>
            </a:r>
            <a:r>
              <a:rPr sz="1000" spc="10" dirty="0">
                <a:solidFill>
                  <a:srgbClr val="A6A6A6"/>
                </a:solidFill>
                <a:cs typeface="Calibri"/>
              </a:rPr>
              <a:t>«</a:t>
            </a:r>
            <a:r>
              <a:rPr sz="1000" spc="5" dirty="0">
                <a:solidFill>
                  <a:srgbClr val="A6A6A6"/>
                </a:solidFill>
                <a:cs typeface="Calibri"/>
              </a:rPr>
              <a:t>П</a:t>
            </a:r>
            <a:r>
              <a:rPr sz="1000" spc="-5" dirty="0">
                <a:solidFill>
                  <a:srgbClr val="A6A6A6"/>
                </a:solidFill>
                <a:cs typeface="Calibri"/>
              </a:rPr>
              <a:t>ро</a:t>
            </a:r>
            <a:r>
              <a:rPr sz="1000" spc="5" dirty="0">
                <a:solidFill>
                  <a:srgbClr val="A6A6A6"/>
                </a:solidFill>
                <a:cs typeface="Calibri"/>
              </a:rPr>
              <a:t>с</a:t>
            </a:r>
            <a:r>
              <a:rPr sz="1000" dirty="0">
                <a:solidFill>
                  <a:srgbClr val="A6A6A6"/>
                </a:solidFill>
                <a:cs typeface="Calibri"/>
              </a:rPr>
              <a:t>ве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щ</a:t>
            </a:r>
            <a:r>
              <a:rPr sz="1000" dirty="0">
                <a:solidFill>
                  <a:srgbClr val="A6A6A6"/>
                </a:solidFill>
                <a:cs typeface="Calibri"/>
              </a:rPr>
              <a:t>е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н</a:t>
            </a:r>
            <a:r>
              <a:rPr sz="1000" spc="5" dirty="0">
                <a:solidFill>
                  <a:srgbClr val="A6A6A6"/>
                </a:solidFill>
                <a:cs typeface="Calibri"/>
              </a:rPr>
              <a:t>и</a:t>
            </a:r>
            <a:r>
              <a:rPr sz="1000" dirty="0">
                <a:solidFill>
                  <a:srgbClr val="A6A6A6"/>
                </a:solidFill>
                <a:cs typeface="Calibri"/>
              </a:rPr>
              <a:t>е</a:t>
            </a:r>
            <a:r>
              <a:rPr sz="1000" spc="10" dirty="0">
                <a:solidFill>
                  <a:srgbClr val="A6A6A6"/>
                </a:solidFill>
                <a:cs typeface="Calibri"/>
              </a:rPr>
              <a:t>»</a:t>
            </a:r>
            <a:r>
              <a:rPr sz="1000" dirty="0">
                <a:solidFill>
                  <a:srgbClr val="A6A6A6"/>
                </a:solidFill>
                <a:cs typeface="Calibri"/>
              </a:rPr>
              <a:t>,</a:t>
            </a:r>
            <a:r>
              <a:rPr sz="1000" spc="-70" dirty="0">
                <a:solidFill>
                  <a:srgbClr val="A6A6A6"/>
                </a:solidFill>
                <a:cs typeface="Calibri"/>
              </a:rPr>
              <a:t> </a:t>
            </a:r>
            <a:r>
              <a:rPr sz="1000" spc="-10" dirty="0">
                <a:solidFill>
                  <a:srgbClr val="A6A6A6"/>
                </a:solidFill>
                <a:cs typeface="Calibri"/>
              </a:rPr>
              <a:t>202</a:t>
            </a:r>
            <a:r>
              <a:rPr sz="1000" dirty="0">
                <a:solidFill>
                  <a:srgbClr val="A6A6A6"/>
                </a:solidFill>
                <a:cs typeface="Calibri"/>
              </a:rPr>
              <a:t>1</a:t>
            </a:r>
            <a:endParaRPr sz="1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745985" y="560832"/>
            <a:ext cx="2397443" cy="3514725"/>
            <a:chOff x="8994647" y="560831"/>
            <a:chExt cx="3196590" cy="3514725"/>
          </a:xfrm>
        </p:grpSpPr>
        <p:sp>
          <p:nvSpPr>
            <p:cNvPr id="4" name="object 4"/>
            <p:cNvSpPr/>
            <p:nvPr/>
          </p:nvSpPr>
          <p:spPr>
            <a:xfrm>
              <a:off x="11477243" y="589787"/>
              <a:ext cx="714375" cy="0"/>
            </a:xfrm>
            <a:custGeom>
              <a:avLst/>
              <a:gdLst/>
              <a:ahLst/>
              <a:cxnLst/>
              <a:rect l="l" t="t" r="r" b="b"/>
              <a:pathLst>
                <a:path w="714375">
                  <a:moveTo>
                    <a:pt x="0" y="0"/>
                  </a:moveTo>
                  <a:lnTo>
                    <a:pt x="713866" y="0"/>
                  </a:lnTo>
                </a:path>
              </a:pathLst>
            </a:custGeom>
            <a:ln w="9144">
              <a:solidFill>
                <a:srgbClr val="2C2B8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4647" y="3648455"/>
              <a:ext cx="3057899" cy="4267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863" y="560831"/>
              <a:ext cx="2650998" cy="33122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6983" y="758952"/>
              <a:ext cx="2078735" cy="2740152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82880" y="402336"/>
            <a:ext cx="363855" cy="27940"/>
          </a:xfrm>
          <a:custGeom>
            <a:avLst/>
            <a:gdLst/>
            <a:ahLst/>
            <a:cxnLst/>
            <a:rect l="l" t="t" r="r" b="b"/>
            <a:pathLst>
              <a:path w="485140" h="27940">
                <a:moveTo>
                  <a:pt x="483349" y="0"/>
                </a:moveTo>
                <a:lnTo>
                  <a:pt x="0" y="0"/>
                </a:lnTo>
                <a:lnTo>
                  <a:pt x="0" y="27431"/>
                </a:lnTo>
                <a:lnTo>
                  <a:pt x="484631" y="27431"/>
                </a:lnTo>
                <a:lnTo>
                  <a:pt x="483349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5810" y="402336"/>
            <a:ext cx="361474" cy="27940"/>
          </a:xfrm>
          <a:custGeom>
            <a:avLst/>
            <a:gdLst/>
            <a:ahLst/>
            <a:cxnLst/>
            <a:rect l="l" t="t" r="r" b="b"/>
            <a:pathLst>
              <a:path w="481965" h="27940">
                <a:moveTo>
                  <a:pt x="481583" y="0"/>
                </a:moveTo>
                <a:lnTo>
                  <a:pt x="2870" y="0"/>
                </a:lnTo>
                <a:lnTo>
                  <a:pt x="0" y="27431"/>
                </a:lnTo>
                <a:lnTo>
                  <a:pt x="481583" y="27431"/>
                </a:lnTo>
                <a:lnTo>
                  <a:pt x="481583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0594" y="499872"/>
            <a:ext cx="951071" cy="134620"/>
            <a:chOff x="240791" y="499872"/>
            <a:chExt cx="1268095" cy="1346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499872"/>
              <a:ext cx="204215" cy="1036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3" y="499872"/>
              <a:ext cx="100584" cy="1066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1" y="499872"/>
              <a:ext cx="94487" cy="106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136" y="499872"/>
              <a:ext cx="79248" cy="103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0768" y="499872"/>
              <a:ext cx="347472" cy="134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9575" y="499872"/>
              <a:ext cx="329184" cy="10363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80644" y="195071"/>
            <a:ext cx="150971" cy="256540"/>
          </a:xfrm>
          <a:custGeom>
            <a:avLst/>
            <a:gdLst/>
            <a:ahLst/>
            <a:cxnLst/>
            <a:rect l="l" t="t" r="r" b="b"/>
            <a:pathLst>
              <a:path w="201294" h="256540">
                <a:moveTo>
                  <a:pt x="101219" y="0"/>
                </a:moveTo>
                <a:lnTo>
                  <a:pt x="0" y="28067"/>
                </a:lnTo>
                <a:lnTo>
                  <a:pt x="13411" y="220979"/>
                </a:lnTo>
                <a:lnTo>
                  <a:pt x="51092" y="236474"/>
                </a:lnTo>
                <a:lnTo>
                  <a:pt x="101219" y="256031"/>
                </a:lnTo>
                <a:lnTo>
                  <a:pt x="132145" y="243458"/>
                </a:lnTo>
                <a:lnTo>
                  <a:pt x="101219" y="243458"/>
                </a:lnTo>
                <a:lnTo>
                  <a:pt x="51092" y="223647"/>
                </a:lnTo>
                <a:lnTo>
                  <a:pt x="24269" y="212725"/>
                </a:lnTo>
                <a:lnTo>
                  <a:pt x="17564" y="127380"/>
                </a:lnTo>
                <a:lnTo>
                  <a:pt x="37140" y="127380"/>
                </a:lnTo>
                <a:lnTo>
                  <a:pt x="51092" y="103504"/>
                </a:lnTo>
                <a:lnTo>
                  <a:pt x="61950" y="85344"/>
                </a:lnTo>
                <a:lnTo>
                  <a:pt x="33528" y="85344"/>
                </a:lnTo>
                <a:lnTo>
                  <a:pt x="33528" y="61468"/>
                </a:lnTo>
                <a:lnTo>
                  <a:pt x="32245" y="30733"/>
                </a:lnTo>
                <a:lnTo>
                  <a:pt x="51092" y="25146"/>
                </a:lnTo>
                <a:lnTo>
                  <a:pt x="71526" y="19557"/>
                </a:lnTo>
                <a:lnTo>
                  <a:pt x="101219" y="19557"/>
                </a:lnTo>
                <a:lnTo>
                  <a:pt x="101219" y="11302"/>
                </a:lnTo>
                <a:lnTo>
                  <a:pt x="141469" y="11302"/>
                </a:lnTo>
                <a:lnTo>
                  <a:pt x="101219" y="0"/>
                </a:lnTo>
                <a:close/>
              </a:path>
              <a:path w="201294" h="256540">
                <a:moveTo>
                  <a:pt x="130924" y="46354"/>
                </a:moveTo>
                <a:lnTo>
                  <a:pt x="129641" y="131318"/>
                </a:lnTo>
                <a:lnTo>
                  <a:pt x="101219" y="132969"/>
                </a:lnTo>
                <a:lnTo>
                  <a:pt x="101219" y="243458"/>
                </a:lnTo>
                <a:lnTo>
                  <a:pt x="132145" y="243458"/>
                </a:lnTo>
                <a:lnTo>
                  <a:pt x="187439" y="220979"/>
                </a:lnTo>
                <a:lnTo>
                  <a:pt x="194009" y="128650"/>
                </a:lnTo>
                <a:lnTo>
                  <a:pt x="157746" y="128650"/>
                </a:lnTo>
                <a:lnTo>
                  <a:pt x="161886" y="51561"/>
                </a:lnTo>
                <a:lnTo>
                  <a:pt x="130924" y="46354"/>
                </a:lnTo>
                <a:close/>
              </a:path>
              <a:path w="201294" h="256540">
                <a:moveTo>
                  <a:pt x="101219" y="67182"/>
                </a:moveTo>
                <a:lnTo>
                  <a:pt x="72809" y="67182"/>
                </a:lnTo>
                <a:lnTo>
                  <a:pt x="71526" y="90931"/>
                </a:lnTo>
                <a:lnTo>
                  <a:pt x="72809" y="131318"/>
                </a:lnTo>
                <a:lnTo>
                  <a:pt x="101219" y="132969"/>
                </a:lnTo>
                <a:lnTo>
                  <a:pt x="101219" y="67182"/>
                </a:lnTo>
                <a:close/>
              </a:path>
              <a:path w="201294" h="256540">
                <a:moveTo>
                  <a:pt x="37140" y="127380"/>
                </a:moveTo>
                <a:lnTo>
                  <a:pt x="17564" y="127380"/>
                </a:lnTo>
                <a:lnTo>
                  <a:pt x="36398" y="128650"/>
                </a:lnTo>
                <a:lnTo>
                  <a:pt x="37140" y="127380"/>
                </a:lnTo>
                <a:close/>
              </a:path>
              <a:path w="201294" h="256540">
                <a:moveTo>
                  <a:pt x="141469" y="11302"/>
                </a:moveTo>
                <a:lnTo>
                  <a:pt x="101219" y="11302"/>
                </a:lnTo>
                <a:lnTo>
                  <a:pt x="190309" y="36449"/>
                </a:lnTo>
                <a:lnTo>
                  <a:pt x="183603" y="127380"/>
                </a:lnTo>
                <a:lnTo>
                  <a:pt x="157746" y="128650"/>
                </a:lnTo>
                <a:lnTo>
                  <a:pt x="194009" y="128650"/>
                </a:lnTo>
                <a:lnTo>
                  <a:pt x="201167" y="28067"/>
                </a:lnTo>
                <a:lnTo>
                  <a:pt x="141469" y="11302"/>
                </a:lnTo>
                <a:close/>
              </a:path>
              <a:path w="201294" h="256540">
                <a:moveTo>
                  <a:pt x="101219" y="19557"/>
                </a:moveTo>
                <a:lnTo>
                  <a:pt x="71526" y="19557"/>
                </a:lnTo>
                <a:lnTo>
                  <a:pt x="51092" y="53212"/>
                </a:lnTo>
                <a:lnTo>
                  <a:pt x="33528" y="85344"/>
                </a:lnTo>
                <a:lnTo>
                  <a:pt x="61950" y="85344"/>
                </a:lnTo>
                <a:lnTo>
                  <a:pt x="72809" y="67182"/>
                </a:lnTo>
                <a:lnTo>
                  <a:pt x="101219" y="67182"/>
                </a:lnTo>
                <a:lnTo>
                  <a:pt x="101219" y="1955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15592" y="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265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09521" y="51906"/>
            <a:ext cx="271557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000000"/>
                </a:solidFill>
              </a:rPr>
              <a:t>Работа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с </a:t>
            </a:r>
            <a:r>
              <a:rPr sz="2000" spc="-10" dirty="0">
                <a:solidFill>
                  <a:srgbClr val="000000"/>
                </a:solidFill>
              </a:rPr>
              <a:t>ситуацией</a:t>
            </a:r>
            <a:r>
              <a:rPr sz="2000" spc="3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(контекстом)</a:t>
            </a:r>
            <a:endParaRPr sz="2000"/>
          </a:p>
        </p:txBody>
      </p:sp>
      <p:grpSp>
        <p:nvGrpSpPr>
          <p:cNvPr id="20" name="object 20"/>
          <p:cNvGrpSpPr/>
          <p:nvPr/>
        </p:nvGrpSpPr>
        <p:grpSpPr>
          <a:xfrm>
            <a:off x="294893" y="2197607"/>
            <a:ext cx="2021205" cy="3663950"/>
            <a:chOff x="393191" y="2197607"/>
            <a:chExt cx="2694940" cy="366395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159" y="5404103"/>
              <a:ext cx="2569464" cy="457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191" y="2197607"/>
              <a:ext cx="2599309" cy="32484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1311" y="2395727"/>
              <a:ext cx="2026920" cy="267614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640330" y="1133855"/>
            <a:ext cx="4057174" cy="4053840"/>
            <a:chOff x="3520440" y="1133855"/>
            <a:chExt cx="5409565" cy="405384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0440" y="4785359"/>
              <a:ext cx="2724912" cy="4023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32632" y="1703831"/>
              <a:ext cx="2599309" cy="32484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0752" y="1901951"/>
              <a:ext cx="2026920" cy="26761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6896" y="4227576"/>
              <a:ext cx="2401824" cy="4297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8880" y="1133855"/>
              <a:ext cx="2650998" cy="33155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77000" y="1331975"/>
              <a:ext cx="2078736" cy="27432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988754" y="6546595"/>
            <a:ext cx="264604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Математическая</a:t>
            </a:r>
            <a:r>
              <a:rPr sz="105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 </a:t>
            </a:r>
            <a:r>
              <a:rPr sz="105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грамотность.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 </a:t>
            </a:r>
            <a:r>
              <a:rPr sz="105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Сборник</a:t>
            </a:r>
            <a:r>
              <a:rPr sz="105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 </a:t>
            </a:r>
            <a:r>
              <a:rPr sz="105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эталонных</a:t>
            </a:r>
            <a:r>
              <a:rPr sz="10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 </a:t>
            </a:r>
            <a:r>
              <a:rPr sz="1050" b="1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19"/>
              </a:rPr>
              <a:t>заданий.</a:t>
            </a:r>
            <a:endParaRPr sz="105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3028950" y="6468401"/>
            <a:ext cx="30861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5" dirty="0"/>
              <a:t>©</a:t>
            </a:r>
            <a:r>
              <a:rPr spc="-15" dirty="0"/>
              <a:t> </a:t>
            </a:r>
            <a:r>
              <a:rPr spc="-10" dirty="0"/>
              <a:t>А</a:t>
            </a:r>
            <a:r>
              <a:rPr spc="5" dirty="0"/>
              <a:t>О</a:t>
            </a:r>
            <a:r>
              <a:rPr spc="-10" dirty="0"/>
              <a:t> </a:t>
            </a:r>
            <a:r>
              <a:rPr spc="10" dirty="0"/>
              <a:t>«</a:t>
            </a:r>
            <a:r>
              <a:rPr spc="5" dirty="0"/>
              <a:t>Из</a:t>
            </a:r>
            <a:r>
              <a:rPr spc="-15" dirty="0"/>
              <a:t>д</a:t>
            </a:r>
            <a:r>
              <a:rPr dirty="0"/>
              <a:t>а</a:t>
            </a:r>
            <a:r>
              <a:rPr spc="-10" dirty="0"/>
              <a:t>т</a:t>
            </a:r>
            <a:r>
              <a:rPr dirty="0"/>
              <a:t>е</a:t>
            </a:r>
            <a:r>
              <a:rPr spc="-10" dirty="0"/>
              <a:t>л</a:t>
            </a:r>
            <a:r>
              <a:rPr spc="5" dirty="0"/>
              <a:t>ьс</a:t>
            </a:r>
            <a:r>
              <a:rPr spc="-10" dirty="0"/>
              <a:t>т</a:t>
            </a:r>
            <a:r>
              <a:rPr dirty="0"/>
              <a:t>во</a:t>
            </a:r>
            <a:r>
              <a:rPr spc="-45" dirty="0"/>
              <a:t> </a:t>
            </a:r>
            <a:r>
              <a:rPr spc="10" dirty="0"/>
              <a:t>«</a:t>
            </a:r>
            <a:r>
              <a:rPr spc="5" dirty="0"/>
              <a:t>П</a:t>
            </a:r>
            <a:r>
              <a:rPr spc="-5" dirty="0"/>
              <a:t>ро</a:t>
            </a:r>
            <a:r>
              <a:rPr spc="5" dirty="0"/>
              <a:t>с</a:t>
            </a:r>
            <a:r>
              <a:rPr dirty="0"/>
              <a:t>ве</a:t>
            </a:r>
            <a:r>
              <a:rPr spc="-10" dirty="0"/>
              <a:t>щ</a:t>
            </a:r>
            <a:r>
              <a:rPr dirty="0"/>
              <a:t>е</a:t>
            </a:r>
            <a:r>
              <a:rPr spc="-10" dirty="0"/>
              <a:t>н</a:t>
            </a:r>
            <a:r>
              <a:rPr spc="5" dirty="0"/>
              <a:t>и</a:t>
            </a:r>
            <a:r>
              <a:rPr dirty="0"/>
              <a:t>е</a:t>
            </a:r>
            <a:r>
              <a:rPr spc="10" dirty="0"/>
              <a:t>»</a:t>
            </a:r>
            <a:r>
              <a:rPr dirty="0"/>
              <a:t>,</a:t>
            </a:r>
            <a:r>
              <a:rPr spc="-70" dirty="0"/>
              <a:t> </a:t>
            </a:r>
            <a:r>
              <a:rPr spc="-10" dirty="0"/>
              <a:t>202</a:t>
            </a:r>
            <a:r>
              <a:rPr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82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47806" cy="9036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СООБЩЕСТВО УЧИТЕЛЕЙ МАТЕМАТИКИ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           </a:t>
            </a:r>
            <a:r>
              <a:rPr lang="en-US" sz="22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22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200" dirty="0" smtClean="0">
                <a:solidFill>
                  <a:srgbClr val="C00000"/>
                </a:solidFill>
                <a:hlinkClick r:id="rId2"/>
              </a:rPr>
              <a:t>wiki.vladimir.i-edu.ru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8640959" cy="525658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20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-171400"/>
            <a:ext cx="7491412" cy="1296938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 smtClean="0">
                <a:solidFill>
                  <a:srgbClr val="9C525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Планируемые мероприятия ВИРО </a:t>
            </a:r>
            <a:br>
              <a:rPr lang="ru-RU" sz="2400" b="1" kern="1200" dirty="0" smtClean="0">
                <a:solidFill>
                  <a:srgbClr val="9C525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659960" cy="5616624"/>
          </a:xfrm>
        </p:spPr>
        <p:txBody>
          <a:bodyPr/>
          <a:lstStyle/>
          <a:p>
            <a:pPr algn="just">
              <a:defRPr/>
            </a:pPr>
            <a:r>
              <a:rPr lang="ru-RU" sz="1800" dirty="0">
                <a:solidFill>
                  <a:srgbClr val="333300"/>
                </a:solidFill>
                <a:cs typeface="Times New Roman" pitchFamily="18" charset="0"/>
              </a:rPr>
              <a:t>О</a:t>
            </a:r>
            <a:r>
              <a:rPr lang="ru-RU" sz="1800" dirty="0" smtClean="0">
                <a:solidFill>
                  <a:srgbClr val="333300"/>
                </a:solidFill>
                <a:cs typeface="Times New Roman" pitchFamily="18" charset="0"/>
              </a:rPr>
              <a:t>рганизация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мониторинга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333300"/>
                </a:solidFill>
                <a:cs typeface="Times New Roman" pitchFamily="18" charset="0"/>
              </a:rPr>
              <a:t>качества образовательной подготовки обучающихся по математике в 9 и 11 </a:t>
            </a:r>
            <a:r>
              <a:rPr lang="ru-RU" sz="1800" dirty="0" smtClean="0">
                <a:solidFill>
                  <a:srgbClr val="333300"/>
                </a:solidFill>
                <a:cs typeface="Times New Roman" pitchFamily="18" charset="0"/>
              </a:rPr>
              <a:t>классах </a:t>
            </a:r>
            <a:r>
              <a:rPr lang="ru-RU" sz="1800" i="1" dirty="0" smtClean="0">
                <a:solidFill>
                  <a:srgbClr val="333300"/>
                </a:solidFill>
                <a:cs typeface="Times New Roman" pitchFamily="18" charset="0"/>
              </a:rPr>
              <a:t>(февраль-март 2022 г.);</a:t>
            </a:r>
          </a:p>
          <a:p>
            <a:pPr lvl="0" algn="just">
              <a:buClr>
                <a:srgbClr val="999933"/>
              </a:buClr>
              <a:defRPr/>
            </a:pPr>
            <a:r>
              <a:rPr lang="ru-RU" sz="1800" dirty="0">
                <a:solidFill>
                  <a:srgbClr val="333300"/>
                </a:solidFill>
              </a:rPr>
              <a:t>Организация и проведение по заявкам территорий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репетиционного тестирования</a:t>
            </a:r>
            <a:r>
              <a:rPr lang="ru-RU" sz="1800" dirty="0">
                <a:solidFill>
                  <a:srgbClr val="333300"/>
                </a:solidFill>
              </a:rPr>
              <a:t> по математике для учащихся 9 и 11 классов, в формате ОГЭ и ЕГЭ (подготовка контрольно-измерительный материалов, проведение консультаций с учащимися, проверка и анализ работ);</a:t>
            </a:r>
          </a:p>
          <a:p>
            <a:pPr lvl="0" algn="just">
              <a:buClr>
                <a:srgbClr val="999933"/>
              </a:buClr>
              <a:defRPr/>
            </a:pPr>
            <a:r>
              <a:rPr lang="ru-RU" sz="1800" dirty="0">
                <a:solidFill>
                  <a:srgbClr val="333300"/>
                </a:solidFill>
              </a:rPr>
              <a:t>Обобщение и распространения </a:t>
            </a:r>
            <a:r>
              <a:rPr lang="ru-RU" sz="18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опыта учителей </a:t>
            </a:r>
            <a:r>
              <a:rPr lang="ru-RU" sz="1800" dirty="0" smtClean="0">
                <a:solidFill>
                  <a:srgbClr val="333300"/>
                </a:solidFill>
              </a:rPr>
              <a:t>математики;</a:t>
            </a:r>
            <a:endParaRPr lang="ru-RU" sz="1800" dirty="0">
              <a:solidFill>
                <a:srgbClr val="333300"/>
              </a:solidFill>
            </a:endParaRPr>
          </a:p>
          <a:p>
            <a:pPr algn="just">
              <a:defRPr/>
            </a:pPr>
            <a:r>
              <a:rPr lang="ru-RU" sz="18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Times New Roman"/>
              </a:rPr>
              <a:t>К</a:t>
            </a:r>
            <a:r>
              <a:rPr lang="ru-RU" sz="18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ea typeface="Times New Roman"/>
              </a:rPr>
              <a:t>раткосрочные курсы </a:t>
            </a:r>
            <a:r>
              <a:rPr lang="ru-RU" sz="1800" dirty="0" smtClean="0">
                <a:effectLst/>
                <a:ea typeface="Times New Roman"/>
              </a:rPr>
              <a:t>(24-36 часов) по темам «Избранные вопросы в курсе математики основной и старшей школы», «Методика подготовки учащихся к итоговой аттестации по математике» (</a:t>
            </a:r>
            <a:r>
              <a:rPr lang="ru-RU" sz="1800" i="1" dirty="0" smtClean="0">
                <a:effectLst/>
                <a:ea typeface="Times New Roman"/>
              </a:rPr>
              <a:t>очно, дистанционно</a:t>
            </a:r>
            <a:r>
              <a:rPr lang="ru-RU" sz="1800" dirty="0" smtClean="0">
                <a:effectLst/>
                <a:ea typeface="Times New Roman"/>
              </a:rPr>
              <a:t>)</a:t>
            </a:r>
          </a:p>
          <a:p>
            <a:pPr>
              <a:defRPr/>
            </a:pPr>
            <a:r>
              <a:rPr lang="ru-RU" sz="18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ea typeface="Times New Roman"/>
                <a:cs typeface="Arial" pitchFamily="34" charset="0"/>
              </a:rPr>
              <a:t>Конкурс для  педагогов</a:t>
            </a:r>
            <a:r>
              <a:rPr lang="ru-RU" sz="1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25000"/>
                  </a:schemeClr>
                </a:solidFill>
                <a:ea typeface="Times New Roman"/>
                <a:cs typeface="Arial" pitchFamily="34" charset="0"/>
              </a:rPr>
              <a:t>«Решение задач повышенной сложности» </a:t>
            </a:r>
            <a:r>
              <a:rPr lang="ru-RU" sz="1800" i="1" dirty="0" smtClean="0">
                <a:solidFill>
                  <a:schemeClr val="accent5">
                    <a:lumMod val="25000"/>
                  </a:schemeClr>
                </a:solidFill>
                <a:ea typeface="Times New Roman"/>
                <a:cs typeface="Arial" pitchFamily="34" charset="0"/>
              </a:rPr>
              <a:t>(1 ноября 2021 г.), заочный</a:t>
            </a:r>
          </a:p>
          <a:p>
            <a:pPr algn="just">
              <a:buNone/>
              <a:defRPr/>
            </a:pPr>
            <a:r>
              <a:rPr lang="ru-RU" sz="1800" i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800" i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1800" dirty="0">
              <a:solidFill>
                <a:srgbClr val="333300"/>
              </a:solidFill>
              <a:latin typeface="Times New Roman"/>
            </a:endParaRPr>
          </a:p>
          <a:p>
            <a:pPr algn="just">
              <a:defRPr/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9714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ИНФОРМАЦИОННАЯ ГОТОВНОСТЬ </a:t>
            </a:r>
            <a:r>
              <a:rPr lang="ru-RU" sz="2800" dirty="0" smtClean="0"/>
              <a:t>(педагогов, учащихся и родителей)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50405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изучение нормативно-правовой документации по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ГИА,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вебинарами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ФИПИ 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видеоконсультациями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Рособрнадзора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совещания, родительские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собрания, инструктажи, официальный сайт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школы, информационные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стенды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учителям-предметникам и родителям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индивидуальные консультации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) по стратегии подготовки учащихся к ГИА (с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учетом психологических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особенностей учащихся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опыта по подготовке учащихся к ГИА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единые методические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дни, предметные недели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); 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информированность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 правилах поведения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экзамене;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информированность о правилах заполнения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бланков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sh2-krkam.edusite.ru/images/f005f092-8678-4f3d-943c-6b45e290a18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61248"/>
            <a:ext cx="5220072" cy="11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6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04856" cy="12961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 Black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rial" pitchFamily="34" charset="0"/>
              </a:rPr>
              <a:t>Конкурс для  педагогов</a:t>
            </a:r>
            <a:b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rial" pitchFamily="34" charset="0"/>
              </a:rPr>
              <a:t> «Решение задач повышенной сложности»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(1 ноября 2021 г.)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Ссылка 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на страницу </a:t>
            </a:r>
            <a:r>
              <a:rPr lang="ru-RU" sz="1400" dirty="0">
                <a:hlinkClick r:id="rId2"/>
              </a:rPr>
              <a:t>http://</a:t>
            </a:r>
            <a:r>
              <a:rPr lang="ru-RU" sz="1400" dirty="0" smtClean="0">
                <a:hlinkClick r:id="rId2"/>
              </a:rPr>
              <a:t>wiki.vladimir.i-edu.ru/index.php?title=Конкурс_Решение_задач_повышенной_сложности</a:t>
            </a:r>
            <a:endParaRPr lang="ru-RU" sz="1400" u="sng" dirty="0" smtClean="0">
              <a:solidFill>
                <a:srgbClr val="0000FF"/>
              </a:solidFill>
              <a:ea typeface="Times New Roman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Участников 148 человек, математика – 52 (из них 1 учитель  МБОУ «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Нововязниковская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 ООШ»)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2564904"/>
            <a:ext cx="7596336" cy="429309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7992888" cy="19050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Кафедра естественно-математического образования ГАОУДПО ВО ВИРО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Наши контакты: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8(4922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)-328385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kafedraemo@yandex.ru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5038"/>
            <a:ext cx="8668072" cy="3672234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 </a:t>
            </a:r>
            <a:endParaRPr lang="en-US" sz="4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СОТРУДНИЧЕСТВО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4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800" dirty="0"/>
              <a:t>психологическая готовность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состояние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готовности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экзамена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систематическую работу с учениками направленную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овладение ими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методов и приемов активного запоминания и концентрации внимания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занятий по профориентации, с целью помочь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ученикам определиться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выбором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экзаменов;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изучение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учениками приемов самоконтроля, методов снятия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нервно-психического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напряжения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саморегуляции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avatars.mds.yandex.net/get-zen_doc/49107/pub_5cb7fa42683de900be9f1c04_5cb7fa54362a6f00b3fcf50a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29200"/>
            <a:ext cx="5904656" cy="16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0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предметная готовность или </a:t>
            </a:r>
            <a:r>
              <a:rPr lang="ru-RU" dirty="0" smtClean="0"/>
              <a:t>содержательная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готовность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определенному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предмету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умение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решать задания КИМ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4168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предметная </a:t>
            </a:r>
            <a:r>
              <a:rPr lang="ru-RU" dirty="0"/>
              <a:t>готовность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200" dirty="0">
                <a:solidFill>
                  <a:srgbClr val="9C5252">
                    <a:lumMod val="75000"/>
                  </a:srgbClr>
                </a:solidFill>
              </a:rPr>
              <a:t>Ознакомление с </a:t>
            </a:r>
            <a:r>
              <a:rPr lang="ru-RU" sz="2200" b="1" dirty="0">
                <a:solidFill>
                  <a:srgbClr val="9C5252">
                    <a:lumMod val="75000"/>
                  </a:srgbClr>
                </a:solidFill>
              </a:rPr>
              <a:t>демоверсиями ОГЭ и ЕГЭ 2022 г</a:t>
            </a:r>
            <a:r>
              <a:rPr lang="ru-RU" sz="2200" dirty="0">
                <a:solidFill>
                  <a:srgbClr val="9C5252">
                    <a:lumMod val="75000"/>
                  </a:srgbClr>
                </a:solidFill>
              </a:rPr>
              <a:t>. (</a:t>
            </a:r>
            <a:r>
              <a:rPr lang="ru-RU" sz="2200" i="1" dirty="0">
                <a:solidFill>
                  <a:schemeClr val="accent5">
                    <a:lumMod val="75000"/>
                  </a:schemeClr>
                </a:solidFill>
              </a:rPr>
              <a:t>акцент на повторение / изучение материала, освоение навыков, а не на изменения);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Проведение учителями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диагностических работ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формате ОГЭ и ЕГЭ и учет их результатов по ликвидации пробелов в знаниях обучающихся;</a:t>
            </a:r>
          </a:p>
          <a:p>
            <a:pPr lvl="0"/>
            <a:r>
              <a:rPr lang="ru-RU" dirty="0">
                <a:solidFill>
                  <a:srgbClr val="9C5252">
                    <a:lumMod val="75000"/>
                  </a:srgbClr>
                </a:solidFill>
              </a:rPr>
              <a:t>Проведение учителями </a:t>
            </a:r>
            <a:r>
              <a:rPr lang="ru-RU" b="1" dirty="0">
                <a:solidFill>
                  <a:srgbClr val="9C5252">
                    <a:lumMod val="75000"/>
                  </a:srgbClr>
                </a:solidFill>
              </a:rPr>
              <a:t>индивидуальных и групповых консультаций</a:t>
            </a:r>
            <a:r>
              <a:rPr lang="ru-RU" dirty="0">
                <a:solidFill>
                  <a:srgbClr val="9C5252">
                    <a:lumMod val="75000"/>
                  </a:srgb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Посещение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учениками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занятий факультативных, элективных курсов, курсов по выбору;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проведения администрацией ОО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внутришкольного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мониторинга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образовательной подготовки обучающихся, посещение учебных занятий с целью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контроля за качеством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обучения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объективного выставления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оценок</a:t>
            </a:r>
          </a:p>
          <a:p>
            <a:pPr lvl="0"/>
            <a:r>
              <a:rPr lang="ru-RU" sz="2200" dirty="0">
                <a:solidFill>
                  <a:srgbClr val="9C5252">
                    <a:lumMod val="75000"/>
                  </a:srgbClr>
                </a:solidFill>
              </a:rPr>
              <a:t>Организация обучения в условиях </a:t>
            </a:r>
            <a:r>
              <a:rPr lang="ru-RU" sz="2200" b="1" dirty="0">
                <a:solidFill>
                  <a:srgbClr val="9C5252">
                    <a:lumMod val="75000"/>
                  </a:srgbClr>
                </a:solidFill>
              </a:rPr>
              <a:t>ЦОС;</a:t>
            </a:r>
          </a:p>
          <a:p>
            <a:pPr lvl="0"/>
            <a:r>
              <a:rPr lang="ru-RU" sz="2200" dirty="0">
                <a:solidFill>
                  <a:srgbClr val="9C5252">
                    <a:lumMod val="75000"/>
                  </a:srgbClr>
                </a:solidFill>
              </a:rPr>
              <a:t>Ознакомление </a:t>
            </a:r>
            <a:r>
              <a:rPr lang="ru-RU" sz="2200" b="1" dirty="0">
                <a:solidFill>
                  <a:srgbClr val="9C5252">
                    <a:lumMod val="75000"/>
                  </a:srgbClr>
                </a:solidFill>
              </a:rPr>
              <a:t>с </a:t>
            </a:r>
            <a:r>
              <a:rPr lang="ru-RU" sz="2200" b="1" dirty="0" err="1">
                <a:solidFill>
                  <a:srgbClr val="9C5252">
                    <a:lumMod val="75000"/>
                  </a:srgbClr>
                </a:solidFill>
              </a:rPr>
              <a:t>видеоконсультациями</a:t>
            </a:r>
            <a:r>
              <a:rPr lang="ru-RU" sz="2200" b="1" dirty="0">
                <a:solidFill>
                  <a:srgbClr val="9C5252">
                    <a:lumMod val="75000"/>
                  </a:srgbClr>
                </a:solidFill>
              </a:rPr>
              <a:t> </a:t>
            </a:r>
            <a:r>
              <a:rPr lang="ru-RU" sz="2200" dirty="0" err="1">
                <a:solidFill>
                  <a:srgbClr val="9C5252">
                    <a:lumMod val="75000"/>
                  </a:srgbClr>
                </a:solidFill>
              </a:rPr>
              <a:t>Рособрнадзора</a:t>
            </a:r>
            <a:r>
              <a:rPr lang="ru-RU" sz="2200" dirty="0">
                <a:solidFill>
                  <a:srgbClr val="9C5252">
                    <a:lumMod val="75000"/>
                  </a:srgbClr>
                </a:solidFill>
              </a:rPr>
              <a:t>;</a:t>
            </a:r>
          </a:p>
          <a:p>
            <a:pPr lvl="0"/>
            <a:r>
              <a:rPr lang="ru-RU" sz="2200" dirty="0">
                <a:solidFill>
                  <a:srgbClr val="9C5252">
                    <a:lumMod val="75000"/>
                  </a:srgbClr>
                </a:solidFill>
              </a:rPr>
              <a:t>Ознакомление</a:t>
            </a:r>
            <a:r>
              <a:rPr lang="ru-RU" sz="2200" b="1" dirty="0">
                <a:solidFill>
                  <a:srgbClr val="9C5252">
                    <a:lumMod val="75000"/>
                  </a:srgbClr>
                </a:solidFill>
              </a:rPr>
              <a:t> с ресурсом «Навигатор подготовки к ОГЭ, ЕГЭ» (fipi.ru/</a:t>
            </a:r>
            <a:r>
              <a:rPr lang="ru-RU" sz="2200" b="1" dirty="0" err="1">
                <a:solidFill>
                  <a:srgbClr val="9C5252">
                    <a:lumMod val="75000"/>
                  </a:srgbClr>
                </a:solidFill>
              </a:rPr>
              <a:t>navigator-podgotovki</a:t>
            </a:r>
            <a:r>
              <a:rPr lang="ru-RU" sz="2200" b="1" dirty="0">
                <a:solidFill>
                  <a:srgbClr val="9C5252">
                    <a:lumMod val="75000"/>
                  </a:srgbClr>
                </a:solidFill>
              </a:rPr>
              <a:t>)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120"/>
            <a:ext cx="9396536" cy="847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7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25252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66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616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6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2401</TotalTime>
  <Words>1778</Words>
  <Application>Microsoft Office PowerPoint</Application>
  <PresentationFormat>Экран (4:3)</PresentationFormat>
  <Paragraphs>223</Paragraphs>
  <Slides>31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Century Gothic</vt:lpstr>
      <vt:lpstr>Courier New</vt:lpstr>
      <vt:lpstr>Palatino Linotype</vt:lpstr>
      <vt:lpstr>Symbol</vt:lpstr>
      <vt:lpstr>Tahoma</vt:lpstr>
      <vt:lpstr>Times New Roman</vt:lpstr>
      <vt:lpstr>Wingdings</vt:lpstr>
      <vt:lpstr>6_Reporting Progress or Status</vt:lpstr>
      <vt:lpstr>5_Reporting Progress or Status</vt:lpstr>
      <vt:lpstr>9_Reporting Progress or Status</vt:lpstr>
      <vt:lpstr>Исполнительная</vt:lpstr>
      <vt:lpstr>1_Тема Office</vt:lpstr>
      <vt:lpstr>2_Тема Office</vt:lpstr>
      <vt:lpstr>3_Тема Office</vt:lpstr>
      <vt:lpstr>4_Тема Office</vt:lpstr>
      <vt:lpstr>think-cell Slide</vt:lpstr>
      <vt:lpstr>         РЕКОМЕНДАЦИИ по подготовке обучающихся  к ГИА по математике  в 2021-2022 уч.г. </vt:lpstr>
      <vt:lpstr>Презентация PowerPoint</vt:lpstr>
      <vt:lpstr>ИНФОРМАЦИОННАЯ ГОТОВНОСТЬ (педагогов, учащихся и родителей)</vt:lpstr>
      <vt:lpstr>психологическая готовность</vt:lpstr>
      <vt:lpstr>предметная готовность или содержательная </vt:lpstr>
      <vt:lpstr>предметная готовность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КАЧЕСТВА ОБРАЗОВАТЕЛЬНОЙ ПОДГОТОВКИ ОБУЧАЮЩИХСЯ  9 И 11 КЛАССОВ ПО МАТЕМАТИКЕ в 2021 году </vt:lpstr>
      <vt:lpstr>Результаты по математике, 9 класс  </vt:lpstr>
      <vt:lpstr>Результаты мониторинга и  ОГЭ 2021 г. показали:</vt:lpstr>
      <vt:lpstr>Рекомендации по подготовке к ОГЭ, 9 класс</vt:lpstr>
      <vt:lpstr>Результаты по математике  (профильный уровень), 11 класс</vt:lpstr>
      <vt:lpstr>Пять групп участников с разными уровнями  математической подготовки ЕГЭ по математике В 2022 г. заканчивают 11 класс обучающиеся, не сдававшие ОГЭ!!!!</vt:lpstr>
      <vt:lpstr>Этапы индивидуальной подготовки</vt:lpstr>
      <vt:lpstr>Этапы индивидуальной подготовки</vt:lpstr>
      <vt:lpstr> </vt:lpstr>
      <vt:lpstr>  Этапы индивидуальной подготовки </vt:lpstr>
      <vt:lpstr>ПРОБЛЕМЫ </vt:lpstr>
      <vt:lpstr>ОБЩИЕ РЕКОМЕНДАЦИИ</vt:lpstr>
      <vt:lpstr>Презентация PowerPoint</vt:lpstr>
      <vt:lpstr>Математическая грамотность. Полезные материалы</vt:lpstr>
      <vt:lpstr>Работа с ситуацией (контекстом)</vt:lpstr>
      <vt:lpstr>  СООБЩЕСТВО УЧИТЕЛЕЙ МАТЕМАТИКИ                                         http://wiki.vladimir.i-edu.ru    </vt:lpstr>
      <vt:lpstr>Презентация PowerPoint</vt:lpstr>
      <vt:lpstr>Планируемые мероприятия ВИРО  </vt:lpstr>
      <vt:lpstr> Конкурс для  педагогов  «Решение задач повышенной сложности» (1 ноября 2021 г.) </vt:lpstr>
      <vt:lpstr>Кафедра естественно-математического образования ГАОУДПО ВО ВИРО  Наши контакты: 8(4922)-328385               kafedraemo@yandex.ru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Антонова Елена Ивановна</dc:creator>
  <cp:lastModifiedBy>Елена</cp:lastModifiedBy>
  <cp:revision>342</cp:revision>
  <cp:lastPrinted>2021-11-08T14:18:55Z</cp:lastPrinted>
  <dcterms:created xsi:type="dcterms:W3CDTF">2017-06-19T13:01:14Z</dcterms:created>
  <dcterms:modified xsi:type="dcterms:W3CDTF">2021-11-09T03:15:23Z</dcterms:modified>
</cp:coreProperties>
</file>