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sldIdLst>
    <p:sldId id="256" r:id="rId2"/>
    <p:sldId id="264" r:id="rId3"/>
    <p:sldId id="265" r:id="rId4"/>
    <p:sldId id="266" r:id="rId5"/>
    <p:sldId id="267" r:id="rId6"/>
    <p:sldId id="269" r:id="rId7"/>
    <p:sldId id="27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09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51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6074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84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1270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15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86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84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71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72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33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7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55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27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6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86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91FA2-EBFA-48F7-A629-E14435299591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1331C25-8E8E-43C3-B468-C3F983150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09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  <p:sldLayoutId id="2147483970" r:id="rId14"/>
    <p:sldLayoutId id="2147483971" r:id="rId15"/>
    <p:sldLayoutId id="21474839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319315"/>
            <a:ext cx="8915399" cy="23368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</a:t>
            </a:r>
            <a:r>
              <a:rPr lang="ru-RU" sz="4000" b="1" dirty="0" smtClean="0"/>
              <a:t>Контроль подготовки к ГИА по русскому языку: методические рекомендации по совершенствованию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586515"/>
            <a:ext cx="8915399" cy="1317148"/>
          </a:xfrm>
        </p:spPr>
        <p:txBody>
          <a:bodyPr>
            <a:normAutofit fontScale="92500" lnSpcReduction="20000"/>
          </a:bodyPr>
          <a:lstStyle/>
          <a:p>
            <a:r>
              <a:rPr lang="ru-RU" sz="2400" i="1" dirty="0"/>
              <a:t>Подготовила: Е.В. </a:t>
            </a:r>
            <a:r>
              <a:rPr lang="ru-RU" sz="2400" i="1" dirty="0" err="1"/>
              <a:t>Штуль</a:t>
            </a:r>
            <a:r>
              <a:rPr lang="ru-RU" sz="2400" i="1" dirty="0"/>
              <a:t>, </a:t>
            </a:r>
          </a:p>
          <a:p>
            <a:r>
              <a:rPr lang="ru-RU" sz="2400" i="1" dirty="0"/>
              <a:t>методист ВИРО по русскому языку и литературе кафедры гуманитарного образования высшей квалификационной категории, </a:t>
            </a:r>
          </a:p>
          <a:p>
            <a:endParaRPr lang="ru-RU" sz="24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026" y="0"/>
            <a:ext cx="10200468" cy="12808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 Семь методических </a:t>
            </a:r>
            <a:r>
              <a:rPr lang="ru-RU" sz="2400" b="1" dirty="0"/>
              <a:t>рекомендаций </a:t>
            </a:r>
            <a:r>
              <a:rPr lang="ru-RU" sz="2400" b="1" dirty="0" smtClean="0"/>
              <a:t>для рук-лей ОО </a:t>
            </a:r>
            <a:r>
              <a:rPr lang="ru-RU" sz="2400" b="1" dirty="0"/>
              <a:t>области по совершенствованию </a:t>
            </a:r>
            <a:r>
              <a:rPr lang="ru-RU" sz="2400" b="1" dirty="0" smtClean="0"/>
              <a:t>системы контроля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качества </a:t>
            </a:r>
            <a:r>
              <a:rPr lang="ru-RU" sz="2400" b="1" dirty="0" smtClean="0"/>
              <a:t>преподавания при подготовке к ГИА  по русскому языку и литературе.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/>
              <a:t> 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6734" y="1526498"/>
            <a:ext cx="10317319" cy="5331502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1. </a:t>
            </a:r>
            <a:r>
              <a:rPr lang="ru-RU" sz="2400" b="1" dirty="0" smtClean="0"/>
              <a:t>Учитель -  </a:t>
            </a:r>
            <a:r>
              <a:rPr lang="ru-RU" sz="2400" b="1" dirty="0"/>
              <a:t>репетитор </a:t>
            </a:r>
            <a:r>
              <a:rPr lang="ru-RU" sz="2400" b="1" dirty="0" smtClean="0"/>
              <a:t>– </a:t>
            </a:r>
            <a:r>
              <a:rPr lang="ru-RU" sz="2400" b="1" dirty="0" err="1" smtClean="0"/>
              <a:t>тьютор</a:t>
            </a:r>
            <a:r>
              <a:rPr lang="ru-RU" sz="2400" b="1" dirty="0" smtClean="0"/>
              <a:t>-</a:t>
            </a:r>
            <a:r>
              <a:rPr lang="ru-RU" sz="2400" b="1" dirty="0"/>
              <a:t>.</a:t>
            </a:r>
            <a:endParaRPr lang="ru-RU" sz="2400" dirty="0"/>
          </a:p>
          <a:p>
            <a:pPr lvl="0" algn="just"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ru-RU" sz="2400" dirty="0" smtClean="0"/>
              <a:t>Контроль привлечения учителем </a:t>
            </a:r>
            <a:r>
              <a:rPr lang="ru-RU" sz="2400" dirty="0"/>
              <a:t>современных интерактивных </a:t>
            </a:r>
            <a:r>
              <a:rPr lang="ru-RU" sz="2400" dirty="0" smtClean="0"/>
              <a:t>технологий.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Необходимы консультации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учителей в дистанционной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форме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экспертами 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региональной комиссии ЕГЭ, которые есть в каждом муниципалитете. Консультации по скайпу, в режиме о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line 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особенно эффективны  будут для сельских школ в отдаленных территориях, где выпускники не всегда имеют возможность заниматься углубленно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 algn="just">
              <a:buClr>
                <a:srgbClr val="A53010"/>
              </a:buClr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A53010"/>
              </a:buClr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A53010"/>
              </a:buClr>
              <a:buFont typeface="Arial" panose="020B0604020202020204" pitchFamily="34" charset="0"/>
              <a:buChar char="•"/>
            </a:pP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just">
              <a:buNone/>
            </a:pPr>
            <a:r>
              <a:rPr lang="ru-RU" sz="2400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91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599" y="769257"/>
            <a:ext cx="10716797" cy="140788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Семь методических </a:t>
            </a:r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рекомендаций для рук-лей ОО области по совершенствованию системы контроля </a:t>
            </a:r>
            <a:b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качества преподавания при подготовке к ГИА </a:t>
            </a:r>
            <a:b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174" y="2294745"/>
            <a:ext cx="10185478" cy="4330907"/>
          </a:xfrm>
        </p:spPr>
        <p:txBody>
          <a:bodyPr/>
          <a:lstStyle/>
          <a:p>
            <a:pPr algn="just"/>
            <a:r>
              <a:rPr lang="ru-RU" sz="2400" b="1" dirty="0"/>
              <a:t>2. </a:t>
            </a:r>
            <a:r>
              <a:rPr lang="ru-RU" sz="2400" b="1" dirty="0" smtClean="0"/>
              <a:t>Контроль ресурсного обеспечения (  УМК в ОО)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err="1" smtClean="0"/>
              <a:t>Информированание</a:t>
            </a:r>
            <a:r>
              <a:rPr lang="ru-RU" sz="2400" dirty="0" smtClean="0"/>
              <a:t> о новых УМК. Высоко </a:t>
            </a:r>
            <a:r>
              <a:rPr lang="ru-RU" sz="2400" dirty="0"/>
              <a:t>мотивированным обучающимся в качестве учебного пособия  следует рекомендовать использование УМК углубленного (профильного) уровня независимо от того, какой учебник используется в школе. </a:t>
            </a:r>
            <a:r>
              <a:rPr lang="ru-RU" sz="2400" dirty="0" smtClean="0"/>
              <a:t>  </a:t>
            </a:r>
            <a:r>
              <a:rPr lang="ru-RU" sz="2400" dirty="0"/>
              <a:t>УМК позволяют иметь целостное и альтернативное представление об </a:t>
            </a:r>
            <a:r>
              <a:rPr lang="ru-RU" sz="2400" dirty="0" err="1"/>
              <a:t>историко</a:t>
            </a:r>
            <a:r>
              <a:rPr lang="ru-RU" sz="2400" dirty="0"/>
              <a:t> – литературных процессах, культурно – историческом фоне, в том числе и для такой категории выпускников, как «выпускник прошлых лет».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0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371" y="711200"/>
            <a:ext cx="10964016" cy="1752184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2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Семь </a:t>
            </a:r>
            <a:r>
              <a:rPr lang="ru-RU" sz="2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методических рекомендаций для рук-лей ОО области по </a:t>
            </a:r>
            <a:r>
              <a:rPr lang="ru-RU" sz="2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контролю </a:t>
            </a:r>
            <a:r>
              <a:rPr lang="ru-RU" sz="2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качества преподавания при подготовке к ГИА</a:t>
            </a:r>
            <a:br>
              <a:rPr lang="ru-RU" sz="22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8821" y="2463384"/>
            <a:ext cx="8915400" cy="3777622"/>
          </a:xfrm>
        </p:spPr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ru-RU" sz="2800" b="1" dirty="0" smtClean="0"/>
              <a:t> </a:t>
            </a:r>
            <a:r>
              <a:rPr lang="ru-RU" sz="2800" dirty="0" smtClean="0"/>
              <a:t>Непрерывное </a:t>
            </a:r>
            <a:r>
              <a:rPr lang="ru-RU" sz="2800" dirty="0"/>
              <a:t>образование. </a:t>
            </a:r>
            <a:r>
              <a:rPr lang="ru-RU" sz="2800" dirty="0" smtClean="0"/>
              <a:t>  Самообразование</a:t>
            </a:r>
            <a:r>
              <a:rPr lang="ru-RU" sz="2800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82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924" y="189395"/>
            <a:ext cx="10949976" cy="12808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Семь </a:t>
            </a:r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методических рекомендаций для рук-лей ОО области по совершенствованию системы контроля </a:t>
            </a:r>
            <a:b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качества преподавания при подготовке к ГИА </a:t>
            </a:r>
            <a:b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1924" y="1783080"/>
            <a:ext cx="10269556" cy="4432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4</a:t>
            </a:r>
            <a:r>
              <a:rPr lang="ru-RU" sz="2400" dirty="0" smtClean="0"/>
              <a:t>. </a:t>
            </a:r>
            <a:r>
              <a:rPr lang="ru-RU" sz="2400" dirty="0"/>
              <a:t>К</a:t>
            </a:r>
            <a:r>
              <a:rPr lang="ru-RU" sz="2400" dirty="0" smtClean="0"/>
              <a:t>онтроль участия </a:t>
            </a:r>
            <a:r>
              <a:rPr lang="ru-RU" sz="2400" dirty="0"/>
              <a:t>обучающихся </a:t>
            </a:r>
            <a:r>
              <a:rPr lang="ru-RU" sz="2400" dirty="0" smtClean="0"/>
              <a:t>в интегративных проектах </a:t>
            </a:r>
            <a:r>
              <a:rPr lang="ru-RU" sz="2400" dirty="0"/>
              <a:t>и </a:t>
            </a:r>
            <a:r>
              <a:rPr lang="ru-RU" sz="2400" dirty="0" smtClean="0"/>
              <a:t>конкурсах (</a:t>
            </a:r>
            <a:r>
              <a:rPr lang="ru-RU" sz="2400" dirty="0"/>
              <a:t>международные  игры – </a:t>
            </a:r>
            <a:r>
              <a:rPr lang="ru-RU" sz="2400" dirty="0" smtClean="0"/>
              <a:t>конкурсы: по русскому языку «Русский медвежонок», </a:t>
            </a:r>
            <a:r>
              <a:rPr lang="ru-RU" sz="2400" dirty="0"/>
              <a:t>по мировой художественной  культуре «Золотое руно»), в том числе к  телекоммуникационным в сообществе учителей –словесников Владимирской области </a:t>
            </a:r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smtClean="0"/>
              <a:t>www.wiki.vladimir.i-edu.ru/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0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3869" y="234366"/>
            <a:ext cx="10163331" cy="12808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семь </a:t>
            </a:r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методических рекомендаций для рук-лей ОО области по совершенствованию системы контроля </a:t>
            </a:r>
            <a:b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качества преподавания при подготовке к ГИА </a:t>
            </a:r>
            <a:b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480" y="1950720"/>
            <a:ext cx="10331132" cy="3777622"/>
          </a:xfrm>
        </p:spPr>
        <p:txBody>
          <a:bodyPr>
            <a:normAutofit/>
          </a:bodyPr>
          <a:lstStyle/>
          <a:p>
            <a:r>
              <a:rPr lang="ru-RU" sz="2400" b="1" dirty="0"/>
              <a:t>5</a:t>
            </a:r>
            <a:r>
              <a:rPr lang="ru-RU" sz="2400" b="1" dirty="0" smtClean="0"/>
              <a:t>.</a:t>
            </a:r>
            <a:r>
              <a:rPr lang="ru-RU" sz="2400" dirty="0" smtClean="0"/>
              <a:t> </a:t>
            </a:r>
            <a:r>
              <a:rPr lang="ru-RU" sz="2400" b="1" dirty="0"/>
              <a:t>Каждый урок – это урок  развития речи</a:t>
            </a:r>
            <a:r>
              <a:rPr lang="ru-RU" sz="2400" dirty="0"/>
              <a:t>. </a:t>
            </a:r>
          </a:p>
          <a:p>
            <a:r>
              <a:rPr lang="ru-RU" sz="2400" dirty="0" smtClean="0"/>
              <a:t>Контроль работы по развитию речи. Учителям русского языка и  </a:t>
            </a:r>
            <a:r>
              <a:rPr lang="ru-RU" sz="2400" dirty="0"/>
              <a:t>литературы следует чаще  практиковать уроки по написанию небольших сочинений – рассуждений, сочинений по литературе различных жанров (сочинения в жанре рецензии, эссе, отзыва, репортажа, интервью, путевых заметок, дневников, писем и др.) </a:t>
            </a:r>
          </a:p>
        </p:txBody>
      </p:sp>
    </p:spTree>
    <p:extLst>
      <p:ext uri="{BB962C8B-B14F-4D97-AF65-F5344CB8AC3E}">
        <p14:creationId xmlns:p14="http://schemas.microsoft.com/office/powerpoint/2010/main" val="161405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4629" y="314793"/>
            <a:ext cx="10352492" cy="918921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семь методических рекомендаций для рук-лей ОО области по совершенствованию системы контроля </a:t>
            </a:r>
            <a:b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качества преподавания при подготовке к ГИА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4439" y="1588957"/>
            <a:ext cx="10867869" cy="48718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7. </a:t>
            </a:r>
            <a:r>
              <a:rPr lang="ru-RU" dirty="0" smtClean="0"/>
              <a:t>Контроль освоения </a:t>
            </a:r>
            <a:r>
              <a:rPr lang="ru-RU" dirty="0"/>
              <a:t>приёмов смыслового чтения и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формирования</a:t>
            </a:r>
          </a:p>
          <a:p>
            <a:pPr marL="0" indent="0" algn="just">
              <a:buNone/>
            </a:pPr>
            <a:r>
              <a:rPr lang="ru-RU" dirty="0" smtClean="0"/>
              <a:t>   </a:t>
            </a:r>
            <a:r>
              <a:rPr lang="ru-RU" dirty="0"/>
              <a:t>читательской </a:t>
            </a:r>
            <a:r>
              <a:rPr lang="ru-RU" dirty="0" smtClean="0"/>
              <a:t>грамотности </a:t>
            </a:r>
          </a:p>
          <a:p>
            <a:pPr marL="0" indent="0" algn="just">
              <a:buNone/>
            </a:pPr>
            <a:r>
              <a:rPr lang="ru-RU" b="1" dirty="0" smtClean="0"/>
              <a:t>не только на уроках русского языка и литературы.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9549964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277</TotalTime>
  <Words>359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 Контроль подготовки к ГИА по русскому языку: методические рекомендации по совершенствованию</vt:lpstr>
      <vt:lpstr> Семь методических рекомендаций для рук-лей ОО области по совершенствованию системы контроля  качества преподавания при подготовке к ГИА  по русскому языку и литературе.   </vt:lpstr>
      <vt:lpstr>Семь методических рекомендаций для рук-лей ОО области по совершенствованию системы контроля  качества преподавания при подготовке к ГИА  </vt:lpstr>
      <vt:lpstr> Семь методических рекомендаций для рук-лей ОО области по контролю качества преподавания при подготовке к ГИА </vt:lpstr>
      <vt:lpstr>Семь методических рекомендаций для рук-лей ОО области по совершенствованию системы контроля  качества преподавания при подготовке к ГИА  </vt:lpstr>
      <vt:lpstr>семь методических рекомендаций для рук-лей ОО области по совершенствованию системы контроля  качества преподавания при подготовке к ГИА  </vt:lpstr>
      <vt:lpstr>семь методических рекомендаций для рук-лей ОО области по совершенствованию системы контроля  качества преподавания при подготовке к ГИА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29</cp:revision>
  <dcterms:created xsi:type="dcterms:W3CDTF">2020-04-27T17:20:29Z</dcterms:created>
  <dcterms:modified xsi:type="dcterms:W3CDTF">2021-11-09T00:27:07Z</dcterms:modified>
</cp:coreProperties>
</file>