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14"/>
  </p:notesMasterIdLst>
  <p:sldIdLst>
    <p:sldId id="277" r:id="rId2"/>
    <p:sldId id="462" r:id="rId3"/>
    <p:sldId id="465" r:id="rId4"/>
    <p:sldId id="467" r:id="rId5"/>
    <p:sldId id="455" r:id="rId6"/>
    <p:sldId id="470" r:id="rId7"/>
    <p:sldId id="459" r:id="rId8"/>
    <p:sldId id="456" r:id="rId9"/>
    <p:sldId id="457" r:id="rId10"/>
    <p:sldId id="458" r:id="rId11"/>
    <p:sldId id="460" r:id="rId12"/>
    <p:sldId id="403" r:id="rId13"/>
  </p:sldIdLst>
  <p:sldSz cx="12192000" cy="6858000"/>
  <p:notesSz cx="6742113" cy="9799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A"/>
    <a:srgbClr val="C9EDFD"/>
    <a:srgbClr val="9A0000"/>
    <a:srgbClr val="D08C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89" autoAdjust="0"/>
    <p:restoredTop sz="94895" autoAdjust="0"/>
  </p:normalViewPr>
  <p:slideViewPr>
    <p:cSldViewPr snapToGrid="0">
      <p:cViewPr varScale="1">
        <p:scale>
          <a:sx n="110" d="100"/>
          <a:sy n="110" d="100"/>
        </p:scale>
        <p:origin x="82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image" Target="../media/image7.emf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9525" y="0"/>
            <a:ext cx="2921000" cy="4905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CDCD-D99C-4B8F-8259-14B761AFA39D}" type="datetimeFigureOut">
              <a:rPr lang="ru-RU" smtClean="0"/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1800" y="1225550"/>
            <a:ext cx="5878513" cy="3306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688" y="4716463"/>
            <a:ext cx="5392737" cy="38576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9100"/>
            <a:ext cx="292100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9525" y="9309100"/>
            <a:ext cx="2921000" cy="4905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1E3F9-0C95-4DF3-98FF-C2EE8EB5CB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1E3F9-0C95-4DF3-98FF-C2EE8EB5CB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057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00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972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90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9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11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0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89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8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78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2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98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%20general@riacoko33.ru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1.emf"/><Relationship Id="rId3" Type="http://schemas.openxmlformats.org/officeDocument/2006/relationships/image" Target="../media/image14.png"/><Relationship Id="rId7" Type="http://schemas.openxmlformats.org/officeDocument/2006/relationships/image" Target="../media/image8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0.emf"/><Relationship Id="rId5" Type="http://schemas.openxmlformats.org/officeDocument/2006/relationships/image" Target="../media/image7.emf"/><Relationship Id="rId15" Type="http://schemas.openxmlformats.org/officeDocument/2006/relationships/image" Target="../media/image12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emf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eg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5C01B1-79F3-452B-B217-D03B6433F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31263"/>
            <a:ext cx="12191999" cy="164630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адресной методической помощи школам с низкими образовательными результатами 500+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720AA3F-82F2-412E-A2F5-CC28C4F9CD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284486"/>
            <a:ext cx="3046309" cy="82296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ФЕВРАРЯ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FBA65F2-FCDA-4C47-8070-5A43864226E4}"/>
              </a:ext>
            </a:extLst>
          </p:cNvPr>
          <p:cNvSpPr/>
          <p:nvPr/>
        </p:nvSpPr>
        <p:spPr>
          <a:xfrm>
            <a:off x="299380" y="80883"/>
            <a:ext cx="104417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 образования Владимирской области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Владимирской области </a:t>
            </a:r>
          </a:p>
          <a:p>
            <a:pPr algn="ctr"/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«Региональный информационно-аналитический центр оценки качества образования»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461" y="207456"/>
            <a:ext cx="1056446" cy="1443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41305" y="5864969"/>
            <a:ext cx="444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Мансурова С.И.</a:t>
            </a:r>
          </a:p>
          <a:p>
            <a:pPr algn="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ГБУ ВО РИАЦОКО </a:t>
            </a:r>
          </a:p>
        </p:txBody>
      </p:sp>
      <p:pic>
        <p:nvPicPr>
          <p:cNvPr id="10" name="Picture 8" descr="https://sun9-19.userapi.com/impg/fHb2EG37UZGJbHvFHdL-c20EKvdbldu-OM1m1Q/5r00nnUHprs.jpg?size=1280x457&amp;quality=96&amp;sign=eac35cc0b94dc64ec6cf49bd79cc763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4" y="4292118"/>
            <a:ext cx="4405358" cy="157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054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D106B1D-F531-42C7-A970-BBD5652F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242" y="165906"/>
            <a:ext cx="10527758" cy="1508125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мониторингов вовлеченности субъектов РФ в реализацию проекта 500+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3E8B4D-AFF8-45B1-B42B-D5418F1F7D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3840" y="2025373"/>
            <a:ext cx="11721419" cy="4627976"/>
          </a:xfrm>
          <a:prstGeom prst="rect">
            <a:avLst/>
          </a:prstGeom>
        </p:spPr>
      </p:pic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xmlns="" id="{D3066A24-5D39-42F9-8EEB-6F4FE9FF049C}"/>
              </a:ext>
            </a:extLst>
          </p:cNvPr>
          <p:cNvSpPr/>
          <p:nvPr/>
        </p:nvSpPr>
        <p:spPr>
          <a:xfrm>
            <a:off x="7449014" y="3055434"/>
            <a:ext cx="2386362" cy="289932"/>
          </a:xfrm>
          <a:prstGeom prst="flowChart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694"/>
            <a:ext cx="1933302" cy="16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63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3ADA5A-7135-4D52-A394-E850629E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20" y="161512"/>
            <a:ext cx="9784080" cy="150876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dirty="0" smtClean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ru-RU" dirty="0" smtClean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br>
              <a:rPr lang="ru-RU" dirty="0" smtClean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ru-RU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126F53-9A9A-4320-9D9B-81023229F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0834"/>
            <a:ext cx="3466012" cy="50371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8D108E0F-0EDB-41DB-816E-B38E8A376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0395"/>
              </p:ext>
            </p:extLst>
          </p:nvPr>
        </p:nvGraphicFramePr>
        <p:xfrm>
          <a:off x="3466012" y="1837097"/>
          <a:ext cx="4419266" cy="5020903"/>
        </p:xfrm>
        <a:graphic>
          <a:graphicData uri="http://schemas.openxmlformats.org/drawingml/2006/table">
            <a:tbl>
              <a:tblPr firstRow="1" firstCol="1" bandRow="1"/>
              <a:tblGrid>
                <a:gridCol w="303993">
                  <a:extLst>
                    <a:ext uri="{9D8B030D-6E8A-4147-A177-3AD203B41FA5}">
                      <a16:colId xmlns:a16="http://schemas.microsoft.com/office/drawing/2014/main" xmlns="" val="1716601831"/>
                    </a:ext>
                  </a:extLst>
                </a:gridCol>
                <a:gridCol w="789408">
                  <a:extLst>
                    <a:ext uri="{9D8B030D-6E8A-4147-A177-3AD203B41FA5}">
                      <a16:colId xmlns:a16="http://schemas.microsoft.com/office/drawing/2014/main" xmlns="" val="3279651174"/>
                    </a:ext>
                  </a:extLst>
                </a:gridCol>
                <a:gridCol w="3325865">
                  <a:extLst>
                    <a:ext uri="{9D8B030D-6E8A-4147-A177-3AD203B41FA5}">
                      <a16:colId xmlns:a16="http://schemas.microsoft.com/office/drawing/2014/main" xmlns="" val="2143236727"/>
                    </a:ext>
                  </a:extLst>
                </a:gridCol>
              </a:tblGrid>
              <a:tr h="443021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образование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ОО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63912239"/>
                  </a:ext>
                </a:extLst>
              </a:tr>
              <a:tr h="29534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Владимир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г.Владимира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«Средняя общеобразовательная школа № 42»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5455785"/>
                  </a:ext>
                </a:extLst>
              </a:tr>
              <a:tr h="295347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города Владимира «Средняя общеобразовательная школа № 45»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78834452"/>
                  </a:ext>
                </a:extLst>
              </a:tr>
              <a:tr h="105304">
                <a:tc v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г.Владимира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«Средняя общеобразовательная школа №13»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8204534"/>
                  </a:ext>
                </a:extLst>
              </a:tr>
              <a:tr h="19004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г.Владимира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«Средняя общеобразовательная школа №13»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2567067"/>
                  </a:ext>
                </a:extLst>
              </a:tr>
              <a:tr h="29534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о. Муром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«Основная общеобразовательная школа № 12»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0362694"/>
                  </a:ext>
                </a:extLst>
              </a:tr>
              <a:tr h="44302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Вязниковский район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Мстерская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средняя общеобразовательная школа имени Героя России Ивана Ивановича Голубева»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4679599"/>
                  </a:ext>
                </a:extLst>
              </a:tr>
              <a:tr h="29534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«Средняя общеобразовательная школа № 3»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5415911"/>
                  </a:ext>
                </a:extLst>
              </a:tr>
              <a:tr h="44302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Гороховецкий район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«Галицкая средняя общеобразовательная школа»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Гороховецкого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района Владимирской области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3357837"/>
                  </a:ext>
                </a:extLst>
              </a:tr>
              <a:tr h="44302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Гусь-Хрустальный район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«Уршельская средняя общеобразовательная школа»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0573776"/>
                  </a:ext>
                </a:extLst>
              </a:tr>
              <a:tr h="29534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Камешковский район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общеобразовательное учреждение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Давыдовская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основная общеобразовательная школа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2335185"/>
                  </a:ext>
                </a:extLst>
              </a:tr>
              <a:tr h="29534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общеобразовательное учреждение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Мирновская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средняя общеобразовательная школа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37024102"/>
                  </a:ext>
                </a:extLst>
              </a:tr>
              <a:tr h="44302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11.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Киржачский район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средняя общеобразовательная школа № 1 им.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М.В.Серѐгина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города Киржача Владимирской области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2073078"/>
                  </a:ext>
                </a:extLst>
              </a:tr>
              <a:tr h="295347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средняя общеобразовательная школа №5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3533504"/>
                  </a:ext>
                </a:extLst>
              </a:tr>
              <a:tr h="443021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 казенное общеобразовательное учреждение 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Горкинскаясредняя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общеобразовательная школа 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Киржачского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района Владимирской области</a:t>
                      </a:r>
                    </a:p>
                  </a:txBody>
                  <a:tcPr marL="63096" marR="6309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3369753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xmlns="" id="{839C89A7-5B6B-4EDC-8F28-B65CE25BD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928625"/>
              </p:ext>
            </p:extLst>
          </p:nvPr>
        </p:nvGraphicFramePr>
        <p:xfrm>
          <a:off x="7904883" y="1820835"/>
          <a:ext cx="4287117" cy="5039117"/>
        </p:xfrm>
        <a:graphic>
          <a:graphicData uri="http://schemas.openxmlformats.org/drawingml/2006/table">
            <a:tbl>
              <a:tblPr firstRow="1" firstCol="1" bandRow="1"/>
              <a:tblGrid>
                <a:gridCol w="214355">
                  <a:extLst>
                    <a:ext uri="{9D8B030D-6E8A-4147-A177-3AD203B41FA5}">
                      <a16:colId xmlns:a16="http://schemas.microsoft.com/office/drawing/2014/main" xmlns="" val="804167838"/>
                    </a:ext>
                  </a:extLst>
                </a:gridCol>
                <a:gridCol w="859997">
                  <a:extLst>
                    <a:ext uri="{9D8B030D-6E8A-4147-A177-3AD203B41FA5}">
                      <a16:colId xmlns:a16="http://schemas.microsoft.com/office/drawing/2014/main" xmlns="" val="1924661455"/>
                    </a:ext>
                  </a:extLst>
                </a:gridCol>
                <a:gridCol w="3212765">
                  <a:extLst>
                    <a:ext uri="{9D8B030D-6E8A-4147-A177-3AD203B41FA5}">
                      <a16:colId xmlns:a16="http://schemas.microsoft.com/office/drawing/2014/main" xmlns="" val="2093700614"/>
                    </a:ext>
                  </a:extLst>
                </a:gridCol>
              </a:tblGrid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Ковровский район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Большевсегодическая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основная общеобразовательная школа» Ковровского района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9210680"/>
                  </a:ext>
                </a:extLst>
              </a:tr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Меленковский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Илькинская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средняя общеобразовательная школа»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3293"/>
                  </a:ext>
                </a:extLst>
              </a:tr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Муромский район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«Панфиловская средняя общеобразовательная школа»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0695860"/>
                  </a:ext>
                </a:extLst>
              </a:tr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Петушинский район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«Костерёвская средняя общеобразовательная школа №2» Петушинского района Владимирской области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6147057"/>
                  </a:ext>
                </a:extLst>
              </a:tr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Собинский район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Собинского района средняя общеобразовательная школа № 1 г. Собинка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6145197"/>
                  </a:ext>
                </a:extLst>
              </a:tr>
              <a:tr h="427435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Судогодский район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«Ильинская средняя общеобразовательная школа»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4705730"/>
                  </a:ext>
                </a:extLst>
              </a:tr>
              <a:tr h="157735">
                <a:tc v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Улыбышевская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основная общеобразовательная школа»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52423692"/>
                  </a:ext>
                </a:extLst>
              </a:tr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«Улыбышевская основная общеобразовательная школа»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0571004"/>
                  </a:ext>
                </a:extLst>
              </a:tr>
              <a:tr h="483445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Суздальский район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«Боголюбовская средняя общеобразовательная школа имени чемпионки мира по шахматам Е.И.Быковой»</a:t>
                      </a:r>
                      <a:endParaRPr lang="ru-RU" sz="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512609"/>
                  </a:ext>
                </a:extLst>
              </a:tr>
              <a:tr h="100990">
                <a:tc v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Весьская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основная общеобразовательная школа»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4136750"/>
                  </a:ext>
                </a:extLst>
              </a:tr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«Весьская основная общеобразовательная школа»</a:t>
                      </a:r>
                      <a:endParaRPr lang="ru-RU" sz="11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2189883"/>
                  </a:ext>
                </a:extLst>
              </a:tr>
              <a:tr h="483445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23.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Юрьев-Польский район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Муниципальное бюджетное общеобразовательное учреждение «</a:t>
                      </a:r>
                      <a:r>
                        <a:rPr lang="ru-RU" sz="9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Опольевская</a:t>
                      </a:r>
                      <a:r>
                        <a:rPr lang="ru-RU" sz="9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основная общеобразовательная школа»</a:t>
                      </a:r>
                      <a:endParaRPr lang="ru-RU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86564657"/>
                  </a:ext>
                </a:extLst>
              </a:tr>
            </a:tbl>
          </a:graphicData>
        </a:graphic>
      </p:graphicFrame>
      <p:pic>
        <p:nvPicPr>
          <p:cNvPr id="8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694"/>
            <a:ext cx="1933302" cy="16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88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9906549-40D5-43F3-A5AB-0B8F679CE090}"/>
              </a:ext>
            </a:extLst>
          </p:cNvPr>
          <p:cNvSpPr txBox="1"/>
          <p:nvPr/>
        </p:nvSpPr>
        <p:spPr>
          <a:xfrm>
            <a:off x="4472407" y="559636"/>
            <a:ext cx="6337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0" y="191454"/>
            <a:ext cx="2744477" cy="1621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B68083D-A193-4518-B242-3677DA5A26E7}"/>
              </a:ext>
            </a:extLst>
          </p:cNvPr>
          <p:cNvSpPr txBox="1"/>
          <p:nvPr/>
        </p:nvSpPr>
        <p:spPr>
          <a:xfrm>
            <a:off x="2109925" y="2698306"/>
            <a:ext cx="8078681" cy="3416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ГОСУДАРСТВЕННОЕ БЮДЖЕТНОЕ УЧРЕЖДЕНИЕ ВЛАДИМИРСКОЙ ОБЛАСТИ</a:t>
            </a:r>
          </a:p>
          <a:p>
            <a:pPr algn="ctr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"РЕГИОНАЛЬНЫЙ ИНФОРМАЦИОННО-АНАЛИТИЧЕСКИЙ ЦЕНТР ОЦЕНКИ КАЧЕСТВА ОБРАЗОВАНИЯ"</a:t>
            </a:r>
          </a:p>
          <a:p>
            <a:pPr algn="ctr"/>
            <a:endParaRPr lang="ru-RU" dirty="0"/>
          </a:p>
          <a:p>
            <a:pPr algn="ctr"/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</a:t>
            </a:r>
          </a:p>
          <a:p>
            <a:pPr algn="ctr"/>
            <a:endParaRPr lang="ru-RU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</a:t>
            </a:r>
            <a:r>
              <a:rPr lang="ru-RU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8(4922)53-02-65, </a:t>
            </a:r>
          </a:p>
          <a:p>
            <a:pPr algn="ctr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-mail: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 general@riacoko33.ru</a:t>
            </a:r>
            <a:endParaRPr lang="ru-RU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https://riacoko33.ru 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517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4" name="Picture 16" descr="https://svetlyschool1.ru/wp-content/uploads/2020/08/kd9utj8920c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296958"/>
            <a:ext cx="11664074" cy="656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296958"/>
            <a:ext cx="1056446" cy="1443519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2902996" y="1109708"/>
            <a:ext cx="2743201" cy="1100832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 b="1" dirty="0"/>
          </a:p>
        </p:txBody>
      </p:sp>
      <p:pic>
        <p:nvPicPr>
          <p:cNvPr id="16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53" y="1378548"/>
            <a:ext cx="677089" cy="5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69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zlynka-znamya.ru/wp-content/uploads/2018/12/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83" y="262211"/>
            <a:ext cx="9144000" cy="638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0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chruo.edusite.ru/images/0-02-0a-ee66c57e61ca9280e1d959501a8dbc46a9f5b7441b43483bc1c34fe7ce48ea9c_dd7d2f80ff1c26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88" y="127598"/>
            <a:ext cx="48768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0882767"/>
              </p:ext>
            </p:extLst>
          </p:nvPr>
        </p:nvGraphicFramePr>
        <p:xfrm>
          <a:off x="116371" y="111804"/>
          <a:ext cx="2598325" cy="3676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Acrobat Document" r:id="rId4" imgW="5667119" imgH="8019810" progId="AcroExch.Document.11">
                  <p:embed/>
                </p:oleObj>
              </mc:Choice>
              <mc:Fallback>
                <p:oleObj name="Acrobat Document" r:id="rId4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6371" y="111804"/>
                        <a:ext cx="2598325" cy="3676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562639"/>
              </p:ext>
            </p:extLst>
          </p:nvPr>
        </p:nvGraphicFramePr>
        <p:xfrm>
          <a:off x="9061525" y="111805"/>
          <a:ext cx="2598324" cy="3676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Acrobat Document" r:id="rId6" imgW="5667119" imgH="8019810" progId="AcroExch.Document.11">
                  <p:embed/>
                </p:oleObj>
              </mc:Choice>
              <mc:Fallback>
                <p:oleObj name="Acrobat Document" r:id="rId6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61525" y="111805"/>
                        <a:ext cx="2598324" cy="3676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8880845"/>
              </p:ext>
            </p:extLst>
          </p:nvPr>
        </p:nvGraphicFramePr>
        <p:xfrm>
          <a:off x="4781142" y="3512498"/>
          <a:ext cx="2025966" cy="2866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Acrobat Document" r:id="rId8" imgW="5667119" imgH="8019810" progId="AcroExch.Document.11">
                  <p:embed/>
                </p:oleObj>
              </mc:Choice>
              <mc:Fallback>
                <p:oleObj name="Acrobat Document" r:id="rId8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81142" y="3512498"/>
                        <a:ext cx="2025966" cy="2866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0929539"/>
              </p:ext>
            </p:extLst>
          </p:nvPr>
        </p:nvGraphicFramePr>
        <p:xfrm>
          <a:off x="6854911" y="3512498"/>
          <a:ext cx="2025966" cy="2866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Acrobat Document" r:id="rId10" imgW="5667119" imgH="8019810" progId="AcroExch.Document.11">
                  <p:embed/>
                </p:oleObj>
              </mc:Choice>
              <mc:Fallback>
                <p:oleObj name="Acrobat Document" r:id="rId10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854911" y="3512498"/>
                        <a:ext cx="2025966" cy="2866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071195"/>
              </p:ext>
            </p:extLst>
          </p:nvPr>
        </p:nvGraphicFramePr>
        <p:xfrm>
          <a:off x="2699998" y="3512498"/>
          <a:ext cx="2015590" cy="2852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Acrobat Document" r:id="rId12" imgW="5667119" imgH="8019810" progId="AcroExch.Document.11">
                  <p:embed/>
                </p:oleObj>
              </mc:Choice>
              <mc:Fallback>
                <p:oleObj name="Acrobat Document" r:id="rId12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99998" y="3512498"/>
                        <a:ext cx="2015590" cy="2852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8629935"/>
              </p:ext>
            </p:extLst>
          </p:nvPr>
        </p:nvGraphicFramePr>
        <p:xfrm>
          <a:off x="8640473" y="2952432"/>
          <a:ext cx="2635731" cy="3729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7" name="Acrobat Document" r:id="rId14" imgW="5667119" imgH="8019810" progId="AcroExch.Document.11">
                  <p:embed/>
                </p:oleObj>
              </mc:Choice>
              <mc:Fallback>
                <p:oleObj name="Acrobat Document" r:id="rId14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640473" y="2952432"/>
                        <a:ext cx="2635731" cy="3729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686348"/>
              </p:ext>
            </p:extLst>
          </p:nvPr>
        </p:nvGraphicFramePr>
        <p:xfrm>
          <a:off x="444008" y="3107551"/>
          <a:ext cx="2598325" cy="3676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Acrobat Document" r:id="rId16" imgW="5667119" imgH="8019810" progId="AcroExch.Document.11">
                  <p:embed/>
                </p:oleObj>
              </mc:Choice>
              <mc:Fallback>
                <p:oleObj name="Acrobat Document" r:id="rId16" imgW="5667119" imgH="801981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4008" y="3107551"/>
                        <a:ext cx="2598325" cy="3676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7978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13F612-13DA-4427-9A10-56B037655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173694"/>
            <a:ext cx="9784080" cy="1508760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500+</a:t>
            </a:r>
            <a:endParaRPr lang="ru-RU" sz="4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96F4BD-1813-48C6-96DC-5915FFFFF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461" y="1964306"/>
            <a:ext cx="4361539" cy="1849411"/>
          </a:xfr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4F8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2021 года в регионе реализуется проект адресной методической поддержки общеобразовательных организаций, имеющих низкие образовательные результаты обучающихся</a:t>
            </a:r>
            <a:endParaRPr lang="ru-RU" sz="2000" b="1" dirty="0">
              <a:solidFill>
                <a:srgbClr val="004F8A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B63B93A-C54C-4A66-9FE7-195646F63553}"/>
              </a:ext>
            </a:extLst>
          </p:cNvPr>
          <p:cNvSpPr/>
          <p:nvPr/>
        </p:nvSpPr>
        <p:spPr>
          <a:xfrm>
            <a:off x="1202919" y="4095569"/>
            <a:ext cx="6096000" cy="193899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ru-RU" sz="2000" b="1" dirty="0">
                <a:solidFill>
                  <a:srgbClr val="004F8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 55-ти ОО, включенных в список школ с низкими образовательными результатами и/или функционирующих в неблагоприятных социальных условиях, в проект 500+ были отобраны 18 участников (5 городских, 13 сельских) из 18-ти муниципалитетов области</a:t>
            </a:r>
            <a:endParaRPr lang="ru-RU" sz="2800" b="1" dirty="0">
              <a:solidFill>
                <a:srgbClr val="004F8A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343676-9B98-4653-8A24-44A431BBD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377" y="2063451"/>
            <a:ext cx="3329052" cy="4376469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694"/>
            <a:ext cx="1933302" cy="16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461" y="207456"/>
            <a:ext cx="1056446" cy="144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08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99901" y="249342"/>
            <a:ext cx="9784080" cy="150876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оснащения школы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педагогических кадров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Недостаточная предметная и методическая компетентность педагогических работников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доля обучающихся с ОВЗ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Низкое качество преодоления языковых и культурных барьеров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Низкая учебная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мотовация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обучающихся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Пониженный уровень школьного благополучия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дисциплины в классе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доля обучающихся с рисками учебной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неуспешности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Низкий уровень вовлеченности родителей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02" y="1880022"/>
            <a:ext cx="5944115" cy="27922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872" y="3877018"/>
            <a:ext cx="5944115" cy="2792210"/>
          </a:xfrm>
          <a:prstGeom prst="rect">
            <a:avLst/>
          </a:prstGeom>
        </p:spPr>
      </p:pic>
      <p:pic>
        <p:nvPicPr>
          <p:cNvPr id="5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3302" cy="16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93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6FBF25-4B0E-4ED7-BB9E-3E5753ECC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918" y="188902"/>
            <a:ext cx="5852284" cy="33028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2D9E28-54F5-4FE0-91D3-5658E740F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444" y="3210438"/>
            <a:ext cx="5134707" cy="32753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F61D4AE-4409-4BC8-9B2B-37DE454A42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820" y="3210438"/>
            <a:ext cx="5380834" cy="3275376"/>
          </a:xfrm>
          <a:prstGeom prst="rect">
            <a:avLst/>
          </a:prstGeom>
        </p:spPr>
      </p:pic>
      <p:pic>
        <p:nvPicPr>
          <p:cNvPr id="5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3302" cy="16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87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F0957B-9BA9-4FA8-BE28-3AC01083D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3303" y="223304"/>
            <a:ext cx="10215930" cy="1508760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мониторингов вовлеченности субъектов РФ в реализацию проекта 500+</a:t>
            </a:r>
            <a:endParaRPr lang="ru-RU" sz="3200" dirty="0">
              <a:solidFill>
                <a:srgbClr val="004F8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4F84E16-0DFA-4E30-8F31-03DE48818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541" y="1964458"/>
            <a:ext cx="5480915" cy="470781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Блок-схема: процесс 7">
            <a:extLst>
              <a:ext uri="{FF2B5EF4-FFF2-40B4-BE49-F238E27FC236}">
                <a16:creationId xmlns:a16="http://schemas.microsoft.com/office/drawing/2014/main" xmlns="" id="{039FF0B9-B7E7-42DA-B040-8D7CFB3277DF}"/>
              </a:ext>
            </a:extLst>
          </p:cNvPr>
          <p:cNvSpPr/>
          <p:nvPr/>
        </p:nvSpPr>
        <p:spPr>
          <a:xfrm>
            <a:off x="3355541" y="3590693"/>
            <a:ext cx="5480915" cy="133814"/>
          </a:xfrm>
          <a:prstGeom prst="flowChart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118B96A-C25E-457A-918E-61A311D5BBE9}"/>
              </a:ext>
            </a:extLst>
          </p:cNvPr>
          <p:cNvSpPr/>
          <p:nvPr/>
        </p:nvSpPr>
        <p:spPr>
          <a:xfrm>
            <a:off x="4325798" y="1750240"/>
            <a:ext cx="3624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первого мониторинга 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6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694"/>
            <a:ext cx="1933302" cy="16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11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A536AD-3011-417C-BAB3-E0C19C5D2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778" y="162542"/>
            <a:ext cx="10606222" cy="1508760"/>
          </a:xfrm>
        </p:spPr>
        <p:txBody>
          <a:bodyPr/>
          <a:lstStyle/>
          <a:p>
            <a:pPr algn="ctr"/>
            <a:r>
              <a:rPr lang="ru-RU" sz="3200" dirty="0">
                <a:solidFill>
                  <a:srgbClr val="004F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результаты мониторингов вовлеченности субъектов РФ в реализацию проекта 500+</a:t>
            </a:r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3DB01A74-1D9A-4AD8-8CFD-A6C245E912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395047"/>
              </p:ext>
            </p:extLst>
          </p:nvPr>
        </p:nvGraphicFramePr>
        <p:xfrm>
          <a:off x="245327" y="2118723"/>
          <a:ext cx="5839522" cy="4739277"/>
        </p:xfrm>
        <a:graphic>
          <a:graphicData uri="http://schemas.openxmlformats.org/drawingml/2006/table">
            <a:tbl>
              <a:tblPr firstRow="1" firstCol="1" bandRow="1"/>
              <a:tblGrid>
                <a:gridCol w="2370847">
                  <a:extLst>
                    <a:ext uri="{9D8B030D-6E8A-4147-A177-3AD203B41FA5}">
                      <a16:colId xmlns:a16="http://schemas.microsoft.com/office/drawing/2014/main" xmlns="" val="2720063671"/>
                    </a:ext>
                  </a:extLst>
                </a:gridCol>
                <a:gridCol w="1819594">
                  <a:extLst>
                    <a:ext uri="{9D8B030D-6E8A-4147-A177-3AD203B41FA5}">
                      <a16:colId xmlns:a16="http://schemas.microsoft.com/office/drawing/2014/main" xmlns="" val="2280958968"/>
                    </a:ext>
                  </a:extLst>
                </a:gridCol>
                <a:gridCol w="1649081">
                  <a:extLst>
                    <a:ext uri="{9D8B030D-6E8A-4147-A177-3AD203B41FA5}">
                      <a16:colId xmlns:a16="http://schemas.microsoft.com/office/drawing/2014/main" xmlns="" val="3672277511"/>
                    </a:ext>
                  </a:extLst>
                </a:gridCol>
              </a:tblGrid>
              <a:tr h="348871">
                <a:tc>
                  <a:txBody>
                    <a:bodyPr/>
                    <a:lstStyle/>
                    <a:p>
                      <a:pPr indent="1041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Регион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Балл региона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Максимальный балл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9687754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Содержательный мониторинг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01020311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разработки школами концептуальных документов.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0431439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6936650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Качество предоставленных школами подтверждающих документов.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17959416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0958622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Мониторинг соответствия плану-графику ведения ИС МЭДК.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4751521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6299361"/>
                  </a:ext>
                </a:extLst>
              </a:tr>
              <a:tr h="31605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Коэффициент умножается на 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480491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Организационный мониторинг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3317483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Реализация мероприятий региональных дорожных карт.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52046838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6194685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Организация полноты условий для работы куратора школы.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2288646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557703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Обеспечение охвата участников проекта проводимыми опросами.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62219021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0738157"/>
                  </a:ext>
                </a:extLst>
              </a:tr>
              <a:tr h="3488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Подготовка и трансляция регионального успешного опыта работы в рамках проекта.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3738966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4707090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2139532"/>
                  </a:ext>
                </a:extLst>
              </a:tr>
              <a:tr h="2069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ИТОГОВЫЙ БАЛЛ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0176299"/>
                  </a:ext>
                </a:extLst>
              </a:tr>
              <a:tr h="2069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Владимирская область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907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67125866"/>
                  </a:ext>
                </a:extLst>
              </a:tr>
            </a:tbl>
          </a:graphicData>
        </a:graphic>
      </p:graphicFrame>
      <p:sp>
        <p:nvSpPr>
          <p:cNvPr id="4" name="Блок-схема: процесс 3">
            <a:extLst>
              <a:ext uri="{FF2B5EF4-FFF2-40B4-BE49-F238E27FC236}">
                <a16:creationId xmlns:a16="http://schemas.microsoft.com/office/drawing/2014/main" xmlns="" id="{6B9B9E0C-8636-42BF-98D8-1653C12DCDF0}"/>
              </a:ext>
            </a:extLst>
          </p:cNvPr>
          <p:cNvSpPr/>
          <p:nvPr/>
        </p:nvSpPr>
        <p:spPr>
          <a:xfrm>
            <a:off x="2625529" y="6643429"/>
            <a:ext cx="3468029" cy="206112"/>
          </a:xfrm>
          <a:prstGeom prst="flowChart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13C15DC-8D81-4E81-ACB8-4A5B9C2E78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70702" y="2118726"/>
            <a:ext cx="5839522" cy="4627759"/>
          </a:xfrm>
          <a:prstGeom prst="rect">
            <a:avLst/>
          </a:prstGeom>
        </p:spPr>
      </p:pic>
      <p:sp>
        <p:nvSpPr>
          <p:cNvPr id="6" name="Блок-схема: процесс 5">
            <a:extLst>
              <a:ext uri="{FF2B5EF4-FFF2-40B4-BE49-F238E27FC236}">
                <a16:creationId xmlns:a16="http://schemas.microsoft.com/office/drawing/2014/main" xmlns="" id="{7DD418F2-A657-4771-9F82-7120E295CDEA}"/>
              </a:ext>
            </a:extLst>
          </p:cNvPr>
          <p:cNvSpPr/>
          <p:nvPr/>
        </p:nvSpPr>
        <p:spPr>
          <a:xfrm>
            <a:off x="8619893" y="6534614"/>
            <a:ext cx="3490331" cy="200719"/>
          </a:xfrm>
          <a:prstGeom prst="flowChartProcess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10502F1C-03CB-48D9-A41E-B8C553FCF214}"/>
              </a:ext>
            </a:extLst>
          </p:cNvPr>
          <p:cNvSpPr/>
          <p:nvPr/>
        </p:nvSpPr>
        <p:spPr>
          <a:xfrm>
            <a:off x="1405299" y="1760017"/>
            <a:ext cx="385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второго мониторинга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3F15704-B18A-4C2E-98B0-26E08608520E}"/>
              </a:ext>
            </a:extLst>
          </p:cNvPr>
          <p:cNvSpPr/>
          <p:nvPr/>
        </p:nvSpPr>
        <p:spPr>
          <a:xfrm>
            <a:off x="7244821" y="1749394"/>
            <a:ext cx="394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 третьего мониторинга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12" descr="https://tamalaroo.penz.eduru.ru/media/2021/10/29/1306119538/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694"/>
            <a:ext cx="1933302" cy="16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609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6752</TotalTime>
  <Words>653</Words>
  <Application>Microsoft Office PowerPoint</Application>
  <PresentationFormat>Широкоэкранный</PresentationFormat>
  <Paragraphs>148</Paragraphs>
  <Slides>12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Corbel</vt:lpstr>
      <vt:lpstr>Times New Roman</vt:lpstr>
      <vt:lpstr>Wingdings</vt:lpstr>
      <vt:lpstr>Окаймление</vt:lpstr>
      <vt:lpstr>Adobe Acrobat Document</vt:lpstr>
      <vt:lpstr>Реализация проекта адресной методической помощи школам с низкими образовательными результатами 500+</vt:lpstr>
      <vt:lpstr>Презентация PowerPoint</vt:lpstr>
      <vt:lpstr>Презентация PowerPoint</vt:lpstr>
      <vt:lpstr>Презентация PowerPoint</vt:lpstr>
      <vt:lpstr>Проект 500+</vt:lpstr>
      <vt:lpstr>Презентация PowerPoint</vt:lpstr>
      <vt:lpstr>Презентация PowerPoint</vt:lpstr>
      <vt:lpstr>результаты мониторингов вовлеченности субъектов РФ в реализацию проекта 500+</vt:lpstr>
      <vt:lpstr>результаты мониторингов вовлеченности субъектов РФ в реализацию проекта 500+</vt:lpstr>
      <vt:lpstr>результаты мониторингов вовлеченности субъектов РФ в реализацию проекта 500+</vt:lpstr>
      <vt:lpstr>                 Проект 500+                    2022 год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результатов всероссийских проверочных работ  2019/2020 учебного года</dc:title>
  <dc:creator>RyazancevaEI</dc:creator>
  <cp:lastModifiedBy>Мансурова Светлана Ивановна</cp:lastModifiedBy>
  <cp:revision>396</cp:revision>
  <cp:lastPrinted>2022-02-07T05:57:34Z</cp:lastPrinted>
  <dcterms:created xsi:type="dcterms:W3CDTF">2021-01-18T10:25:04Z</dcterms:created>
  <dcterms:modified xsi:type="dcterms:W3CDTF">2022-02-14T10:19:03Z</dcterms:modified>
</cp:coreProperties>
</file>